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87238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50" autoAdjust="0"/>
    <p:restoredTop sz="94660"/>
  </p:normalViewPr>
  <p:slideViewPr>
    <p:cSldViewPr>
      <p:cViewPr varScale="1">
        <p:scale>
          <a:sx n="112" d="100"/>
          <a:sy n="112" d="100"/>
        </p:scale>
        <p:origin x="-828" y="-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D68C9E-3462-4530-B9A9-578AF793F7D9}" type="datetimeFigureOut">
              <a:rPr lang="en-GB" smtClean="0"/>
              <a:t>28/04/2015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0B4F9-F56B-4B1F-A7F6-68D0E6BDFC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2641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BF10A2B-8D9C-434A-AD03-94F0712C9332}" type="slidenum">
              <a:rPr lang="en-US" sz="1200" smtClean="0"/>
              <a:pPr/>
              <a:t>1</a:t>
            </a:fld>
            <a:endParaRPr lang="en-US" sz="1200" dirty="0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520245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Little devices and little data</a:t>
            </a:r>
          </a:p>
          <a:p>
            <a:r>
              <a:rPr lang="en-GB" dirty="0" smtClean="0"/>
              <a:t>Device – sensors, </a:t>
            </a:r>
            <a:r>
              <a:rPr lang="en-GB" dirty="0" err="1" smtClean="0"/>
              <a:t>wearables</a:t>
            </a:r>
            <a:r>
              <a:rPr lang="en-GB" dirty="0" smtClean="0"/>
              <a:t>,</a:t>
            </a:r>
            <a:r>
              <a:rPr lang="en-GB" baseline="0" dirty="0" smtClean="0"/>
              <a:t> embedded microcontrollers</a:t>
            </a:r>
            <a:endParaRPr lang="en-GB" dirty="0" smtClean="0"/>
          </a:p>
          <a:p>
            <a:r>
              <a:rPr lang="en-GB" dirty="0" smtClean="0"/>
              <a:t>Processor - ARM</a:t>
            </a:r>
            <a:r>
              <a:rPr lang="en-GB" baseline="0" dirty="0" smtClean="0"/>
              <a:t> </a:t>
            </a:r>
            <a:r>
              <a:rPr lang="en-GB" dirty="0" smtClean="0"/>
              <a:t>Cortex-M class</a:t>
            </a:r>
            <a:r>
              <a:rPr lang="en-GB" baseline="0" dirty="0" smtClean="0"/>
              <a:t> processors , low-power microcontroller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0280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Requirement</a:t>
            </a:r>
            <a:r>
              <a:rPr lang="en-US" baseline="0" dirty="0" smtClean="0"/>
              <a:t> </a:t>
            </a:r>
            <a:r>
              <a:rPr lang="en-US" dirty="0" smtClean="0"/>
              <a:t>of little devices</a:t>
            </a:r>
          </a:p>
          <a:p>
            <a:r>
              <a:rPr lang="en-US" dirty="0" smtClean="0"/>
              <a:t>Connectivity</a:t>
            </a:r>
            <a:r>
              <a:rPr lang="en-US" baseline="0" dirty="0" smtClean="0"/>
              <a:t>, such as 3G, </a:t>
            </a:r>
            <a:r>
              <a:rPr lang="en-US" baseline="0" dirty="0" err="1" smtClean="0"/>
              <a:t>WiFi</a:t>
            </a:r>
            <a:r>
              <a:rPr lang="en-US" baseline="0" dirty="0" smtClean="0"/>
              <a:t>, LTE, Bluetooth, Bluetooth Smart, ZigBee…</a:t>
            </a:r>
            <a:endParaRPr lang="en-US" dirty="0" smtClean="0"/>
          </a:p>
          <a:p>
            <a:pPr>
              <a:spcBef>
                <a:spcPts val="600"/>
              </a:spcBef>
            </a:pPr>
            <a:r>
              <a:rPr lang="en-GB" sz="2000" dirty="0" smtClean="0"/>
              <a:t>Low chip cost</a:t>
            </a:r>
            <a:r>
              <a:rPr lang="en-GB" sz="2000" baseline="0" dirty="0" smtClean="0"/>
              <a:t> and small footprint</a:t>
            </a:r>
            <a:endParaRPr lang="en-GB" sz="1800" baseline="0" dirty="0" smtClean="0"/>
          </a:p>
          <a:p>
            <a:pPr>
              <a:spcBef>
                <a:spcPts val="600"/>
              </a:spcBef>
            </a:pPr>
            <a:r>
              <a:rPr lang="en-GB" sz="1800" dirty="0" smtClean="0"/>
              <a:t>Low power chips, longer battery life, and maybe wireless charging…</a:t>
            </a:r>
          </a:p>
          <a:p>
            <a:pPr>
              <a:spcBef>
                <a:spcPts val="600"/>
              </a:spcBef>
            </a:pPr>
            <a:r>
              <a:rPr lang="en-GB" sz="2000" dirty="0" smtClean="0"/>
              <a:t>Data security, </a:t>
            </a:r>
            <a:r>
              <a:rPr lang="en-GB" sz="1800" dirty="0" smtClean="0"/>
              <a:t>Large amount of private data need to be protected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4978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GB" sz="1800" dirty="0" smtClean="0"/>
              <a:t>Cortex-M series: Cortex-M0, M0+, M1, M3, M4.</a:t>
            </a:r>
          </a:p>
          <a:p>
            <a:pPr>
              <a:defRPr/>
            </a:pPr>
            <a:r>
              <a:rPr lang="en-GB" sz="1800" dirty="0" smtClean="0"/>
              <a:t>Energy-efficiency</a:t>
            </a:r>
          </a:p>
          <a:p>
            <a:pPr lvl="1">
              <a:defRPr/>
            </a:pPr>
            <a:r>
              <a:rPr lang="en-GB" sz="1600" dirty="0" smtClean="0"/>
              <a:t>Lower energy cost, longer battery life</a:t>
            </a:r>
          </a:p>
          <a:p>
            <a:pPr>
              <a:defRPr/>
            </a:pPr>
            <a:r>
              <a:rPr lang="en-GB" sz="1800" dirty="0" smtClean="0"/>
              <a:t>Smaller code</a:t>
            </a:r>
          </a:p>
          <a:p>
            <a:pPr lvl="1">
              <a:defRPr/>
            </a:pPr>
            <a:r>
              <a:rPr lang="en-GB" sz="1600" dirty="0" smtClean="0"/>
              <a:t>Lower silicon costs</a:t>
            </a:r>
          </a:p>
          <a:p>
            <a:pPr>
              <a:defRPr/>
            </a:pPr>
            <a:r>
              <a:rPr lang="en-GB" sz="1800" dirty="0" smtClean="0"/>
              <a:t>Ease of use</a:t>
            </a:r>
          </a:p>
          <a:p>
            <a:pPr lvl="1">
              <a:defRPr/>
            </a:pPr>
            <a:r>
              <a:rPr lang="en-GB" sz="1600" dirty="0" smtClean="0"/>
              <a:t>Faster software development and reuse</a:t>
            </a:r>
          </a:p>
          <a:p>
            <a:pPr>
              <a:defRPr/>
            </a:pPr>
            <a:r>
              <a:rPr lang="en-GB" sz="1800" dirty="0" smtClean="0"/>
              <a:t>Embedded applications</a:t>
            </a:r>
          </a:p>
          <a:p>
            <a:pPr lvl="1">
              <a:defRPr/>
            </a:pPr>
            <a:r>
              <a:rPr lang="en-GB" sz="1600" dirty="0" smtClean="0"/>
              <a:t>Smart metering, human interface devices, automotive and industrial control systems, white goods, consumer products and medical instrumentation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415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128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Ultra Low Power</a:t>
            </a:r>
          </a:p>
          <a:p>
            <a:r>
              <a:rPr lang="en-GB" dirty="0" smtClean="0"/>
              <a:t>Small packets</a:t>
            </a:r>
          </a:p>
          <a:p>
            <a:r>
              <a:rPr lang="en-GB" dirty="0" smtClean="0"/>
              <a:t>Short RX and TX windows</a:t>
            </a:r>
          </a:p>
          <a:p>
            <a:r>
              <a:rPr lang="en-GB" dirty="0" smtClean="0"/>
              <a:t>Coin-cell battery 1+ year</a:t>
            </a:r>
          </a:p>
          <a:p>
            <a:r>
              <a:rPr lang="en-GB" dirty="0" smtClean="0"/>
              <a:t>Low memory footprint</a:t>
            </a:r>
          </a:p>
          <a:p>
            <a:r>
              <a:rPr lang="en-GB" dirty="0" smtClean="0"/>
              <a:t>Fast connections </a:t>
            </a:r>
          </a:p>
          <a:p>
            <a:r>
              <a:rPr lang="en-GB" dirty="0" smtClean="0"/>
              <a:t>Simple stateless operation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3119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 err="1" smtClean="0"/>
              <a:t>mbed</a:t>
            </a:r>
            <a:r>
              <a:rPr lang="en-GB" sz="1600" dirty="0" smtClean="0"/>
              <a:t> is a platform used for easy prototyping and development of applications and systems based on ARM Cortex-M-based microcontrollers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600" dirty="0" smtClean="0"/>
          </a:p>
          <a:p>
            <a:pPr>
              <a:spcBef>
                <a:spcPts val="800"/>
              </a:spcBef>
            </a:pPr>
            <a:r>
              <a:rPr lang="en-GB" sz="2000" dirty="0" err="1" smtClean="0"/>
              <a:t>mbed</a:t>
            </a:r>
            <a:r>
              <a:rPr lang="en-GB" sz="2000" dirty="0" smtClean="0"/>
              <a:t> platform provides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Open software libraries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Open hardware designs 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Open online tools for professional rapid prototyping of products based on ARM-based microcontrollers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60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6149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800"/>
              </a:spcBef>
            </a:pPr>
            <a:r>
              <a:rPr lang="en-GB" sz="2000" dirty="0" err="1" smtClean="0"/>
              <a:t>mbed</a:t>
            </a:r>
            <a:r>
              <a:rPr lang="en-GB" sz="2000" dirty="0" smtClean="0"/>
              <a:t> platform includes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A standards-based C/C++ Software Development Kit (SDK)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A microcontroller Hardware Development Kit (HDK) and supported development boards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Integrated Development Environment (IDE), including an online compiler and online developer collaboration tools</a:t>
            </a:r>
          </a:p>
          <a:p>
            <a:pPr lvl="1">
              <a:spcBef>
                <a:spcPts val="800"/>
              </a:spcBef>
            </a:pPr>
            <a:endParaRPr lang="en-GB" sz="1600" dirty="0" smtClean="0"/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BB77AAB8-A10C-4A78-A0D8-1E36F8347B61}" type="slidenum">
              <a:rPr lang="en-US" altLang="en-US" sz="1200">
                <a:latin typeface="Calibri" pitchFamily="34" charset="0"/>
              </a:rPr>
              <a:pPr eaLnBrk="1" hangingPunct="1"/>
              <a:t>23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DFAA53E-6AE9-48D7-8F32-8E2DAE1BFE07}" type="slidenum">
              <a:rPr lang="en-US" altLang="en-US" sz="1200">
                <a:latin typeface="Calibri" pitchFamily="34" charset="0"/>
              </a:rPr>
              <a:pPr eaLnBrk="1" hangingPunct="1"/>
              <a:t>24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716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10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/>
              <a:t>SOURCE: "Building Blocks for Smart Networks" (Organization for Economic Cooperation and Development, 2013)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933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340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Mobile computing</a:t>
            </a:r>
          </a:p>
          <a:p>
            <a:r>
              <a:rPr lang="en-GB" dirty="0" smtClean="0"/>
              <a:t>Devices</a:t>
            </a:r>
            <a:r>
              <a:rPr lang="en-GB" baseline="0" dirty="0" smtClean="0"/>
              <a:t> - </a:t>
            </a:r>
            <a:r>
              <a:rPr lang="en-GB" dirty="0" smtClean="0"/>
              <a:t>Smartphones, tablets </a:t>
            </a:r>
          </a:p>
          <a:p>
            <a:r>
              <a:rPr lang="en-GB" dirty="0" smtClean="0"/>
              <a:t>Main processor – ARM</a:t>
            </a:r>
            <a:r>
              <a:rPr lang="en-GB" baseline="0" dirty="0" smtClean="0"/>
              <a:t> Cortex-A class processors</a:t>
            </a:r>
          </a:p>
          <a:p>
            <a:r>
              <a:rPr lang="en-GB" baseline="0" dirty="0" smtClean="0"/>
              <a:t>OS supports – Android, iOS etc..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7650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One smartphone</a:t>
            </a:r>
            <a:r>
              <a:rPr lang="en-GB" baseline="0" dirty="0" smtClean="0"/>
              <a:t> is an integration of various ARM-based technologies, ranging from high performance processors, e.g. Cortex-A, to low power oriented processors such as Cortex-M class</a:t>
            </a:r>
          </a:p>
          <a:p>
            <a:endParaRPr lang="en-GB" baseline="0" dirty="0" smtClean="0"/>
          </a:p>
          <a:p>
            <a:pPr defTabSz="301625" eaLnBrk="1" hangingPunct="1">
              <a:tabLst>
                <a:tab pos="5195888" algn="l"/>
              </a:tabLst>
            </a:pPr>
            <a:r>
              <a:rPr lang="en-US" altLang="ja-JP" dirty="0" smtClean="0">
                <a:ea typeface="MS PGothic" pitchFamily="34" charset="-128"/>
              </a:rPr>
              <a:t>ARM Cortex-</a:t>
            </a:r>
            <a:r>
              <a:rPr lang="en-US" altLang="ja-JP" b="1" dirty="0" smtClean="0">
                <a:solidFill>
                  <a:srgbClr val="0070C0"/>
                </a:solidFill>
                <a:ea typeface="MS PGothic" pitchFamily="34" charset="-128"/>
              </a:rPr>
              <a:t>A</a:t>
            </a:r>
            <a:r>
              <a:rPr lang="en-US" altLang="ja-JP" dirty="0" smtClean="0">
                <a:ea typeface="MS PGothic" pitchFamily="34" charset="-128"/>
              </a:rPr>
              <a:t> family:</a:t>
            </a:r>
          </a:p>
          <a:p>
            <a:pPr marL="530225" lvl="1" defTabSz="301625" eaLnBrk="1" hangingPunct="1">
              <a:tabLst>
                <a:tab pos="5195888" algn="l"/>
              </a:tabLst>
            </a:pPr>
            <a:r>
              <a:rPr lang="en-US" altLang="ja-JP" dirty="0" smtClean="0">
                <a:ea typeface="MS PGothic" pitchFamily="34" charset="-128"/>
              </a:rPr>
              <a:t>Applications processors for feature-rich OS and 3</a:t>
            </a:r>
            <a:r>
              <a:rPr lang="en-US" altLang="ja-JP" baseline="30000" dirty="0" smtClean="0">
                <a:ea typeface="MS PGothic" pitchFamily="34" charset="-128"/>
              </a:rPr>
              <a:t>rd</a:t>
            </a:r>
            <a:r>
              <a:rPr lang="en-US" altLang="ja-JP" dirty="0" smtClean="0">
                <a:ea typeface="MS PGothic" pitchFamily="34" charset="-128"/>
              </a:rPr>
              <a:t> party applications</a:t>
            </a:r>
          </a:p>
          <a:p>
            <a:pPr defTabSz="301625">
              <a:tabLst>
                <a:tab pos="5195888" algn="l"/>
              </a:tabLst>
            </a:pPr>
            <a:endParaRPr lang="en-US" altLang="ja-JP" sz="1600" dirty="0" smtClean="0">
              <a:ea typeface="MS PGothic" pitchFamily="34" charset="-128"/>
            </a:endParaRPr>
          </a:p>
          <a:p>
            <a:pPr defTabSz="301625" eaLnBrk="1" hangingPunct="1">
              <a:tabLst>
                <a:tab pos="5195888" algn="l"/>
              </a:tabLst>
            </a:pPr>
            <a:r>
              <a:rPr lang="en-US" altLang="ja-JP" dirty="0" smtClean="0">
                <a:ea typeface="MS PGothic" pitchFamily="34" charset="-128"/>
              </a:rPr>
              <a:t>ARM Cortex-</a:t>
            </a:r>
            <a:r>
              <a:rPr lang="en-US" altLang="ja-JP" b="1" dirty="0" smtClean="0">
                <a:solidFill>
                  <a:srgbClr val="0070C0"/>
                </a:solidFill>
                <a:ea typeface="MS PGothic" pitchFamily="34" charset="-128"/>
              </a:rPr>
              <a:t>R</a:t>
            </a:r>
            <a:r>
              <a:rPr lang="en-US" altLang="ja-JP" dirty="0" smtClean="0">
                <a:ea typeface="MS PGothic" pitchFamily="34" charset="-128"/>
              </a:rPr>
              <a:t> family:</a:t>
            </a:r>
          </a:p>
          <a:p>
            <a:pPr marL="530225" lvl="1" defTabSz="301625" eaLnBrk="1" hangingPunct="1">
              <a:tabLst>
                <a:tab pos="5195888" algn="l"/>
              </a:tabLst>
            </a:pPr>
            <a:r>
              <a:rPr lang="en-GB" dirty="0" smtClean="0"/>
              <a:t>Embedded processors for real-time signal processing, control applications</a:t>
            </a:r>
            <a:endParaRPr lang="en-US" altLang="ja-JP" sz="1600" dirty="0" smtClean="0">
              <a:ea typeface="MS PGothic" pitchFamily="34" charset="-128"/>
            </a:endParaRPr>
          </a:p>
          <a:p>
            <a:pPr defTabSz="301625">
              <a:tabLst>
                <a:tab pos="5195888" algn="l"/>
              </a:tabLst>
            </a:pPr>
            <a:endParaRPr lang="en-US" altLang="ja-JP" sz="1600" dirty="0" smtClean="0">
              <a:ea typeface="MS PGothic" pitchFamily="34" charset="-128"/>
            </a:endParaRPr>
          </a:p>
          <a:p>
            <a:pPr defTabSz="301625" eaLnBrk="1" hangingPunct="1">
              <a:tabLst>
                <a:tab pos="5195888" algn="l"/>
              </a:tabLst>
            </a:pPr>
            <a:r>
              <a:rPr lang="en-US" altLang="ja-JP" dirty="0" smtClean="0">
                <a:ea typeface="MS PGothic" pitchFamily="34" charset="-128"/>
              </a:rPr>
              <a:t>ARM Cortex-</a:t>
            </a:r>
            <a:r>
              <a:rPr lang="en-US" altLang="ja-JP" b="1" dirty="0" smtClean="0">
                <a:solidFill>
                  <a:srgbClr val="0070C0"/>
                </a:solidFill>
                <a:ea typeface="MS PGothic" pitchFamily="34" charset="-128"/>
              </a:rPr>
              <a:t>M</a:t>
            </a:r>
            <a:r>
              <a:rPr lang="en-US" altLang="ja-JP" dirty="0" smtClean="0">
                <a:ea typeface="MS PGothic" pitchFamily="34" charset="-128"/>
              </a:rPr>
              <a:t> family:</a:t>
            </a:r>
          </a:p>
          <a:p>
            <a:pPr marL="530225" lvl="1" defTabSz="301625" eaLnBrk="1" hangingPunct="1">
              <a:tabLst>
                <a:tab pos="5195888" algn="l"/>
              </a:tabLst>
            </a:pPr>
            <a:r>
              <a:rPr lang="en-US" altLang="ja-JP" dirty="0" smtClean="0">
                <a:ea typeface="MS PGothic" pitchFamily="34" charset="-128"/>
              </a:rPr>
              <a:t>Microcontroller-oriented  processors for MCU, ASSP, and </a:t>
            </a:r>
            <a:r>
              <a:rPr lang="en-US" altLang="ja-JP" dirty="0" err="1" smtClean="0">
                <a:ea typeface="MS PGothic" pitchFamily="34" charset="-128"/>
              </a:rPr>
              <a:t>SoC</a:t>
            </a:r>
            <a:r>
              <a:rPr lang="en-US" altLang="ja-JP" dirty="0" smtClean="0">
                <a:ea typeface="MS PGothic" pitchFamily="34" charset="-128"/>
              </a:rPr>
              <a:t> applications </a:t>
            </a:r>
            <a:endParaRPr lang="en-GB" dirty="0" smtClean="0">
              <a:ea typeface="MS PGothic" pitchFamily="34" charset="-128"/>
            </a:endParaRPr>
          </a:p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5471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Cortex-A17 processor - most efficient mid-range solutions, delivering a new mid-range performance point for any screen - from Mobiles to Smart-TVs</a:t>
            </a: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Cortex-A15 processor - highest performance solutions for current mobile and demanding wireless infrastructure applications</a:t>
            </a: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Cortex-A12 processor - high performance mid-range solutions targeted at mobile smartphone and tablet devices</a:t>
            </a: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Cortex-A9 processor - implementations delivering 800 MHz - 2 GHz typical frequency and delivering 5000 DMIPS of performance per core</a:t>
            </a: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Cortex-A7 processor - implementations in standalone, multi-core configurations delivering 800 MHz - 1.2 GHz typical frequency, or in combination with Cortex-A15 processor for </a:t>
            </a:r>
            <a:r>
              <a:rPr lang="en-GB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big.LITTLE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processing</a:t>
            </a: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Cortex-A5 processor - in low-cost implementations from 400- 800 MHz delivering over 1200 DMIPS of performance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299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584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032" y="6495778"/>
            <a:ext cx="3734309" cy="22649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ctrTitle" hasCustomPrompt="1"/>
          </p:nvPr>
        </p:nvSpPr>
        <p:spPr>
          <a:xfrm>
            <a:off x="899883" y="1440000"/>
            <a:ext cx="11035688" cy="1920000"/>
          </a:xfrm>
        </p:spPr>
        <p:txBody>
          <a:bodyPr lIns="0" tIns="0" rIns="0" bIns="0">
            <a:normAutofit/>
          </a:bodyPr>
          <a:lstStyle>
            <a:lvl1pPr algn="r">
              <a:defRPr sz="48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GB" dirty="0" smtClean="0"/>
              <a:t>Click to Edit Title</a:t>
            </a:r>
            <a:endParaRPr kumimoji="0" lang="en-US" dirty="0"/>
          </a:p>
        </p:txBody>
      </p:sp>
      <p:sp>
        <p:nvSpPr>
          <p:cNvPr id="20" name="Subtitle 19"/>
          <p:cNvSpPr>
            <a:spLocks noGrp="1"/>
          </p:cNvSpPr>
          <p:nvPr>
            <p:ph type="subTitle" idx="1" hasCustomPrompt="1"/>
          </p:nvPr>
        </p:nvSpPr>
        <p:spPr>
          <a:xfrm>
            <a:off x="899883" y="3600000"/>
            <a:ext cx="11035688" cy="960000"/>
          </a:xfrm>
        </p:spPr>
        <p:txBody>
          <a:bodyPr lIns="0" tIns="0" rIns="0"/>
          <a:lstStyle>
            <a:lvl1pPr marL="36576" indent="0" algn="r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GB" dirty="0" smtClean="0"/>
              <a:t>Click to edit subtitle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753725"/>
      </p:ext>
    </p:extLst>
  </p:cSld>
  <p:clrMapOvr>
    <a:masterClrMapping/>
  </p:clrMapOvr>
  <p:transition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9877793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9813" y="1440000"/>
            <a:ext cx="11035688" cy="43891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054776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1484" y="1440000"/>
            <a:ext cx="11154300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Title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02339" y="1197429"/>
            <a:ext cx="914281" cy="914400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79627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0" lang="en-GB" dirty="0" smtClean="0"/>
              <a:t>Click to Edit Title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9814" y="1440000"/>
            <a:ext cx="5273651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75408" y="1440000"/>
            <a:ext cx="5560378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1484" y="1440000"/>
            <a:ext cx="5273651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75408" y="1440000"/>
            <a:ext cx="5560378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Title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98544" y="920442"/>
            <a:ext cx="11158547" cy="396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GB" dirty="0" smtClean="0"/>
              <a:t>Click to edit subtitle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02339" y="1197429"/>
            <a:ext cx="914281" cy="914400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974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um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1484" y="1440000"/>
            <a:ext cx="11154300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Title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98544" y="920442"/>
            <a:ext cx="11158547" cy="396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GB" dirty="0" smtClean="0"/>
              <a:t>Click to edit subtitle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02339" y="1197429"/>
            <a:ext cx="914281" cy="914400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78807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earence check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0" lang="en-GB" dirty="0" smtClean="0"/>
              <a:t>Click to Edit Title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9813" y="1440000"/>
            <a:ext cx="11155973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0" y="1524002"/>
            <a:ext cx="12187238" cy="4581407"/>
          </a:xfrm>
          <a:prstGeom prst="rect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987766" y="1023286"/>
            <a:ext cx="4082117" cy="493062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MS PGothic" pitchFamily="34" charset="-128"/>
              </a:rPr>
              <a:t>Approximate</a:t>
            </a:r>
            <a:r>
              <a:rPr kumimoji="0" lang="en-US" sz="1000" b="1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MS PGothic" pitchFamily="34" charset="-128"/>
              </a:rPr>
              <a:t> clearance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987766" y="6105409"/>
            <a:ext cx="4082117" cy="752593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FFFFFF"/>
                </a:solidFill>
                <a:latin typeface="Arial" charset="0"/>
                <a:ea typeface="MS PGothic" pitchFamily="34" charset="-128"/>
              </a:rPr>
              <a:t>Approximate clearance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3987766" y="835138"/>
            <a:ext cx="4082117" cy="493062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MS PGothic" pitchFamily="34" charset="-128"/>
              </a:rPr>
              <a:t>Approximate</a:t>
            </a:r>
            <a:r>
              <a:rPr kumimoji="0" lang="en-US" sz="1000" b="1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MS PGothic" pitchFamily="34" charset="-128"/>
              </a:rPr>
              <a:t> clearance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987766" y="6153729"/>
            <a:ext cx="4082117" cy="704273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FFFFFF"/>
                </a:solidFill>
                <a:latin typeface="Arial" charset="0"/>
                <a:ea typeface="MS PGothic" pitchFamily="34" charset="-128"/>
              </a:rPr>
              <a:t>Approximate clearance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learence check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0" lang="en-GB" dirty="0" smtClean="0"/>
              <a:t>Click to Edit Title</a:t>
            </a:r>
            <a:endParaRPr kumimoji="0"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0" y="1524002"/>
            <a:ext cx="12187238" cy="4581407"/>
          </a:xfrm>
          <a:prstGeom prst="rect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987766" y="1023286"/>
            <a:ext cx="4082117" cy="493062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MS PGothic" pitchFamily="34" charset="-128"/>
              </a:rPr>
              <a:t>Approximate</a:t>
            </a:r>
            <a:r>
              <a:rPr kumimoji="0" lang="en-US" sz="1000" b="1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MS PGothic" pitchFamily="34" charset="-128"/>
              </a:rPr>
              <a:t> clearance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987766" y="6105409"/>
            <a:ext cx="4082117" cy="752593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FFFFFF"/>
                </a:solidFill>
                <a:latin typeface="Arial" charset="0"/>
                <a:ea typeface="MS PGothic" pitchFamily="34" charset="-128"/>
              </a:rPr>
              <a:t>Approximate clearance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064930" y="1316550"/>
            <a:ext cx="0" cy="509118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9814" y="1440000"/>
            <a:ext cx="5273651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76009" y="1440000"/>
            <a:ext cx="5559776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GB" dirty="0" smtClean="0"/>
              <a:t>Click to edit text</a:t>
            </a:r>
          </a:p>
          <a:p>
            <a:pPr lvl="1" eaLnBrk="1" latinLnBrk="0" hangingPunct="1"/>
            <a:r>
              <a:rPr lang="en-GB" dirty="0" smtClean="0"/>
              <a:t>Second level</a:t>
            </a:r>
          </a:p>
          <a:p>
            <a:pPr lvl="2" eaLnBrk="1" latinLnBrk="0" hangingPunct="1"/>
            <a:r>
              <a:rPr lang="en-GB" dirty="0" smtClean="0"/>
              <a:t>Third level</a:t>
            </a:r>
          </a:p>
          <a:p>
            <a:pPr lvl="3" eaLnBrk="1" latinLnBrk="0" hangingPunct="1"/>
            <a:r>
              <a:rPr lang="en-GB" dirty="0" smtClean="0"/>
              <a:t>Fourth level</a:t>
            </a:r>
          </a:p>
          <a:p>
            <a:pPr lvl="4" eaLnBrk="1" latinLnBrk="0" hangingPunct="1"/>
            <a:r>
              <a:rPr lang="en-GB" dirty="0" smtClean="0"/>
              <a:t>Fifth level</a:t>
            </a:r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987766" y="835138"/>
            <a:ext cx="4082117" cy="493062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MS PGothic" pitchFamily="34" charset="-128"/>
              </a:rPr>
              <a:t>Approximate</a:t>
            </a:r>
            <a:r>
              <a:rPr kumimoji="0" lang="en-US" sz="1000" b="1" i="0" u="none" strike="noStrike" cap="none" normalizeH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ea typeface="MS PGothic" pitchFamily="34" charset="-128"/>
              </a:rPr>
              <a:t> clearance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987766" y="6153729"/>
            <a:ext cx="4082117" cy="704273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FFFFFF"/>
                </a:solidFill>
                <a:latin typeface="Arial" charset="0"/>
                <a:ea typeface="MS PGothic" pitchFamily="34" charset="-128"/>
              </a:rPr>
              <a:t>Approximate clearance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468602" y="1339852"/>
            <a:ext cx="0" cy="506788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064930" y="1316550"/>
            <a:ext cx="0" cy="509118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534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s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 hasCustomPrompt="1"/>
          </p:nvPr>
        </p:nvSpPr>
        <p:spPr>
          <a:xfrm>
            <a:off x="899883" y="2796214"/>
            <a:ext cx="11035688" cy="1013625"/>
          </a:xfrm>
        </p:spPr>
        <p:txBody>
          <a:bodyPr lIns="0" tIns="0" rIns="0" bIns="0">
            <a:normAutofit/>
          </a:bodyPr>
          <a:lstStyle>
            <a:lvl1pPr algn="r">
              <a:defRPr sz="48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GB" dirty="0" smtClean="0"/>
              <a:t>Click to Edit Title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839468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 hasCustomPrompt="1"/>
          </p:nvPr>
        </p:nvSpPr>
        <p:spPr>
          <a:xfrm>
            <a:off x="1534790" y="2540002"/>
            <a:ext cx="9275000" cy="1479663"/>
          </a:xfrm>
        </p:spPr>
        <p:txBody>
          <a:bodyPr lIns="0" tIns="0" rIns="0" bIns="0">
            <a:noAutofit/>
          </a:bodyPr>
          <a:lstStyle>
            <a:lvl1pPr algn="l">
              <a:defRPr sz="3200" b="0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GB" dirty="0" smtClean="0"/>
              <a:t>Type or insert a quote into this box ensuring each line of text is as equal as possible.  There are three line to fill so please edit as required.  Character count </a:t>
            </a:r>
            <a:r>
              <a:rPr kumimoji="0" lang="en-GB" dirty="0" err="1" smtClean="0"/>
              <a:t>approx</a:t>
            </a:r>
            <a:r>
              <a:rPr kumimoji="0" lang="en-GB" dirty="0" smtClean="0"/>
              <a:t> 160</a:t>
            </a:r>
            <a:endParaRPr kumimoji="0"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58105" y="4515556"/>
            <a:ext cx="914281" cy="914400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endParaRPr lang="en-US" dirty="0" smtClean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6180041" y="4524560"/>
            <a:ext cx="4710378" cy="546041"/>
          </a:xfrm>
        </p:spPr>
        <p:txBody>
          <a:bodyPr/>
          <a:lstStyle>
            <a:lvl1pPr marL="0" indent="0" algn="r">
              <a:buNone/>
              <a:defRPr sz="1200">
                <a:solidFill>
                  <a:srgbClr val="7F7F7F"/>
                </a:solidFill>
              </a:defRPr>
            </a:lvl1pPr>
            <a:lvl2pPr marL="538162" indent="0">
              <a:buNone/>
              <a:defRPr sz="1200">
                <a:solidFill>
                  <a:srgbClr val="7F7F7F"/>
                </a:solidFill>
              </a:defRPr>
            </a:lvl2pPr>
            <a:lvl3pPr marL="538162" indent="0">
              <a:buNone/>
              <a:defRPr sz="1200">
                <a:solidFill>
                  <a:srgbClr val="7F7F7F"/>
                </a:solidFill>
              </a:defRPr>
            </a:lvl3pPr>
            <a:lvl4pPr marL="538162" indent="0">
              <a:buNone/>
              <a:defRPr sz="1200">
                <a:solidFill>
                  <a:srgbClr val="7F7F7F"/>
                </a:solidFill>
              </a:defRPr>
            </a:lvl4pPr>
            <a:lvl5pPr marL="538162" indent="0">
              <a:buNone/>
              <a:defRPr sz="1200">
                <a:solidFill>
                  <a:srgbClr val="7F7F7F"/>
                </a:solidFill>
              </a:defRPr>
            </a:lvl5pPr>
          </a:lstStyle>
          <a:p>
            <a:pPr lvl="0"/>
            <a:r>
              <a:rPr lang="en-GB" dirty="0" smtClean="0"/>
              <a:t>Type acknowledgement or source of statement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7134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79811" y="336000"/>
            <a:ext cx="11158547" cy="576000"/>
          </a:xfrm>
          <a:prstGeom prst="rect">
            <a:avLst/>
          </a:prstGeom>
        </p:spPr>
        <p:txBody>
          <a:bodyPr vert="horz" lIns="0" tIns="0" rIns="0" bIns="0" anchor="t">
            <a:normAutofit/>
          </a:bodyPr>
          <a:lstStyle/>
          <a:p>
            <a:r>
              <a:rPr kumimoji="0" lang="en-GB" dirty="0" smtClean="0"/>
              <a:t>Click to Edit Title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79813" y="1440000"/>
            <a:ext cx="11155973" cy="4680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/>
          <a:p>
            <a:pPr lvl="0" eaLnBrk="1" latinLnBrk="0" hangingPunct="1"/>
            <a:r>
              <a:rPr kumimoji="0" lang="en-GB" dirty="0" smtClean="0"/>
              <a:t>Click to edit text</a:t>
            </a:r>
          </a:p>
          <a:p>
            <a:pPr lvl="1" eaLnBrk="1" latinLnBrk="0" hangingPunct="1"/>
            <a:r>
              <a:rPr kumimoji="0" lang="en-GB" dirty="0" smtClean="0"/>
              <a:t>Second level</a:t>
            </a:r>
          </a:p>
          <a:p>
            <a:pPr lvl="2" eaLnBrk="1" latinLnBrk="0" hangingPunct="1"/>
            <a:r>
              <a:rPr kumimoji="0" lang="en-GB" dirty="0" smtClean="0"/>
              <a:t>Third level</a:t>
            </a:r>
          </a:p>
          <a:p>
            <a:pPr lvl="3" eaLnBrk="1" latinLnBrk="0" hangingPunct="1"/>
            <a:r>
              <a:rPr kumimoji="0" lang="en-GB" dirty="0" smtClean="0"/>
              <a:t>Fourth level</a:t>
            </a:r>
          </a:p>
          <a:p>
            <a:pPr lvl="4" eaLnBrk="1" latinLnBrk="0" hangingPunct="1"/>
            <a:r>
              <a:rPr kumimoji="0" lang="en-GB" dirty="0" smtClean="0"/>
              <a:t>Fifth level</a:t>
            </a:r>
            <a:endParaRPr kumimoji="0" lang="en-US" dirty="0"/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477726" y="6559369"/>
            <a:ext cx="1302876" cy="240000"/>
          </a:xfrm>
          <a:prstGeom prst="rect">
            <a:avLst/>
          </a:prstGeom>
        </p:spPr>
        <p:txBody>
          <a:bodyPr vert="horz" lIns="0" tIns="0" bIns="0" anchor="t"/>
          <a:lstStyle>
            <a:defPPr>
              <a:defRPr lang="en-US"/>
            </a:defPPr>
            <a:lvl1pPr marL="0" algn="l" defTabSz="457200" rtl="0" eaLnBrk="1" latinLnBrk="0" hangingPunct="1"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Gill Sans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9DA607-C033-414D-8F05-C963E77EB547}" type="slidenum">
              <a:rPr lang="en-US" smtClean="0"/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 smtClean="0"/>
          </a:p>
          <a:p>
            <a:endParaRPr lang="en-US" b="0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1344" y="6313932"/>
            <a:ext cx="1164431" cy="36369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tabLst>
          <a:tab pos="2155825" algn="l"/>
        </a:tabLst>
        <a:defRPr kumimoji="0" sz="3800" b="0" i="0" kern="1200">
          <a:solidFill>
            <a:schemeClr val="accent1"/>
          </a:solidFill>
          <a:effectLst/>
          <a:latin typeface="Gill Sans MT"/>
          <a:ea typeface="+mj-ea"/>
          <a:cs typeface="Gill Sans MT"/>
        </a:defRPr>
      </a:lvl1pPr>
    </p:titleStyle>
    <p:bodyStyle>
      <a:lvl1pPr marL="265113" indent="-265113" algn="l" rtl="0" eaLnBrk="1" latinLnBrk="0" hangingPunct="1">
        <a:spcBef>
          <a:spcPts val="400"/>
        </a:spcBef>
        <a:buClr>
          <a:schemeClr val="accent5"/>
        </a:buClr>
        <a:buSzPct val="95000"/>
        <a:buFont typeface="Wingdings" charset="2"/>
        <a:buChar char="§"/>
        <a:defRPr kumimoji="0" sz="2400" b="0" i="0" kern="1200">
          <a:solidFill>
            <a:schemeClr val="tx1"/>
          </a:solidFill>
          <a:effectLst/>
          <a:latin typeface="Gill Sans MT"/>
          <a:ea typeface="+mn-ea"/>
          <a:cs typeface="Gill Sans MT"/>
        </a:defRPr>
      </a:lvl1pPr>
      <a:lvl2pPr marL="803275" indent="-265113" algn="l" rtl="0" eaLnBrk="1" latinLnBrk="0" hangingPunct="1">
        <a:spcBef>
          <a:spcPts val="400"/>
        </a:spcBef>
        <a:buClr>
          <a:schemeClr val="accent5"/>
        </a:buClr>
        <a:buSzPct val="95000"/>
        <a:buFont typeface="Wingdings" charset="2"/>
        <a:buChar char="§"/>
        <a:defRPr kumimoji="0" sz="2000" b="0" i="0" kern="1200">
          <a:solidFill>
            <a:schemeClr val="tx1"/>
          </a:solidFill>
          <a:latin typeface="Gill Sans MT"/>
          <a:ea typeface="+mn-ea"/>
          <a:cs typeface="Gill Sans MT"/>
        </a:defRPr>
      </a:lvl2pPr>
      <a:lvl3pPr marL="803275" indent="-265113" algn="l" rtl="0" eaLnBrk="1" latinLnBrk="0" hangingPunct="1">
        <a:spcBef>
          <a:spcPts val="400"/>
        </a:spcBef>
        <a:buClr>
          <a:schemeClr val="accent5"/>
        </a:buClr>
        <a:buSzPct val="95000"/>
        <a:buFont typeface="Wingdings" charset="2"/>
        <a:buChar char="§"/>
        <a:defRPr kumimoji="0" sz="2000" b="0" i="0" kern="1200">
          <a:solidFill>
            <a:schemeClr val="tx1"/>
          </a:solidFill>
          <a:latin typeface="Gill Sans MT"/>
          <a:ea typeface="+mn-ea"/>
          <a:cs typeface="Gill Sans MT"/>
        </a:defRPr>
      </a:lvl3pPr>
      <a:lvl4pPr marL="803275" indent="-265113" algn="l" rtl="0" eaLnBrk="1" latinLnBrk="0" hangingPunct="1">
        <a:spcBef>
          <a:spcPts val="400"/>
        </a:spcBef>
        <a:buClr>
          <a:schemeClr val="accent5"/>
        </a:buClr>
        <a:buSzPct val="95000"/>
        <a:buFont typeface="Wingdings" charset="2"/>
        <a:buChar char="§"/>
        <a:defRPr kumimoji="0" sz="2000" b="0" i="0" kern="1200">
          <a:solidFill>
            <a:schemeClr val="tx1"/>
          </a:solidFill>
          <a:latin typeface="Gill Sans MT"/>
          <a:ea typeface="+mn-ea"/>
          <a:cs typeface="Gill Sans MT"/>
        </a:defRPr>
      </a:lvl4pPr>
      <a:lvl5pPr marL="803275" indent="-265113" algn="l" rtl="0" eaLnBrk="1" latinLnBrk="0" hangingPunct="1">
        <a:spcBef>
          <a:spcPts val="400"/>
        </a:spcBef>
        <a:buClr>
          <a:schemeClr val="accent5"/>
        </a:buClr>
        <a:buSzPct val="95000"/>
        <a:buFont typeface="Wingdings" charset="2"/>
        <a:buChar char="§"/>
        <a:defRPr kumimoji="0" sz="2000" b="0" i="0" kern="1200">
          <a:solidFill>
            <a:schemeClr val="tx1"/>
          </a:solidFill>
          <a:latin typeface="Gill Sans MT"/>
          <a:ea typeface="+mn-ea"/>
          <a:cs typeface="Gill Sans MT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2.png"/><Relationship Id="rId18" Type="http://schemas.openxmlformats.org/officeDocument/2006/relationships/image" Target="../media/image46.png"/><Relationship Id="rId26" Type="http://schemas.openxmlformats.org/officeDocument/2006/relationships/image" Target="../media/image53.png"/><Relationship Id="rId3" Type="http://schemas.openxmlformats.org/officeDocument/2006/relationships/image" Target="../media/image33.png"/><Relationship Id="rId21" Type="http://schemas.openxmlformats.org/officeDocument/2006/relationships/image" Target="../media/image49.png"/><Relationship Id="rId7" Type="http://schemas.openxmlformats.org/officeDocument/2006/relationships/image" Target="../media/image37.png"/><Relationship Id="rId12" Type="http://schemas.microsoft.com/office/2007/relationships/hdphoto" Target="../media/hdphoto1.wdp"/><Relationship Id="rId17" Type="http://schemas.openxmlformats.org/officeDocument/2006/relationships/image" Target="../media/image45.png"/><Relationship Id="rId25" Type="http://schemas.microsoft.com/office/2007/relationships/hdphoto" Target="../media/hdphoto3.wdp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29" Type="http://schemas.openxmlformats.org/officeDocument/2006/relationships/image" Target="../media/image56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24" Type="http://schemas.openxmlformats.org/officeDocument/2006/relationships/image" Target="../media/image52.png"/><Relationship Id="rId5" Type="http://schemas.openxmlformats.org/officeDocument/2006/relationships/image" Target="../media/image35.jpeg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28" Type="http://schemas.openxmlformats.org/officeDocument/2006/relationships/image" Target="../media/image55.png"/><Relationship Id="rId10" Type="http://schemas.openxmlformats.org/officeDocument/2006/relationships/image" Target="../media/image40.png"/><Relationship Id="rId19" Type="http://schemas.openxmlformats.org/officeDocument/2006/relationships/image" Target="../media/image47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Relationship Id="rId14" Type="http://schemas.microsoft.com/office/2007/relationships/hdphoto" Target="../media/hdphoto2.wdp"/><Relationship Id="rId22" Type="http://schemas.openxmlformats.org/officeDocument/2006/relationships/image" Target="../media/image50.png"/><Relationship Id="rId27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microsoft.com/office/2007/relationships/hdphoto" Target="../media/hdphoto3.wdp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2.png"/><Relationship Id="rId11" Type="http://schemas.openxmlformats.org/officeDocument/2006/relationships/image" Target="../media/image56.png"/><Relationship Id="rId5" Type="http://schemas.openxmlformats.org/officeDocument/2006/relationships/image" Target="../media/image51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microsoft.com/office/2007/relationships/hdphoto" Target="../media/hdphoto2.wdp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2.png"/><Relationship Id="rId11" Type="http://schemas.openxmlformats.org/officeDocument/2006/relationships/image" Target="../media/image46.png"/><Relationship Id="rId5" Type="http://schemas.microsoft.com/office/2007/relationships/hdphoto" Target="../media/hdphoto1.wdp"/><Relationship Id="rId10" Type="http://schemas.openxmlformats.org/officeDocument/2006/relationships/image" Target="../media/image45.png"/><Relationship Id="rId4" Type="http://schemas.openxmlformats.org/officeDocument/2006/relationships/image" Target="../media/image41.png"/><Relationship Id="rId9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7.png"/><Relationship Id="rId5" Type="http://schemas.openxmlformats.org/officeDocument/2006/relationships/image" Target="../media/image38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18" Type="http://schemas.openxmlformats.org/officeDocument/2006/relationships/image" Target="../media/image77.jpeg"/><Relationship Id="rId26" Type="http://schemas.openxmlformats.org/officeDocument/2006/relationships/image" Target="../media/image85.jpeg"/><Relationship Id="rId3" Type="http://schemas.openxmlformats.org/officeDocument/2006/relationships/image" Target="../media/image62.png"/><Relationship Id="rId21" Type="http://schemas.openxmlformats.org/officeDocument/2006/relationships/image" Target="../media/image80.jpeg"/><Relationship Id="rId7" Type="http://schemas.openxmlformats.org/officeDocument/2006/relationships/image" Target="../media/image66.jpeg"/><Relationship Id="rId12" Type="http://schemas.openxmlformats.org/officeDocument/2006/relationships/image" Target="../media/image71.png"/><Relationship Id="rId17" Type="http://schemas.openxmlformats.org/officeDocument/2006/relationships/image" Target="../media/image76.png"/><Relationship Id="rId25" Type="http://schemas.openxmlformats.org/officeDocument/2006/relationships/image" Target="../media/image84.jpe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75.jpeg"/><Relationship Id="rId20" Type="http://schemas.openxmlformats.org/officeDocument/2006/relationships/image" Target="../media/image79.png"/><Relationship Id="rId29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70.jpeg"/><Relationship Id="rId24" Type="http://schemas.openxmlformats.org/officeDocument/2006/relationships/image" Target="../media/image83.png"/><Relationship Id="rId32" Type="http://schemas.openxmlformats.org/officeDocument/2006/relationships/image" Target="../media/image91.png"/><Relationship Id="rId5" Type="http://schemas.openxmlformats.org/officeDocument/2006/relationships/image" Target="../media/image64.png"/><Relationship Id="rId15" Type="http://schemas.openxmlformats.org/officeDocument/2006/relationships/image" Target="../media/image74.jpeg"/><Relationship Id="rId23" Type="http://schemas.openxmlformats.org/officeDocument/2006/relationships/image" Target="../media/image82.jpeg"/><Relationship Id="rId28" Type="http://schemas.openxmlformats.org/officeDocument/2006/relationships/image" Target="../media/image87.png"/><Relationship Id="rId10" Type="http://schemas.openxmlformats.org/officeDocument/2006/relationships/image" Target="../media/image69.jpeg"/><Relationship Id="rId19" Type="http://schemas.openxmlformats.org/officeDocument/2006/relationships/image" Target="../media/image78.jpeg"/><Relationship Id="rId31" Type="http://schemas.openxmlformats.org/officeDocument/2006/relationships/image" Target="../media/image90.jpeg"/><Relationship Id="rId4" Type="http://schemas.openxmlformats.org/officeDocument/2006/relationships/image" Target="../media/image63.jpeg"/><Relationship Id="rId9" Type="http://schemas.openxmlformats.org/officeDocument/2006/relationships/image" Target="../media/image68.png"/><Relationship Id="rId14" Type="http://schemas.openxmlformats.org/officeDocument/2006/relationships/image" Target="../media/image73.jpeg"/><Relationship Id="rId22" Type="http://schemas.openxmlformats.org/officeDocument/2006/relationships/image" Target="../media/image81.jpeg"/><Relationship Id="rId27" Type="http://schemas.openxmlformats.org/officeDocument/2006/relationships/image" Target="../media/image86.jpeg"/><Relationship Id="rId30" Type="http://schemas.openxmlformats.org/officeDocument/2006/relationships/image" Target="../media/image8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36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0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9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png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wmf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043" y="2895600"/>
            <a:ext cx="10359152" cy="1143000"/>
          </a:xfrm>
        </p:spPr>
        <p:txBody>
          <a:bodyPr/>
          <a:lstStyle/>
          <a:p>
            <a:pPr>
              <a:defRPr/>
            </a:pPr>
            <a:r>
              <a:rPr lang="en-US" sz="4000" dirty="0" smtClean="0"/>
              <a:t>Introduction to </a:t>
            </a:r>
            <a:r>
              <a:rPr lang="en-US" sz="4000" dirty="0" err="1" smtClean="0"/>
              <a:t>IoT</a:t>
            </a:r>
            <a:endParaRPr lang="en-US" sz="4000" i="1" dirty="0" smtClean="0"/>
          </a:p>
        </p:txBody>
      </p:sp>
    </p:spTree>
    <p:extLst>
      <p:ext uri="{BB962C8B-B14F-4D97-AF65-F5344CB8AC3E}">
        <p14:creationId xmlns:p14="http://schemas.microsoft.com/office/powerpoint/2010/main" val="272694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Technologies that enable </a:t>
            </a:r>
            <a:r>
              <a:rPr lang="en-US" dirty="0" err="1"/>
              <a:t>IoT</a:t>
            </a:r>
            <a:r>
              <a:rPr lang="en-US" dirty="0"/>
              <a:t/>
            </a:r>
            <a:br>
              <a:rPr lang="en-US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33" y="1194750"/>
            <a:ext cx="11155972" cy="4680000"/>
          </a:xfrm>
        </p:spPr>
        <p:txBody>
          <a:bodyPr/>
          <a:lstStyle/>
          <a:p>
            <a:r>
              <a:rPr lang="en-US" dirty="0"/>
              <a:t>Technologies that enable </a:t>
            </a:r>
            <a:r>
              <a:rPr lang="en-US" dirty="0" err="1" smtClean="0"/>
              <a:t>IoT</a:t>
            </a:r>
            <a:endParaRPr lang="en-US" dirty="0" smtClean="0"/>
          </a:p>
          <a:p>
            <a:pPr lvl="1"/>
            <a:r>
              <a:rPr lang="en-GB" dirty="0" smtClean="0"/>
              <a:t>Mobile computing – smart, low-power devices, e.g. smartphones, tablet</a:t>
            </a:r>
          </a:p>
          <a:p>
            <a:pPr lvl="1"/>
            <a:r>
              <a:rPr lang="en-GB" dirty="0"/>
              <a:t>Little Devices and Little </a:t>
            </a:r>
            <a:r>
              <a:rPr lang="en-GB" dirty="0" smtClean="0"/>
              <a:t>Data – embedded devices, e.g. </a:t>
            </a:r>
            <a:r>
              <a:rPr lang="en-GB" dirty="0" err="1" smtClean="0"/>
              <a:t>wearables</a:t>
            </a:r>
            <a:r>
              <a:rPr lang="en-GB" dirty="0" smtClean="0"/>
              <a:t>, sensors</a:t>
            </a:r>
            <a:endParaRPr lang="en-GB" dirty="0"/>
          </a:p>
          <a:p>
            <a:pPr lvl="1"/>
            <a:r>
              <a:rPr lang="en-GB" dirty="0" smtClean="0"/>
              <a:t>Standards that </a:t>
            </a:r>
            <a:r>
              <a:rPr lang="en-GB" dirty="0"/>
              <a:t>enable </a:t>
            </a:r>
            <a:r>
              <a:rPr lang="en-GB" dirty="0" smtClean="0"/>
              <a:t>internet scale - standardised networking, e.g. </a:t>
            </a:r>
            <a:r>
              <a:rPr lang="en-GB" dirty="0" err="1" smtClean="0"/>
              <a:t>wifi</a:t>
            </a:r>
            <a:r>
              <a:rPr lang="en-GB" dirty="0" smtClean="0"/>
              <a:t>, 3G, LTE, Bluetooth Smart, browsers, </a:t>
            </a:r>
            <a:r>
              <a:rPr lang="en-GB" dirty="0" err="1" smtClean="0"/>
              <a:t>Javascript</a:t>
            </a:r>
            <a:r>
              <a:rPr lang="en-GB" dirty="0" smtClean="0"/>
              <a:t>, HTTP,  TLS etc.</a:t>
            </a:r>
            <a:endParaRPr lang="en-GB" dirty="0"/>
          </a:p>
          <a:p>
            <a:pPr lvl="1"/>
            <a:r>
              <a:rPr lang="en-US" dirty="0">
                <a:solidFill>
                  <a:srgbClr val="000000"/>
                </a:solidFill>
              </a:rPr>
              <a:t>Web and community based </a:t>
            </a:r>
            <a:r>
              <a:rPr lang="en-US" dirty="0" smtClean="0">
                <a:solidFill>
                  <a:srgbClr val="000000"/>
                </a:solidFill>
              </a:rPr>
              <a:t>development – eco-system enabled by trust, e.g. </a:t>
            </a:r>
            <a:r>
              <a:rPr lang="en-US" dirty="0" err="1" smtClean="0">
                <a:solidFill>
                  <a:srgbClr val="000000"/>
                </a:solidFill>
              </a:rPr>
              <a:t>mbed</a:t>
            </a:r>
            <a:r>
              <a:rPr lang="en-US" dirty="0" smtClean="0">
                <a:solidFill>
                  <a:srgbClr val="000000"/>
                </a:solidFill>
              </a:rPr>
              <a:t>, HTML5, etc.</a:t>
            </a:r>
            <a:endParaRPr lang="en-US" dirty="0">
              <a:solidFill>
                <a:srgbClr val="000000"/>
              </a:solidFill>
            </a:endParaRPr>
          </a:p>
          <a:p>
            <a:pPr lvl="1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" y="3622963"/>
            <a:ext cx="12187236" cy="2489200"/>
          </a:xfrm>
          <a:prstGeom prst="rect">
            <a:avLst/>
          </a:prstGeom>
          <a:solidFill>
            <a:schemeClr val="accent1">
              <a:lumMod val="60000"/>
              <a:lumOff val="40000"/>
              <a:alpha val="84000"/>
            </a:schemeClr>
          </a:solidFill>
          <a:ln>
            <a:solidFill>
              <a:srgbClr val="7F7F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Picture 4" descr="Mobile mas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518" y="3629895"/>
            <a:ext cx="599600" cy="1922124"/>
          </a:xfrm>
          <a:prstGeom prst="rect">
            <a:avLst/>
          </a:prstGeom>
        </p:spPr>
      </p:pic>
      <p:pic>
        <p:nvPicPr>
          <p:cNvPr id="6" name="Picture 5" descr="IoT Icons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3600104"/>
            <a:ext cx="3031737" cy="2552701"/>
          </a:xfrm>
          <a:prstGeom prst="rect">
            <a:avLst/>
          </a:prstGeom>
        </p:spPr>
      </p:pic>
      <p:pic>
        <p:nvPicPr>
          <p:cNvPr id="7" name="Picture 6" descr="DASH-01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8071" y="4402744"/>
            <a:ext cx="1987771" cy="894165"/>
          </a:xfrm>
          <a:prstGeom prst="rect">
            <a:avLst/>
          </a:prstGeom>
        </p:spPr>
      </p:pic>
      <p:pic>
        <p:nvPicPr>
          <p:cNvPr id="8" name="Picture 7" descr="TV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3975" y="3600103"/>
            <a:ext cx="2994236" cy="2057402"/>
          </a:xfrm>
          <a:prstGeom prst="rect">
            <a:avLst/>
          </a:prstGeom>
        </p:spPr>
      </p:pic>
      <p:pic>
        <p:nvPicPr>
          <p:cNvPr id="9" name="Picture 8" descr="Tablet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614" y="4867563"/>
            <a:ext cx="1346963" cy="1055208"/>
          </a:xfrm>
          <a:prstGeom prst="rect">
            <a:avLst/>
          </a:prstGeom>
        </p:spPr>
      </p:pic>
      <p:pic>
        <p:nvPicPr>
          <p:cNvPr id="10" name="Picture 9" descr="Servers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7582" y="3747600"/>
            <a:ext cx="2849657" cy="2333439"/>
          </a:xfrm>
          <a:prstGeom prst="rect">
            <a:avLst/>
          </a:prstGeom>
        </p:spPr>
      </p:pic>
      <p:pic>
        <p:nvPicPr>
          <p:cNvPr id="11" name="Picture 10" descr="Phone 3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6175" y="5055398"/>
            <a:ext cx="598388" cy="1059366"/>
          </a:xfrm>
          <a:prstGeom prst="rect">
            <a:avLst/>
          </a:prstGeom>
        </p:spPr>
      </p:pic>
      <p:pic>
        <p:nvPicPr>
          <p:cNvPr id="12" name="Picture 11" descr="STB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0547" y="5575906"/>
            <a:ext cx="1090546" cy="298845"/>
          </a:xfrm>
          <a:prstGeom prst="rect">
            <a:avLst/>
          </a:prstGeom>
        </p:spPr>
      </p:pic>
      <p:pic>
        <p:nvPicPr>
          <p:cNvPr id="13" name="Picture 12" descr="Cool watch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58227">
            <a:off x="3576757" y="3793189"/>
            <a:ext cx="833509" cy="882987"/>
          </a:xfrm>
          <a:prstGeom prst="rect">
            <a:avLst/>
          </a:prstGeom>
        </p:spPr>
      </p:pic>
      <p:pic>
        <p:nvPicPr>
          <p:cNvPr id="14" name="Picture 13" descr="nest thermostat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5753" y="3760377"/>
            <a:ext cx="734267" cy="749300"/>
          </a:xfrm>
          <a:prstGeom prst="rect">
            <a:avLst/>
          </a:prstGeom>
        </p:spPr>
      </p:pic>
      <p:pic>
        <p:nvPicPr>
          <p:cNvPr id="15" name="Picture 14" descr="Fitbit most recent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5303" y="3864830"/>
            <a:ext cx="383584" cy="964364"/>
          </a:xfrm>
          <a:prstGeom prst="rect">
            <a:avLst/>
          </a:prstGeom>
        </p:spPr>
      </p:pic>
      <p:pic>
        <p:nvPicPr>
          <p:cNvPr id="16" name="Picture 15" descr="Monitor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6532" y="4672437"/>
            <a:ext cx="1135749" cy="1250335"/>
          </a:xfrm>
          <a:prstGeom prst="rect">
            <a:avLst/>
          </a:prstGeom>
        </p:spPr>
      </p:pic>
      <p:pic>
        <p:nvPicPr>
          <p:cNvPr id="17" name="Picture 16" descr="Car.pn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1429" y="5191808"/>
            <a:ext cx="2443497" cy="889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1843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Technologies that can Enable </a:t>
            </a:r>
            <a:r>
              <a:rPr lang="en-GB" dirty="0" err="1" smtClean="0"/>
              <a:t>IoT</a:t>
            </a:r>
            <a:endParaRPr lang="en-GB" dirty="0"/>
          </a:p>
        </p:txBody>
      </p:sp>
      <p:sp>
        <p:nvSpPr>
          <p:cNvPr id="8" name="Rounded Rectangle 7"/>
          <p:cNvSpPr/>
          <p:nvPr/>
        </p:nvSpPr>
        <p:spPr>
          <a:xfrm>
            <a:off x="6138727" y="3683459"/>
            <a:ext cx="5721217" cy="2414518"/>
          </a:xfrm>
          <a:prstGeom prst="roundRect">
            <a:avLst/>
          </a:prstGeom>
          <a:noFill/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Web and community based development</a:t>
            </a: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9" name="Picture 2" descr="http://moss.usa.arm.com/marketing/branding/Graphics%20Library/ARM%20NEW%20BRANDING/LOGOS/MBED/MBED%20RGB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7878" y="3861574"/>
            <a:ext cx="2159279" cy="61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mbed icons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3983" y="4521988"/>
            <a:ext cx="1130206" cy="898416"/>
          </a:xfrm>
          <a:prstGeom prst="rect">
            <a:avLst/>
          </a:prstGeom>
        </p:spPr>
      </p:pic>
      <p:sp>
        <p:nvSpPr>
          <p:cNvPr id="11" name="Left-Right Arrow 10"/>
          <p:cNvSpPr/>
          <p:nvPr/>
        </p:nvSpPr>
        <p:spPr>
          <a:xfrm>
            <a:off x="9510147" y="4820987"/>
            <a:ext cx="1164807" cy="273229"/>
          </a:xfrm>
          <a:prstGeom prst="leftRight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0680046" y="4455380"/>
            <a:ext cx="985655" cy="1001711"/>
            <a:chOff x="7820454" y="2012947"/>
            <a:chExt cx="2958931" cy="2953695"/>
          </a:xfrm>
        </p:grpSpPr>
        <p:sp>
          <p:nvSpPr>
            <p:cNvPr id="13" name="Rounded Rectangle 12"/>
            <p:cNvSpPr/>
            <p:nvPr/>
          </p:nvSpPr>
          <p:spPr bwMode="auto">
            <a:xfrm>
              <a:off x="7820454" y="2012947"/>
              <a:ext cx="2926084" cy="295369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none" lIns="91412" tIns="45707" rIns="91412" bIns="4570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000" dirty="0" smtClean="0">
                  <a:solidFill>
                    <a:schemeClr val="bg1">
                      <a:lumMod val="50000"/>
                    </a:schemeClr>
                  </a:solidFill>
                </a:rPr>
                <a:t>1,000,000s</a:t>
              </a: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endParaRPr lang="en-GB" sz="1000" dirty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endParaRPr lang="en-GB" sz="1000" dirty="0" smtClean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endParaRPr lang="en-GB" sz="1000" dirty="0" smtClean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endParaRPr lang="en-GB" sz="1000" dirty="0" smtClean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050" dirty="0" smtClean="0">
                  <a:solidFill>
                    <a:schemeClr val="tx1"/>
                  </a:solidFill>
                </a:rPr>
                <a:t>Platform</a:t>
              </a:r>
            </a:p>
          </p:txBody>
        </p:sp>
        <p:pic>
          <p:nvPicPr>
            <p:cNvPr id="14" name="Picture 8" descr="http://www.wired.com/images_blogs/listening_post/coachella/coachella_friday_24_Crowd_for_Aesop_Rock.jp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3302" y="2638164"/>
              <a:ext cx="2926083" cy="17237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Rounded Rectangle 15"/>
          <p:cNvSpPr/>
          <p:nvPr/>
        </p:nvSpPr>
        <p:spPr>
          <a:xfrm>
            <a:off x="242914" y="3714837"/>
            <a:ext cx="5721217" cy="2414518"/>
          </a:xfrm>
          <a:prstGeom prst="roundRect">
            <a:avLst/>
          </a:prstGeom>
          <a:noFill/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38" name="Picture 1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981" y="4071596"/>
            <a:ext cx="502629" cy="74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Rounded Rectangle 38"/>
          <p:cNvSpPr/>
          <p:nvPr/>
        </p:nvSpPr>
        <p:spPr>
          <a:xfrm>
            <a:off x="6077438" y="1088627"/>
            <a:ext cx="5721217" cy="2414518"/>
          </a:xfrm>
          <a:prstGeom prst="roundRect">
            <a:avLst/>
          </a:prstGeom>
          <a:noFill/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Little Devices and Little Data</a:t>
            </a: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40" name="Picture 6" descr="zigbee_member_vert_pms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5906" y="4777662"/>
            <a:ext cx="391956" cy="53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95" descr="304px-Wi-Fi_Logo.svg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8297" y="4312280"/>
            <a:ext cx="631240" cy="35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Box 41"/>
          <p:cNvSpPr txBox="1"/>
          <p:nvPr/>
        </p:nvSpPr>
        <p:spPr>
          <a:xfrm>
            <a:off x="1186587" y="3988398"/>
            <a:ext cx="1534960" cy="488487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IEEE 802.15.4</a:t>
            </a:r>
          </a:p>
        </p:txBody>
      </p:sp>
      <p:pic>
        <p:nvPicPr>
          <p:cNvPr id="43" name="Picture 42" descr="CORTEX RGB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5594" y="1716377"/>
            <a:ext cx="2038389" cy="477917"/>
          </a:xfrm>
          <a:prstGeom prst="rect">
            <a:avLst/>
          </a:prstGeom>
        </p:spPr>
      </p:pic>
      <p:pic>
        <p:nvPicPr>
          <p:cNvPr id="44" name="Picture 2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5394" y="4169229"/>
            <a:ext cx="418718" cy="444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TextBox 45"/>
          <p:cNvSpPr txBox="1"/>
          <p:nvPr/>
        </p:nvSpPr>
        <p:spPr>
          <a:xfrm>
            <a:off x="10314936" y="1944176"/>
            <a:ext cx="990747" cy="362875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1600" dirty="0" smtClean="0"/>
              <a:t>Cortex-M</a:t>
            </a:r>
          </a:p>
        </p:txBody>
      </p:sp>
      <p:pic>
        <p:nvPicPr>
          <p:cNvPr id="50" name="Picture 12" descr="C:\Users\phibre01\Desktop\Stock Images\iStock Photo Purchases\jpg\Products and devices\ARM Stylized Chip.jpg"/>
          <p:cNvPicPr>
            <a:picLocks noChangeAspect="1" noChangeArrowheads="1"/>
          </p:cNvPicPr>
          <p:nvPr/>
        </p:nvPicPr>
        <p:blipFill>
          <a:blip r:embed="rId11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39393" y1="51893" x2="39393" y2="51893"/>
                        <a14:foregroundMark x1="50093" y1="53370" x2="50093" y2="53370"/>
                        <a14:foregroundMark x1="62664" y1="48476" x2="62664" y2="48476"/>
                        <a14:foregroundMark x1="49346" y1="49261" x2="49346" y2="49261"/>
                        <a14:foregroundMark x1="37523" y1="47368" x2="37523" y2="473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5011" y="1591249"/>
            <a:ext cx="849141" cy="85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" descr="C:\Users\phibre01\Desktop\Stock Images\iStock Photo Purchases\jpg\Products and devices\iStock_000012599403XSmall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609" b="89680" l="4684" r="97424">
                        <a14:foregroundMark x1="22248" y1="58007" x2="22248" y2="580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68043" y="2021042"/>
            <a:ext cx="870782" cy="57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Rounded Rectangle 51"/>
          <p:cNvSpPr/>
          <p:nvPr/>
        </p:nvSpPr>
        <p:spPr>
          <a:xfrm>
            <a:off x="242914" y="1088627"/>
            <a:ext cx="5721217" cy="241451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55" name="Picture 21" descr="Busy mum.pn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21130" y="2911004"/>
            <a:ext cx="609799" cy="568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Plus 10"/>
          <p:cNvSpPr>
            <a:spLocks/>
          </p:cNvSpPr>
          <p:nvPr/>
        </p:nvSpPr>
        <p:spPr bwMode="auto">
          <a:xfrm>
            <a:off x="10542466" y="3101515"/>
            <a:ext cx="194184" cy="187065"/>
          </a:xfrm>
          <a:custGeom>
            <a:avLst/>
            <a:gdLst>
              <a:gd name="T0" fmla="*/ 81013 w 611188"/>
              <a:gd name="T1" fmla="*/ 230683 h 603250"/>
              <a:gd name="T2" fmla="*/ 234652 w 611188"/>
              <a:gd name="T3" fmla="*/ 230683 h 603250"/>
              <a:gd name="T4" fmla="*/ 234652 w 611188"/>
              <a:gd name="T5" fmla="*/ 79961 h 603250"/>
              <a:gd name="T6" fmla="*/ 376536 w 611188"/>
              <a:gd name="T7" fmla="*/ 79961 h 603250"/>
              <a:gd name="T8" fmla="*/ 376536 w 611188"/>
              <a:gd name="T9" fmla="*/ 230683 h 603250"/>
              <a:gd name="T10" fmla="*/ 530175 w 611188"/>
              <a:gd name="T11" fmla="*/ 230683 h 603250"/>
              <a:gd name="T12" fmla="*/ 530175 w 611188"/>
              <a:gd name="T13" fmla="*/ 372567 h 603250"/>
              <a:gd name="T14" fmla="*/ 376536 w 611188"/>
              <a:gd name="T15" fmla="*/ 372567 h 603250"/>
              <a:gd name="T16" fmla="*/ 376536 w 611188"/>
              <a:gd name="T17" fmla="*/ 523289 h 603250"/>
              <a:gd name="T18" fmla="*/ 234652 w 611188"/>
              <a:gd name="T19" fmla="*/ 523289 h 603250"/>
              <a:gd name="T20" fmla="*/ 234652 w 611188"/>
              <a:gd name="T21" fmla="*/ 372567 h 603250"/>
              <a:gd name="T22" fmla="*/ 81013 w 611188"/>
              <a:gd name="T23" fmla="*/ 372567 h 603250"/>
              <a:gd name="T24" fmla="*/ 81013 w 611188"/>
              <a:gd name="T25" fmla="*/ 230683 h 6032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11188"/>
              <a:gd name="T40" fmla="*/ 0 h 603250"/>
              <a:gd name="T41" fmla="*/ 611188 w 611188"/>
              <a:gd name="T42" fmla="*/ 603250 h 60325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11188" h="603250">
                <a:moveTo>
                  <a:pt x="81013" y="230683"/>
                </a:moveTo>
                <a:lnTo>
                  <a:pt x="234652" y="230683"/>
                </a:lnTo>
                <a:lnTo>
                  <a:pt x="234652" y="79961"/>
                </a:lnTo>
                <a:lnTo>
                  <a:pt x="376536" y="79961"/>
                </a:lnTo>
                <a:lnTo>
                  <a:pt x="376536" y="230683"/>
                </a:lnTo>
                <a:lnTo>
                  <a:pt x="530175" y="230683"/>
                </a:lnTo>
                <a:lnTo>
                  <a:pt x="530175" y="372567"/>
                </a:lnTo>
                <a:lnTo>
                  <a:pt x="376536" y="372567"/>
                </a:lnTo>
                <a:lnTo>
                  <a:pt x="376536" y="523289"/>
                </a:lnTo>
                <a:lnTo>
                  <a:pt x="234652" y="523289"/>
                </a:lnTo>
                <a:lnTo>
                  <a:pt x="234652" y="372567"/>
                </a:lnTo>
                <a:lnTo>
                  <a:pt x="81013" y="372567"/>
                </a:lnTo>
                <a:lnTo>
                  <a:pt x="81013" y="230683"/>
                </a:lnTo>
                <a:close/>
              </a:path>
            </a:pathLst>
          </a:custGeom>
          <a:gradFill rotWithShape="1">
            <a:gsLst>
              <a:gs pos="0">
                <a:srgbClr val="29BCF6"/>
              </a:gs>
              <a:gs pos="39999">
                <a:srgbClr val="009FCD"/>
              </a:gs>
              <a:gs pos="100000">
                <a:srgbClr val="007295"/>
              </a:gs>
            </a:gsLst>
            <a:lin ang="5400000"/>
          </a:gradFill>
          <a:ln w="9525" cap="flat" cmpd="sng">
            <a:solidFill>
              <a:srgbClr val="00A3D1"/>
            </a:solidFill>
            <a:prstDash val="solid"/>
            <a:round/>
            <a:headEnd/>
            <a:tailEnd/>
          </a:ln>
          <a:effectLst>
            <a:outerShdw dist="38100" dir="5400000" rotWithShape="0">
              <a:srgbClr val="000000">
                <a:alpha val="39998"/>
              </a:srgbClr>
            </a:outerShdw>
          </a:effectLst>
        </p:spPr>
        <p:txBody>
          <a:bodyPr lIns="121917" tIns="60958" rIns="121917" bIns="60958" anchor="ctr"/>
          <a:lstStyle/>
          <a:p>
            <a:pPr>
              <a:defRPr/>
            </a:pPr>
            <a:endParaRPr lang="en-US" sz="2000"/>
          </a:p>
        </p:txBody>
      </p:sp>
      <p:pic>
        <p:nvPicPr>
          <p:cNvPr id="57" name="Picture 21" descr="Busy mum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20228" y="2889959"/>
            <a:ext cx="618596" cy="57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Plus 9"/>
          <p:cNvSpPr>
            <a:spLocks/>
          </p:cNvSpPr>
          <p:nvPr/>
        </p:nvSpPr>
        <p:spPr bwMode="auto">
          <a:xfrm>
            <a:off x="9558411" y="3083477"/>
            <a:ext cx="166362" cy="186931"/>
          </a:xfrm>
          <a:custGeom>
            <a:avLst/>
            <a:gdLst>
              <a:gd name="T0" fmla="*/ 81013 w 611187"/>
              <a:gd name="T1" fmla="*/ 230683 h 603250"/>
              <a:gd name="T2" fmla="*/ 234651 w 611187"/>
              <a:gd name="T3" fmla="*/ 230683 h 603250"/>
              <a:gd name="T4" fmla="*/ 234651 w 611187"/>
              <a:gd name="T5" fmla="*/ 79961 h 603250"/>
              <a:gd name="T6" fmla="*/ 376536 w 611187"/>
              <a:gd name="T7" fmla="*/ 79961 h 603250"/>
              <a:gd name="T8" fmla="*/ 376536 w 611187"/>
              <a:gd name="T9" fmla="*/ 230683 h 603250"/>
              <a:gd name="T10" fmla="*/ 530174 w 611187"/>
              <a:gd name="T11" fmla="*/ 230683 h 603250"/>
              <a:gd name="T12" fmla="*/ 530174 w 611187"/>
              <a:gd name="T13" fmla="*/ 372567 h 603250"/>
              <a:gd name="T14" fmla="*/ 376536 w 611187"/>
              <a:gd name="T15" fmla="*/ 372567 h 603250"/>
              <a:gd name="T16" fmla="*/ 376536 w 611187"/>
              <a:gd name="T17" fmla="*/ 523289 h 603250"/>
              <a:gd name="T18" fmla="*/ 234651 w 611187"/>
              <a:gd name="T19" fmla="*/ 523289 h 603250"/>
              <a:gd name="T20" fmla="*/ 234651 w 611187"/>
              <a:gd name="T21" fmla="*/ 372567 h 603250"/>
              <a:gd name="T22" fmla="*/ 81013 w 611187"/>
              <a:gd name="T23" fmla="*/ 372567 h 603250"/>
              <a:gd name="T24" fmla="*/ 81013 w 611187"/>
              <a:gd name="T25" fmla="*/ 230683 h 6032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11187"/>
              <a:gd name="T40" fmla="*/ 0 h 603250"/>
              <a:gd name="T41" fmla="*/ 611187 w 611187"/>
              <a:gd name="T42" fmla="*/ 603250 h 60325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11187" h="603250">
                <a:moveTo>
                  <a:pt x="81013" y="230683"/>
                </a:moveTo>
                <a:lnTo>
                  <a:pt x="234651" y="230683"/>
                </a:lnTo>
                <a:lnTo>
                  <a:pt x="234651" y="79961"/>
                </a:lnTo>
                <a:lnTo>
                  <a:pt x="376536" y="79961"/>
                </a:lnTo>
                <a:lnTo>
                  <a:pt x="376536" y="230683"/>
                </a:lnTo>
                <a:lnTo>
                  <a:pt x="530174" y="230683"/>
                </a:lnTo>
                <a:lnTo>
                  <a:pt x="530174" y="372567"/>
                </a:lnTo>
                <a:lnTo>
                  <a:pt x="376536" y="372567"/>
                </a:lnTo>
                <a:lnTo>
                  <a:pt x="376536" y="523289"/>
                </a:lnTo>
                <a:lnTo>
                  <a:pt x="234651" y="523289"/>
                </a:lnTo>
                <a:lnTo>
                  <a:pt x="234651" y="372567"/>
                </a:lnTo>
                <a:lnTo>
                  <a:pt x="81013" y="372567"/>
                </a:lnTo>
                <a:lnTo>
                  <a:pt x="81013" y="230683"/>
                </a:lnTo>
                <a:close/>
              </a:path>
            </a:pathLst>
          </a:custGeom>
          <a:gradFill rotWithShape="1">
            <a:gsLst>
              <a:gs pos="0">
                <a:srgbClr val="29BCF6"/>
              </a:gs>
              <a:gs pos="39999">
                <a:srgbClr val="009FCD"/>
              </a:gs>
              <a:gs pos="100000">
                <a:srgbClr val="007295"/>
              </a:gs>
            </a:gsLst>
            <a:lin ang="5400000"/>
          </a:gradFill>
          <a:ln w="9525" cap="flat" cmpd="sng">
            <a:solidFill>
              <a:srgbClr val="00A3D1"/>
            </a:solidFill>
            <a:prstDash val="solid"/>
            <a:round/>
            <a:headEnd/>
            <a:tailEnd/>
          </a:ln>
          <a:effectLst>
            <a:outerShdw dist="38100" dir="5400000" rotWithShape="0">
              <a:srgbClr val="000000">
                <a:alpha val="39998"/>
              </a:srgbClr>
            </a:outerShdw>
          </a:effectLst>
        </p:spPr>
        <p:txBody>
          <a:bodyPr lIns="121917" tIns="60958" rIns="121917" bIns="60958" anchor="ctr"/>
          <a:lstStyle/>
          <a:p>
            <a:pPr>
              <a:defRPr/>
            </a:pPr>
            <a:endParaRPr lang="en-US" sz="2000"/>
          </a:p>
        </p:txBody>
      </p:sp>
      <p:sp>
        <p:nvSpPr>
          <p:cNvPr id="59" name="TextBox 58"/>
          <p:cNvSpPr txBox="1"/>
          <p:nvPr/>
        </p:nvSpPr>
        <p:spPr>
          <a:xfrm>
            <a:off x="8829624" y="2667545"/>
            <a:ext cx="596766" cy="370993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Devices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686482" y="2666610"/>
            <a:ext cx="783256" cy="370993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Applications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816855" y="2677269"/>
            <a:ext cx="783256" cy="370993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Big Data</a:t>
            </a:r>
          </a:p>
        </p:txBody>
      </p:sp>
      <p:pic>
        <p:nvPicPr>
          <p:cNvPr id="62" name="Picture 21" descr="Busy mum.png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91285" y="2901552"/>
            <a:ext cx="600950" cy="56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13" descr="street-lighting-500x419.png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85568" y="2992391"/>
            <a:ext cx="304418" cy="23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12" descr="connected-home-500x413.png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53882" y="3149979"/>
            <a:ext cx="305508" cy="23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Rectangle 64"/>
          <p:cNvSpPr/>
          <p:nvPr/>
        </p:nvSpPr>
        <p:spPr>
          <a:xfrm>
            <a:off x="10152490" y="3372835"/>
            <a:ext cx="110177" cy="428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57" y="3064370"/>
            <a:ext cx="898103" cy="256778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861595" y="2310536"/>
            <a:ext cx="4435227" cy="2649181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2F2F2"/>
                </a:solidFill>
              </a:rPr>
              <a:t>Internet of Things</a:t>
            </a: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103" y="3025078"/>
            <a:ext cx="3039741" cy="1865641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839617" y="5587719"/>
            <a:ext cx="4585375" cy="708721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</a:rPr>
              <a:t>Standards that </a:t>
            </a:r>
            <a:r>
              <a:rPr lang="en-US" sz="2400" dirty="0" smtClean="0">
                <a:solidFill>
                  <a:srgbClr val="000000"/>
                </a:solidFill>
              </a:rPr>
              <a:t>enable INTERNET </a:t>
            </a:r>
            <a:r>
              <a:rPr lang="en-US" sz="2400" dirty="0">
                <a:solidFill>
                  <a:srgbClr val="000000"/>
                </a:solidFill>
              </a:rPr>
              <a:t>scale</a:t>
            </a:r>
          </a:p>
        </p:txBody>
      </p:sp>
      <p:pic>
        <p:nvPicPr>
          <p:cNvPr id="1026" name="Picture 2" descr="C:\Users\seahon01\Desktop\LiB_Flyer\IoT_mbed_nordic\bluetooth-smart1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47" y="4922096"/>
            <a:ext cx="1550562" cy="484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7"/>
          <p:cNvPicPr>
            <a:picLocks noChangeAspect="1" noChangeArrowheads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304" y="2522937"/>
            <a:ext cx="609105" cy="609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TextBox 71"/>
          <p:cNvSpPr txBox="1"/>
          <p:nvPr/>
        </p:nvSpPr>
        <p:spPr>
          <a:xfrm>
            <a:off x="2457869" y="4706328"/>
            <a:ext cx="754642" cy="431536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2000" b="1" dirty="0" smtClean="0"/>
              <a:t>LTE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321698" y="5043162"/>
            <a:ext cx="362809" cy="348919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2000" b="1" dirty="0" smtClean="0"/>
              <a:t>3G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041062" y="3116740"/>
            <a:ext cx="990747" cy="362875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1600" dirty="0" smtClean="0"/>
              <a:t>Cortex-A</a:t>
            </a:r>
          </a:p>
        </p:txBody>
      </p:sp>
      <p:pic>
        <p:nvPicPr>
          <p:cNvPr id="76" name="Picture 12" descr="C:\Users\phibre01\Desktop\Stock Images\iStock Photo Purchases\jpg\Products and devices\ARM Stylized Chip.jpg"/>
          <p:cNvPicPr>
            <a:picLocks noChangeAspect="1" noChangeArrowheads="1"/>
          </p:cNvPicPr>
          <p:nvPr/>
        </p:nvPicPr>
        <p:blipFill>
          <a:blip r:embed="rId24" cstate="screen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0000" b="90000" l="10000" r="90000">
                        <a14:foregroundMark x1="39393" y1="51893" x2="39393" y2="51893"/>
                        <a14:foregroundMark x1="50093" y1="53370" x2="50093" y2="53370"/>
                        <a14:foregroundMark x1="62664" y1="48476" x2="62664" y2="48476"/>
                        <a14:foregroundMark x1="49346" y1="49261" x2="49346" y2="49261"/>
                        <a14:foregroundMark x1="37523" y1="47368" x2="37523" y2="473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3936" y="2842131"/>
            <a:ext cx="733470" cy="742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TextBox 77"/>
          <p:cNvSpPr txBox="1"/>
          <p:nvPr/>
        </p:nvSpPr>
        <p:spPr>
          <a:xfrm>
            <a:off x="510915" y="1194072"/>
            <a:ext cx="2487604" cy="708721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Mobile Computing</a:t>
            </a:r>
            <a:endParaRPr lang="en-US" sz="2400" dirty="0">
              <a:solidFill>
                <a:srgbClr val="000000"/>
              </a:solidFill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604200" y="1637470"/>
            <a:ext cx="2097961" cy="1446007"/>
            <a:chOff x="12880509" y="5094215"/>
            <a:chExt cx="2904704" cy="1986694"/>
          </a:xfrm>
        </p:grpSpPr>
        <p:pic>
          <p:nvPicPr>
            <p:cNvPr id="79" name="Picture 78" descr="Tablet.png"/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97823" y="5094215"/>
              <a:ext cx="2087390" cy="163504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990129" y="5320890"/>
              <a:ext cx="2162959" cy="1594909"/>
            </a:xfrm>
            <a:prstGeom prst="rect">
              <a:avLst/>
            </a:prstGeom>
          </p:spPr>
        </p:pic>
        <p:pic>
          <p:nvPicPr>
            <p:cNvPr id="81" name="Picture 80" descr="[1]Galxy Note3_002_front with pen_Classic White.jpg"/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209439">
              <a:off x="14555715" y="5811442"/>
              <a:ext cx="1176145" cy="1269467"/>
            </a:xfrm>
            <a:prstGeom prst="rect">
              <a:avLst/>
            </a:prstGeom>
            <a:scene3d>
              <a:camera prst="orthographicFront">
                <a:rot lat="0" lon="0" rev="18840000"/>
              </a:camera>
              <a:lightRig rig="threePt" dir="t"/>
            </a:scene3d>
          </p:spPr>
        </p:pic>
        <p:pic>
          <p:nvPicPr>
            <p:cNvPr id="82" name="Picture 81" descr="Phone 3.png"/>
            <p:cNvPicPr>
              <a:picLocks noChangeAspect="1"/>
            </p:cNvPicPr>
            <p:nvPr/>
          </p:nvPicPr>
          <p:blipFill>
            <a:blip r:embed="rId2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80509" y="5634902"/>
              <a:ext cx="486137" cy="860528"/>
            </a:xfrm>
            <a:prstGeom prst="rect">
              <a:avLst/>
            </a:prstGeom>
          </p:spPr>
        </p:pic>
      </p:grpSp>
      <p:pic>
        <p:nvPicPr>
          <p:cNvPr id="84" name="Picture 83" descr="CORTEX RGB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2845" y="1637573"/>
            <a:ext cx="2537455" cy="59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609278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Technologies that can Enabling </a:t>
            </a:r>
            <a:r>
              <a:rPr lang="en-GB" dirty="0" err="1" smtClean="0"/>
              <a:t>IoT</a:t>
            </a:r>
            <a:endParaRPr lang="en-GB" dirty="0"/>
          </a:p>
        </p:txBody>
      </p:sp>
      <p:sp>
        <p:nvSpPr>
          <p:cNvPr id="52" name="Rounded Rectangle 51"/>
          <p:cNvSpPr/>
          <p:nvPr/>
        </p:nvSpPr>
        <p:spPr>
          <a:xfrm>
            <a:off x="242914" y="1088627"/>
            <a:ext cx="5721217" cy="241451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57" y="3064370"/>
            <a:ext cx="898103" cy="256778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861595" y="2310536"/>
            <a:ext cx="4435227" cy="2649181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2F2F2"/>
                </a:solidFill>
              </a:rPr>
              <a:t>Internet of Things</a:t>
            </a: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103" y="3025078"/>
            <a:ext cx="3039741" cy="1865641"/>
          </a:xfrm>
          <a:prstGeom prst="rect">
            <a:avLst/>
          </a:prstGeom>
        </p:spPr>
      </p:pic>
      <p:pic>
        <p:nvPicPr>
          <p:cNvPr id="71" name="Picture 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304" y="2522937"/>
            <a:ext cx="609105" cy="609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TextBox 73"/>
          <p:cNvSpPr txBox="1"/>
          <p:nvPr/>
        </p:nvSpPr>
        <p:spPr>
          <a:xfrm>
            <a:off x="2041062" y="3116740"/>
            <a:ext cx="990747" cy="362875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1600" dirty="0" smtClean="0"/>
              <a:t>Cortex-A</a:t>
            </a:r>
          </a:p>
        </p:txBody>
      </p:sp>
      <p:pic>
        <p:nvPicPr>
          <p:cNvPr id="76" name="Picture 12" descr="C:\Users\phibre01\Desktop\Stock Images\iStock Photo Purchases\jpg\Products and devices\ARM Stylized Chip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39393" y1="51893" x2="39393" y2="51893"/>
                        <a14:foregroundMark x1="50093" y1="53370" x2="50093" y2="53370"/>
                        <a14:foregroundMark x1="62664" y1="48476" x2="62664" y2="48476"/>
                        <a14:foregroundMark x1="49346" y1="49261" x2="49346" y2="49261"/>
                        <a14:foregroundMark x1="37523" y1="47368" x2="37523" y2="473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3936" y="2842131"/>
            <a:ext cx="733470" cy="742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TextBox 77"/>
          <p:cNvSpPr txBox="1"/>
          <p:nvPr/>
        </p:nvSpPr>
        <p:spPr>
          <a:xfrm>
            <a:off x="510915" y="1194072"/>
            <a:ext cx="2487604" cy="708721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Mobile Computing</a:t>
            </a:r>
            <a:endParaRPr lang="en-US" sz="2400" dirty="0">
              <a:solidFill>
                <a:srgbClr val="000000"/>
              </a:solidFill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604200" y="1637470"/>
            <a:ext cx="2097961" cy="1446007"/>
            <a:chOff x="12880509" y="5094215"/>
            <a:chExt cx="2904704" cy="1986694"/>
          </a:xfrm>
        </p:grpSpPr>
        <p:pic>
          <p:nvPicPr>
            <p:cNvPr id="79" name="Picture 78" descr="Tablet.png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97823" y="5094215"/>
              <a:ext cx="2087390" cy="163504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990129" y="5320890"/>
              <a:ext cx="2162959" cy="1594909"/>
            </a:xfrm>
            <a:prstGeom prst="rect">
              <a:avLst/>
            </a:prstGeom>
          </p:spPr>
        </p:pic>
        <p:pic>
          <p:nvPicPr>
            <p:cNvPr id="81" name="Picture 80" descr="[1]Galxy Note3_002_front with pen_Classic White.jpg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209439">
              <a:off x="14555715" y="5811442"/>
              <a:ext cx="1176145" cy="1269467"/>
            </a:xfrm>
            <a:prstGeom prst="rect">
              <a:avLst/>
            </a:prstGeom>
            <a:scene3d>
              <a:camera prst="orthographicFront">
                <a:rot lat="0" lon="0" rev="18840000"/>
              </a:camera>
              <a:lightRig rig="threePt" dir="t"/>
            </a:scene3d>
          </p:spPr>
        </p:pic>
        <p:pic>
          <p:nvPicPr>
            <p:cNvPr id="82" name="Picture 81" descr="Phone 3.png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80509" y="5634902"/>
              <a:ext cx="486137" cy="860528"/>
            </a:xfrm>
            <a:prstGeom prst="rect">
              <a:avLst/>
            </a:prstGeom>
          </p:spPr>
        </p:pic>
      </p:grpSp>
      <p:pic>
        <p:nvPicPr>
          <p:cNvPr id="84" name="Picture 83" descr="CORTEX RGB.png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2845" y="1637573"/>
            <a:ext cx="2537455" cy="59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667489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ARM Processors in Smartphones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497" y="1259116"/>
            <a:ext cx="7571762" cy="4786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79812" y="1259115"/>
            <a:ext cx="3296485" cy="4783000"/>
          </a:xfrm>
        </p:spPr>
        <p:txBody>
          <a:bodyPr/>
          <a:lstStyle/>
          <a:p>
            <a:r>
              <a:rPr lang="en-GB" dirty="0"/>
              <a:t>ARM Cortex-A family:</a:t>
            </a:r>
          </a:p>
          <a:p>
            <a:pPr lvl="1"/>
            <a:r>
              <a:rPr lang="en-GB" dirty="0"/>
              <a:t>Applications processors for feature-rich OS and 3rd party applications</a:t>
            </a:r>
          </a:p>
          <a:p>
            <a:r>
              <a:rPr lang="en-GB" dirty="0" smtClean="0"/>
              <a:t>ARM </a:t>
            </a:r>
            <a:r>
              <a:rPr lang="en-GB" dirty="0"/>
              <a:t>Cortex-R family:</a:t>
            </a:r>
          </a:p>
          <a:p>
            <a:pPr lvl="1"/>
            <a:r>
              <a:rPr lang="en-GB" dirty="0"/>
              <a:t>Embedded processors for real-time signal processing, control applications</a:t>
            </a:r>
          </a:p>
          <a:p>
            <a:r>
              <a:rPr lang="en-GB" dirty="0" smtClean="0"/>
              <a:t>ARM </a:t>
            </a:r>
            <a:r>
              <a:rPr lang="en-GB" dirty="0"/>
              <a:t>Cortex-M family:</a:t>
            </a:r>
          </a:p>
          <a:p>
            <a:pPr lvl="1"/>
            <a:r>
              <a:rPr lang="en-GB" dirty="0"/>
              <a:t>Microcontroller-oriented  processors for MCU, ASSP, and </a:t>
            </a:r>
            <a:r>
              <a:rPr lang="en-GB" dirty="0" err="1"/>
              <a:t>SoC</a:t>
            </a:r>
            <a:r>
              <a:rPr lang="en-GB" dirty="0"/>
              <a:t> applications </a:t>
            </a:r>
          </a:p>
        </p:txBody>
      </p:sp>
    </p:spTree>
    <p:extLst>
      <p:ext uri="{BB962C8B-B14F-4D97-AF65-F5344CB8AC3E}">
        <p14:creationId xmlns:p14="http://schemas.microsoft.com/office/powerpoint/2010/main" val="2104518889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ARM Cortex-A Class Processors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132" y="1006330"/>
            <a:ext cx="8362156" cy="516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19201" y="1109800"/>
            <a:ext cx="2856973" cy="50624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 smtClean="0"/>
              <a:t>Used </a:t>
            </a:r>
            <a:r>
              <a:rPr lang="en-GB" dirty="0"/>
              <a:t>in applications that have high-compute requirements</a:t>
            </a:r>
          </a:p>
          <a:p>
            <a:pPr>
              <a:spcBef>
                <a:spcPts val="1200"/>
              </a:spcBef>
            </a:pPr>
            <a:r>
              <a:rPr lang="en-GB" dirty="0"/>
              <a:t>Run rich operating systems</a:t>
            </a:r>
          </a:p>
          <a:p>
            <a:pPr>
              <a:spcBef>
                <a:spcPts val="1200"/>
              </a:spcBef>
            </a:pPr>
            <a:r>
              <a:rPr lang="en-GB" dirty="0"/>
              <a:t>Deliver interactive media and graphics </a:t>
            </a:r>
            <a:r>
              <a:rPr lang="en-GB" dirty="0" smtClean="0"/>
              <a:t>experience</a:t>
            </a:r>
          </a:p>
        </p:txBody>
      </p:sp>
    </p:spTree>
    <p:extLst>
      <p:ext uri="{BB962C8B-B14F-4D97-AF65-F5344CB8AC3E}">
        <p14:creationId xmlns:p14="http://schemas.microsoft.com/office/powerpoint/2010/main" val="2576640241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ARM Cortex-A Class Processors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Computing</a:t>
            </a:r>
            <a:r>
              <a:rPr lang="en-GB" dirty="0"/>
              <a:t>	</a:t>
            </a:r>
            <a:endParaRPr lang="en-GB" dirty="0" smtClean="0"/>
          </a:p>
          <a:p>
            <a:pPr lvl="1"/>
            <a:r>
              <a:rPr lang="en-GB" dirty="0" err="1" smtClean="0"/>
              <a:t>Smartbook</a:t>
            </a:r>
            <a:r>
              <a:rPr lang="en-GB" dirty="0"/>
              <a:t>, Tablet, </a:t>
            </a:r>
            <a:r>
              <a:rPr lang="en-GB" dirty="0" err="1"/>
              <a:t>eReader</a:t>
            </a:r>
            <a:r>
              <a:rPr lang="en-GB" dirty="0"/>
              <a:t>, Thin client</a:t>
            </a:r>
          </a:p>
          <a:p>
            <a:r>
              <a:rPr lang="en-GB" dirty="0"/>
              <a:t>Mobile Handset	</a:t>
            </a:r>
            <a:endParaRPr lang="en-GB" dirty="0" smtClean="0"/>
          </a:p>
          <a:p>
            <a:pPr lvl="1"/>
            <a:r>
              <a:rPr lang="en-GB" dirty="0" smtClean="0"/>
              <a:t>Smartphones</a:t>
            </a:r>
            <a:r>
              <a:rPr lang="en-GB" dirty="0"/>
              <a:t>, Feature phones</a:t>
            </a:r>
          </a:p>
          <a:p>
            <a:r>
              <a:rPr lang="en-GB" dirty="0"/>
              <a:t>Digital Home	</a:t>
            </a:r>
            <a:endParaRPr lang="en-GB" dirty="0" smtClean="0"/>
          </a:p>
          <a:p>
            <a:pPr lvl="1"/>
            <a:r>
              <a:rPr lang="en-GB" dirty="0" smtClean="0"/>
              <a:t>Set-top </a:t>
            </a:r>
            <a:r>
              <a:rPr lang="en-GB" dirty="0"/>
              <a:t>Box, Digital TV, Blu-Ray player, Gaming </a:t>
            </a:r>
            <a:r>
              <a:rPr lang="en-GB" dirty="0" smtClean="0"/>
              <a:t>consoles</a:t>
            </a:r>
          </a:p>
          <a:p>
            <a:pPr defTabSz="914400"/>
            <a:r>
              <a:rPr lang="en-GB" dirty="0"/>
              <a:t>Automotive	</a:t>
            </a:r>
          </a:p>
          <a:p>
            <a:pPr lvl="1" defTabSz="914400"/>
            <a:r>
              <a:rPr lang="en-GB" dirty="0"/>
              <a:t>Infotainment, Navigation</a:t>
            </a:r>
          </a:p>
          <a:p>
            <a:pPr lvl="1"/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955" y="4251662"/>
            <a:ext cx="5451323" cy="186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6971545" y="1437124"/>
            <a:ext cx="5215693" cy="4680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265113" indent="-265113" algn="l" rtl="0" eaLnBrk="1" latinLnBrk="0" hangingPunct="1">
              <a:spcBef>
                <a:spcPts val="400"/>
              </a:spcBef>
              <a:buClr>
                <a:schemeClr val="accent5"/>
              </a:buClr>
              <a:buSzPct val="95000"/>
              <a:buFont typeface="Wingdings" charset="2"/>
              <a:buChar char="§"/>
              <a:defRPr kumimoji="0" sz="2400" b="0" i="0" kern="1200">
                <a:solidFill>
                  <a:schemeClr val="tx1"/>
                </a:solidFill>
                <a:effectLst/>
                <a:latin typeface="Gill Sans MT"/>
                <a:ea typeface="+mn-ea"/>
                <a:cs typeface="Gill Sans MT"/>
              </a:defRPr>
            </a:lvl1pPr>
            <a:lvl2pPr marL="803275" indent="-265113" algn="l" rtl="0" eaLnBrk="1" latinLnBrk="0" hangingPunct="1">
              <a:spcBef>
                <a:spcPts val="400"/>
              </a:spcBef>
              <a:buClr>
                <a:schemeClr val="accent5"/>
              </a:buClr>
              <a:buSzPct val="95000"/>
              <a:buFont typeface="Wingdings" charset="2"/>
              <a:buChar char="§"/>
              <a:defRPr kumimoji="0" sz="2000" b="0" i="0" kern="120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2pPr>
            <a:lvl3pPr marL="803275" indent="-265113" algn="l" rtl="0" eaLnBrk="1" latinLnBrk="0" hangingPunct="1">
              <a:spcBef>
                <a:spcPts val="400"/>
              </a:spcBef>
              <a:buClr>
                <a:schemeClr val="accent5"/>
              </a:buClr>
              <a:buSzPct val="95000"/>
              <a:buFont typeface="Wingdings" charset="2"/>
              <a:buChar char="§"/>
              <a:defRPr kumimoji="0" sz="2000" b="0" i="0" kern="120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3pPr>
            <a:lvl4pPr marL="803275" indent="-265113" algn="l" rtl="0" eaLnBrk="1" latinLnBrk="0" hangingPunct="1">
              <a:spcBef>
                <a:spcPts val="400"/>
              </a:spcBef>
              <a:buClr>
                <a:schemeClr val="accent5"/>
              </a:buClr>
              <a:buSzPct val="95000"/>
              <a:buFont typeface="Wingdings" charset="2"/>
              <a:buChar char="§"/>
              <a:defRPr kumimoji="0" sz="2000" b="0" i="0" kern="120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4pPr>
            <a:lvl5pPr marL="803275" indent="-265113" algn="l" rtl="0" eaLnBrk="1" latinLnBrk="0" hangingPunct="1">
              <a:spcBef>
                <a:spcPts val="400"/>
              </a:spcBef>
              <a:buClr>
                <a:schemeClr val="accent5"/>
              </a:buClr>
              <a:buSzPct val="95000"/>
              <a:buFont typeface="Wingdings" charset="2"/>
              <a:buChar char="§"/>
              <a:defRPr kumimoji="0" sz="2000" b="0" i="0" kern="120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GB" dirty="0" smtClean="0"/>
              <a:t>Enterprise	</a:t>
            </a:r>
          </a:p>
          <a:p>
            <a:pPr lvl="1" defTabSz="914400"/>
            <a:r>
              <a:rPr lang="en-GB" dirty="0" err="1" smtClean="0"/>
              <a:t>Laserjet</a:t>
            </a:r>
            <a:r>
              <a:rPr lang="en-GB" dirty="0" smtClean="0"/>
              <a:t> printers, routers, wireless base-stations, VOIP phones and equipment</a:t>
            </a:r>
          </a:p>
          <a:p>
            <a:pPr defTabSz="914400"/>
            <a:r>
              <a:rPr lang="en-GB" dirty="0" err="1" smtClean="0"/>
              <a:t>Wiresless</a:t>
            </a:r>
            <a:r>
              <a:rPr lang="en-GB" dirty="0" smtClean="0"/>
              <a:t> Infrastructure	</a:t>
            </a:r>
          </a:p>
          <a:p>
            <a:pPr lvl="1" defTabSz="914400"/>
            <a:r>
              <a:rPr lang="en-GB" dirty="0" smtClean="0"/>
              <a:t>Web 2.0, wireless base stations, switches, servers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9634052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ARMv7-A Architecture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433" y="1153288"/>
            <a:ext cx="3151915" cy="4991597"/>
          </a:xfrm>
        </p:spPr>
        <p:txBody>
          <a:bodyPr/>
          <a:lstStyle/>
          <a:p>
            <a:r>
              <a:rPr lang="en-GB" dirty="0" smtClean="0"/>
              <a:t>ARMv7-A </a:t>
            </a:r>
          </a:p>
          <a:p>
            <a:pPr lvl="1"/>
            <a:r>
              <a:rPr lang="en-GB" dirty="0" smtClean="0"/>
              <a:t>The most widely used architecture in mobile devices</a:t>
            </a:r>
          </a:p>
          <a:p>
            <a:pPr lvl="1"/>
            <a:r>
              <a:rPr lang="en-GB" dirty="0" smtClean="0"/>
              <a:t>32-bit ARM architecture</a:t>
            </a:r>
          </a:p>
          <a:p>
            <a:pPr lvl="1"/>
            <a:r>
              <a:rPr lang="en-GB" dirty="0" smtClean="0"/>
              <a:t>Supports for SMP, VFPv3, NEON, Thumb-2</a:t>
            </a:r>
          </a:p>
          <a:p>
            <a:pPr lvl="1"/>
            <a:r>
              <a:rPr lang="en-GB" dirty="0" smtClean="0"/>
              <a:t>Cores include:</a:t>
            </a:r>
            <a:r>
              <a:rPr lang="pt-BR" dirty="0"/>
              <a:t> </a:t>
            </a:r>
            <a:r>
              <a:rPr lang="pt-BR" dirty="0" smtClean="0"/>
              <a:t>Cortex-A5</a:t>
            </a:r>
            <a:r>
              <a:rPr lang="pt-BR" dirty="0"/>
              <a:t>, </a:t>
            </a:r>
            <a:r>
              <a:rPr lang="pt-BR" dirty="0" smtClean="0"/>
              <a:t>Cortex-A7</a:t>
            </a:r>
            <a:r>
              <a:rPr lang="pt-BR" dirty="0"/>
              <a:t>, </a:t>
            </a:r>
            <a:r>
              <a:rPr lang="pt-BR" dirty="0" smtClean="0"/>
              <a:t>Cortex-A8</a:t>
            </a:r>
            <a:r>
              <a:rPr lang="pt-BR" dirty="0"/>
              <a:t>, </a:t>
            </a:r>
            <a:r>
              <a:rPr lang="pt-BR" dirty="0" smtClean="0"/>
              <a:t>Cortex-A9</a:t>
            </a:r>
            <a:r>
              <a:rPr lang="pt-BR" dirty="0"/>
              <a:t>, </a:t>
            </a:r>
            <a:r>
              <a:rPr lang="pt-BR" dirty="0" smtClean="0"/>
              <a:t>Cortex-A12</a:t>
            </a:r>
            <a:r>
              <a:rPr lang="pt-BR" dirty="0"/>
              <a:t>, </a:t>
            </a:r>
            <a:r>
              <a:rPr lang="pt-BR" dirty="0" smtClean="0"/>
              <a:t>Cortex-A15</a:t>
            </a:r>
            <a:r>
              <a:rPr lang="pt-BR" dirty="0"/>
              <a:t>, </a:t>
            </a:r>
            <a:r>
              <a:rPr lang="pt-BR" dirty="0" smtClean="0"/>
              <a:t>Cortex-A17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347" y="841691"/>
            <a:ext cx="8395720" cy="530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1036557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Technologies that can Enabling </a:t>
            </a:r>
            <a:r>
              <a:rPr lang="en-GB" dirty="0" err="1" smtClean="0"/>
              <a:t>IoT</a:t>
            </a:r>
            <a:endParaRPr lang="en-GB" dirty="0"/>
          </a:p>
        </p:txBody>
      </p:sp>
      <p:sp>
        <p:nvSpPr>
          <p:cNvPr id="39" name="Rounded Rectangle 38"/>
          <p:cNvSpPr/>
          <p:nvPr/>
        </p:nvSpPr>
        <p:spPr>
          <a:xfrm>
            <a:off x="6077438" y="1088627"/>
            <a:ext cx="5721217" cy="2414518"/>
          </a:xfrm>
          <a:prstGeom prst="roundRect">
            <a:avLst/>
          </a:prstGeom>
          <a:noFill/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Little Devices and Little Data</a:t>
            </a: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43" name="Picture 42" descr="CORTEX RGB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5594" y="1716377"/>
            <a:ext cx="2038389" cy="477917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0314936" y="1944176"/>
            <a:ext cx="990747" cy="362875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1600" dirty="0" smtClean="0"/>
              <a:t>Cortex-M</a:t>
            </a:r>
          </a:p>
        </p:txBody>
      </p:sp>
      <p:pic>
        <p:nvPicPr>
          <p:cNvPr id="50" name="Picture 12" descr="C:\Users\phibre01\Desktop\Stock Images\iStock Photo Purchases\jpg\Products and devices\ARM Stylized Chip.jpg"/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39393" y1="51893" x2="39393" y2="51893"/>
                        <a14:foregroundMark x1="50093" y1="53370" x2="50093" y2="53370"/>
                        <a14:foregroundMark x1="62664" y1="48476" x2="62664" y2="48476"/>
                        <a14:foregroundMark x1="49346" y1="49261" x2="49346" y2="49261"/>
                        <a14:foregroundMark x1="37523" y1="47368" x2="37523" y2="473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5011" y="1591249"/>
            <a:ext cx="849141" cy="85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" descr="C:\Users\phibre01\Desktop\Stock Images\iStock Photo Purchases\jpg\Products and devices\iStock_000012599403XSmall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09" b="89680" l="4684" r="97424">
                        <a14:foregroundMark x1="22248" y1="58007" x2="22248" y2="580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68043" y="2021042"/>
            <a:ext cx="870782" cy="57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1" descr="Busy mum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21130" y="2911004"/>
            <a:ext cx="609799" cy="568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Plus 10"/>
          <p:cNvSpPr>
            <a:spLocks/>
          </p:cNvSpPr>
          <p:nvPr/>
        </p:nvSpPr>
        <p:spPr bwMode="auto">
          <a:xfrm>
            <a:off x="10542466" y="3101515"/>
            <a:ext cx="194184" cy="187065"/>
          </a:xfrm>
          <a:custGeom>
            <a:avLst/>
            <a:gdLst>
              <a:gd name="T0" fmla="*/ 81013 w 611188"/>
              <a:gd name="T1" fmla="*/ 230683 h 603250"/>
              <a:gd name="T2" fmla="*/ 234652 w 611188"/>
              <a:gd name="T3" fmla="*/ 230683 h 603250"/>
              <a:gd name="T4" fmla="*/ 234652 w 611188"/>
              <a:gd name="T5" fmla="*/ 79961 h 603250"/>
              <a:gd name="T6" fmla="*/ 376536 w 611188"/>
              <a:gd name="T7" fmla="*/ 79961 h 603250"/>
              <a:gd name="T8" fmla="*/ 376536 w 611188"/>
              <a:gd name="T9" fmla="*/ 230683 h 603250"/>
              <a:gd name="T10" fmla="*/ 530175 w 611188"/>
              <a:gd name="T11" fmla="*/ 230683 h 603250"/>
              <a:gd name="T12" fmla="*/ 530175 w 611188"/>
              <a:gd name="T13" fmla="*/ 372567 h 603250"/>
              <a:gd name="T14" fmla="*/ 376536 w 611188"/>
              <a:gd name="T15" fmla="*/ 372567 h 603250"/>
              <a:gd name="T16" fmla="*/ 376536 w 611188"/>
              <a:gd name="T17" fmla="*/ 523289 h 603250"/>
              <a:gd name="T18" fmla="*/ 234652 w 611188"/>
              <a:gd name="T19" fmla="*/ 523289 h 603250"/>
              <a:gd name="T20" fmla="*/ 234652 w 611188"/>
              <a:gd name="T21" fmla="*/ 372567 h 603250"/>
              <a:gd name="T22" fmla="*/ 81013 w 611188"/>
              <a:gd name="T23" fmla="*/ 372567 h 603250"/>
              <a:gd name="T24" fmla="*/ 81013 w 611188"/>
              <a:gd name="T25" fmla="*/ 230683 h 6032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11188"/>
              <a:gd name="T40" fmla="*/ 0 h 603250"/>
              <a:gd name="T41" fmla="*/ 611188 w 611188"/>
              <a:gd name="T42" fmla="*/ 603250 h 60325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11188" h="603250">
                <a:moveTo>
                  <a:pt x="81013" y="230683"/>
                </a:moveTo>
                <a:lnTo>
                  <a:pt x="234652" y="230683"/>
                </a:lnTo>
                <a:lnTo>
                  <a:pt x="234652" y="79961"/>
                </a:lnTo>
                <a:lnTo>
                  <a:pt x="376536" y="79961"/>
                </a:lnTo>
                <a:lnTo>
                  <a:pt x="376536" y="230683"/>
                </a:lnTo>
                <a:lnTo>
                  <a:pt x="530175" y="230683"/>
                </a:lnTo>
                <a:lnTo>
                  <a:pt x="530175" y="372567"/>
                </a:lnTo>
                <a:lnTo>
                  <a:pt x="376536" y="372567"/>
                </a:lnTo>
                <a:lnTo>
                  <a:pt x="376536" y="523289"/>
                </a:lnTo>
                <a:lnTo>
                  <a:pt x="234652" y="523289"/>
                </a:lnTo>
                <a:lnTo>
                  <a:pt x="234652" y="372567"/>
                </a:lnTo>
                <a:lnTo>
                  <a:pt x="81013" y="372567"/>
                </a:lnTo>
                <a:lnTo>
                  <a:pt x="81013" y="230683"/>
                </a:lnTo>
                <a:close/>
              </a:path>
            </a:pathLst>
          </a:custGeom>
          <a:gradFill rotWithShape="1">
            <a:gsLst>
              <a:gs pos="0">
                <a:srgbClr val="29BCF6"/>
              </a:gs>
              <a:gs pos="39999">
                <a:srgbClr val="009FCD"/>
              </a:gs>
              <a:gs pos="100000">
                <a:srgbClr val="007295"/>
              </a:gs>
            </a:gsLst>
            <a:lin ang="5400000"/>
          </a:gradFill>
          <a:ln w="9525" cap="flat" cmpd="sng">
            <a:solidFill>
              <a:srgbClr val="00A3D1"/>
            </a:solidFill>
            <a:prstDash val="solid"/>
            <a:round/>
            <a:headEnd/>
            <a:tailEnd/>
          </a:ln>
          <a:effectLst>
            <a:outerShdw dist="38100" dir="5400000" rotWithShape="0">
              <a:srgbClr val="000000">
                <a:alpha val="39998"/>
              </a:srgbClr>
            </a:outerShdw>
          </a:effectLst>
        </p:spPr>
        <p:txBody>
          <a:bodyPr lIns="121917" tIns="60958" rIns="121917" bIns="60958" anchor="ctr"/>
          <a:lstStyle/>
          <a:p>
            <a:pPr>
              <a:defRPr/>
            </a:pPr>
            <a:endParaRPr lang="en-US" sz="2000"/>
          </a:p>
        </p:txBody>
      </p:sp>
      <p:pic>
        <p:nvPicPr>
          <p:cNvPr id="57" name="Picture 21" descr="Busy mum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20228" y="2889959"/>
            <a:ext cx="618596" cy="57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Plus 9"/>
          <p:cNvSpPr>
            <a:spLocks/>
          </p:cNvSpPr>
          <p:nvPr/>
        </p:nvSpPr>
        <p:spPr bwMode="auto">
          <a:xfrm>
            <a:off x="9558411" y="3083477"/>
            <a:ext cx="166362" cy="186931"/>
          </a:xfrm>
          <a:custGeom>
            <a:avLst/>
            <a:gdLst>
              <a:gd name="T0" fmla="*/ 81013 w 611187"/>
              <a:gd name="T1" fmla="*/ 230683 h 603250"/>
              <a:gd name="T2" fmla="*/ 234651 w 611187"/>
              <a:gd name="T3" fmla="*/ 230683 h 603250"/>
              <a:gd name="T4" fmla="*/ 234651 w 611187"/>
              <a:gd name="T5" fmla="*/ 79961 h 603250"/>
              <a:gd name="T6" fmla="*/ 376536 w 611187"/>
              <a:gd name="T7" fmla="*/ 79961 h 603250"/>
              <a:gd name="T8" fmla="*/ 376536 w 611187"/>
              <a:gd name="T9" fmla="*/ 230683 h 603250"/>
              <a:gd name="T10" fmla="*/ 530174 w 611187"/>
              <a:gd name="T11" fmla="*/ 230683 h 603250"/>
              <a:gd name="T12" fmla="*/ 530174 w 611187"/>
              <a:gd name="T13" fmla="*/ 372567 h 603250"/>
              <a:gd name="T14" fmla="*/ 376536 w 611187"/>
              <a:gd name="T15" fmla="*/ 372567 h 603250"/>
              <a:gd name="T16" fmla="*/ 376536 w 611187"/>
              <a:gd name="T17" fmla="*/ 523289 h 603250"/>
              <a:gd name="T18" fmla="*/ 234651 w 611187"/>
              <a:gd name="T19" fmla="*/ 523289 h 603250"/>
              <a:gd name="T20" fmla="*/ 234651 w 611187"/>
              <a:gd name="T21" fmla="*/ 372567 h 603250"/>
              <a:gd name="T22" fmla="*/ 81013 w 611187"/>
              <a:gd name="T23" fmla="*/ 372567 h 603250"/>
              <a:gd name="T24" fmla="*/ 81013 w 611187"/>
              <a:gd name="T25" fmla="*/ 230683 h 6032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11187"/>
              <a:gd name="T40" fmla="*/ 0 h 603250"/>
              <a:gd name="T41" fmla="*/ 611187 w 611187"/>
              <a:gd name="T42" fmla="*/ 603250 h 60325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11187" h="603250">
                <a:moveTo>
                  <a:pt x="81013" y="230683"/>
                </a:moveTo>
                <a:lnTo>
                  <a:pt x="234651" y="230683"/>
                </a:lnTo>
                <a:lnTo>
                  <a:pt x="234651" y="79961"/>
                </a:lnTo>
                <a:lnTo>
                  <a:pt x="376536" y="79961"/>
                </a:lnTo>
                <a:lnTo>
                  <a:pt x="376536" y="230683"/>
                </a:lnTo>
                <a:lnTo>
                  <a:pt x="530174" y="230683"/>
                </a:lnTo>
                <a:lnTo>
                  <a:pt x="530174" y="372567"/>
                </a:lnTo>
                <a:lnTo>
                  <a:pt x="376536" y="372567"/>
                </a:lnTo>
                <a:lnTo>
                  <a:pt x="376536" y="523289"/>
                </a:lnTo>
                <a:lnTo>
                  <a:pt x="234651" y="523289"/>
                </a:lnTo>
                <a:lnTo>
                  <a:pt x="234651" y="372567"/>
                </a:lnTo>
                <a:lnTo>
                  <a:pt x="81013" y="372567"/>
                </a:lnTo>
                <a:lnTo>
                  <a:pt x="81013" y="230683"/>
                </a:lnTo>
                <a:close/>
              </a:path>
            </a:pathLst>
          </a:custGeom>
          <a:gradFill rotWithShape="1">
            <a:gsLst>
              <a:gs pos="0">
                <a:srgbClr val="29BCF6"/>
              </a:gs>
              <a:gs pos="39999">
                <a:srgbClr val="009FCD"/>
              </a:gs>
              <a:gs pos="100000">
                <a:srgbClr val="007295"/>
              </a:gs>
            </a:gsLst>
            <a:lin ang="5400000"/>
          </a:gradFill>
          <a:ln w="9525" cap="flat" cmpd="sng">
            <a:solidFill>
              <a:srgbClr val="00A3D1"/>
            </a:solidFill>
            <a:prstDash val="solid"/>
            <a:round/>
            <a:headEnd/>
            <a:tailEnd/>
          </a:ln>
          <a:effectLst>
            <a:outerShdw dist="38100" dir="5400000" rotWithShape="0">
              <a:srgbClr val="000000">
                <a:alpha val="39998"/>
              </a:srgbClr>
            </a:outerShdw>
          </a:effectLst>
        </p:spPr>
        <p:txBody>
          <a:bodyPr lIns="121917" tIns="60958" rIns="121917" bIns="60958" anchor="ctr"/>
          <a:lstStyle/>
          <a:p>
            <a:pPr>
              <a:defRPr/>
            </a:pPr>
            <a:endParaRPr lang="en-US" sz="2000"/>
          </a:p>
        </p:txBody>
      </p:sp>
      <p:sp>
        <p:nvSpPr>
          <p:cNvPr id="59" name="TextBox 58"/>
          <p:cNvSpPr txBox="1"/>
          <p:nvPr/>
        </p:nvSpPr>
        <p:spPr>
          <a:xfrm>
            <a:off x="8829624" y="2667545"/>
            <a:ext cx="596766" cy="370993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Devices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686482" y="2666610"/>
            <a:ext cx="783256" cy="370993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Applications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816855" y="2677269"/>
            <a:ext cx="783256" cy="370993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Big Data</a:t>
            </a:r>
          </a:p>
        </p:txBody>
      </p:sp>
      <p:pic>
        <p:nvPicPr>
          <p:cNvPr id="62" name="Picture 21" descr="Busy mum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91285" y="2901552"/>
            <a:ext cx="600950" cy="56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13" descr="street-lighting-500x419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85568" y="2992391"/>
            <a:ext cx="304418" cy="23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12" descr="connected-home-500x413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53882" y="3149979"/>
            <a:ext cx="305508" cy="23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3861595" y="2310536"/>
            <a:ext cx="4435227" cy="2649181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2F2F2"/>
                </a:solidFill>
              </a:rPr>
              <a:t>Internet of Things</a:t>
            </a: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103" y="3025078"/>
            <a:ext cx="3039741" cy="1865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852245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mbed icons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031" y="2436788"/>
            <a:ext cx="3262089" cy="21119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Little Data Starts with Little Devices</a:t>
            </a:r>
            <a:endParaRPr lang="en-US" dirty="0"/>
          </a:p>
        </p:txBody>
      </p:sp>
      <p:sp>
        <p:nvSpPr>
          <p:cNvPr id="5" name="Cloud 4"/>
          <p:cNvSpPr/>
          <p:nvPr/>
        </p:nvSpPr>
        <p:spPr>
          <a:xfrm>
            <a:off x="7387017" y="2135383"/>
            <a:ext cx="4167049" cy="2372517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 w="3810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777120" y="5092410"/>
            <a:ext cx="14925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Little Data</a:t>
            </a:r>
            <a:endParaRPr lang="en-U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769135" y="5164435"/>
            <a:ext cx="12360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F7F7F"/>
                </a:solidFill>
              </a:rPr>
              <a:t>Big Data</a:t>
            </a:r>
            <a:endParaRPr lang="en-US" sz="2000" b="1" dirty="0">
              <a:solidFill>
                <a:srgbClr val="7F7F7F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094521" y="2540129"/>
            <a:ext cx="2510661" cy="147941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spcCol="0" rtlCol="0" anchor="ctr"/>
          <a:lstStyle/>
          <a:p>
            <a:pPr algn="ctr"/>
            <a:endParaRPr lang="en-US" sz="1200"/>
          </a:p>
        </p:txBody>
      </p:sp>
      <p:sp>
        <p:nvSpPr>
          <p:cNvPr id="23" name="Rounded Rectangle 22"/>
          <p:cNvSpPr/>
          <p:nvPr/>
        </p:nvSpPr>
        <p:spPr>
          <a:xfrm>
            <a:off x="9200099" y="2644685"/>
            <a:ext cx="1345921" cy="124987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8142590" y="2644685"/>
            <a:ext cx="961373" cy="1249872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8215119" y="2777625"/>
            <a:ext cx="817167" cy="275814"/>
          </a:xfrm>
          <a:prstGeom prst="roundRect">
            <a:avLst/>
          </a:prstGeom>
          <a:solidFill>
            <a:schemeClr val="bg1"/>
          </a:solidFill>
          <a:ln>
            <a:solidFill>
              <a:srgbClr val="128CA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Security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8214266" y="3133690"/>
            <a:ext cx="817167" cy="283652"/>
          </a:xfrm>
          <a:prstGeom prst="roundRect">
            <a:avLst/>
          </a:prstGeom>
          <a:solidFill>
            <a:schemeClr val="bg1"/>
          </a:solidFill>
          <a:ln>
            <a:solidFill>
              <a:srgbClr val="128CA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21899" tIns="60949" rIns="121899" bIns="60949"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Communication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8209003" y="3492748"/>
            <a:ext cx="817167" cy="283652"/>
          </a:xfrm>
          <a:prstGeom prst="roundRect">
            <a:avLst/>
          </a:prstGeom>
          <a:solidFill>
            <a:schemeClr val="bg1"/>
          </a:solidFill>
          <a:ln>
            <a:solidFill>
              <a:srgbClr val="128CA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21899" tIns="60949" rIns="121899" bIns="60949"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Discovery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9277891" y="2769673"/>
            <a:ext cx="1201716" cy="278790"/>
          </a:xfrm>
          <a:prstGeom prst="roundRect">
            <a:avLst/>
          </a:prstGeom>
          <a:solidFill>
            <a:schemeClr val="bg1"/>
          </a:solidFill>
          <a:ln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21899" tIns="60949" rIns="121899" bIns="60949"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Data </a:t>
            </a:r>
            <a:r>
              <a:rPr lang="en-US" sz="1200" dirty="0" err="1" smtClean="0">
                <a:solidFill>
                  <a:schemeClr val="tx1"/>
                </a:solidFill>
              </a:rPr>
              <a:t>Storage&amp;Analytics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9277891" y="3123770"/>
            <a:ext cx="1201716" cy="278790"/>
          </a:xfrm>
          <a:prstGeom prst="roundRect">
            <a:avLst/>
          </a:prstGeom>
          <a:solidFill>
            <a:schemeClr val="bg1"/>
          </a:solidFill>
          <a:ln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21899" tIns="60949" rIns="121899" bIns="60949"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Management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9277891" y="3490780"/>
            <a:ext cx="1201716" cy="278790"/>
          </a:xfrm>
          <a:prstGeom prst="roundRect">
            <a:avLst/>
          </a:prstGeom>
          <a:solidFill>
            <a:schemeClr val="bg1"/>
          </a:solidFill>
          <a:ln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21899" tIns="60949" rIns="121899" bIns="60949"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Applications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5" name="Left-Right Arrow 34"/>
          <p:cNvSpPr/>
          <p:nvPr/>
        </p:nvSpPr>
        <p:spPr bwMode="auto">
          <a:xfrm>
            <a:off x="9167901" y="4659446"/>
            <a:ext cx="2441982" cy="593715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5" tIns="45707" rIns="91415" bIns="45707" numCol="1" rtlCol="0" anchor="t" anchorCtr="0" compatLnSpc="1">
            <a:prstTxWarp prst="textNoShape">
              <a:avLst/>
            </a:prstTxWarp>
          </a:bodyPr>
          <a:lstStyle/>
          <a:p>
            <a:pPr defTabSz="914148"/>
            <a:endParaRPr lang="en-US" sz="4100" dirty="0">
              <a:solidFill>
                <a:srgbClr val="000000"/>
              </a:solidFill>
              <a:latin typeface="GillSans" charset="0"/>
              <a:ea typeface="ヒラギノ角ゴ ProN W3" pitchFamily="-111" charset="-128"/>
              <a:cs typeface="ヒラギノ角ゴ ProN W3" pitchFamily="-111" charset="-128"/>
            </a:endParaRPr>
          </a:p>
        </p:txBody>
      </p:sp>
      <p:sp>
        <p:nvSpPr>
          <p:cNvPr id="36" name="Left-Right Arrow 35"/>
          <p:cNvSpPr/>
          <p:nvPr/>
        </p:nvSpPr>
        <p:spPr bwMode="auto">
          <a:xfrm>
            <a:off x="641893" y="4860132"/>
            <a:ext cx="8456238" cy="206170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5" tIns="45707" rIns="91415" bIns="45707" numCol="1" rtlCol="0" anchor="t" anchorCtr="0" compatLnSpc="1">
            <a:prstTxWarp prst="textNoShape">
              <a:avLst/>
            </a:prstTxWarp>
          </a:bodyPr>
          <a:lstStyle/>
          <a:p>
            <a:pPr defTabSz="914148"/>
            <a:endParaRPr lang="en-US" sz="4100" dirty="0">
              <a:solidFill>
                <a:srgbClr val="000000"/>
              </a:solidFill>
              <a:latin typeface="GillSans" charset="0"/>
              <a:ea typeface="ヒラギノ角ゴ ProN W3" pitchFamily="-111" charset="-128"/>
              <a:cs typeface="ヒラギノ角ゴ ProN W3" pitchFamily="-111" charset="-128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4648409" y="3534026"/>
            <a:ext cx="1218724" cy="1016000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lIns="121899" tIns="60949" rIns="121899" bIns="60949" rtlCol="0" anchor="ctr"/>
          <a:lstStyle/>
          <a:p>
            <a:pPr algn="ctr"/>
            <a:r>
              <a:rPr lang="en-US" dirty="0" smtClean="0">
                <a:solidFill>
                  <a:schemeClr val="accent1"/>
                </a:solidFill>
              </a:rPr>
              <a:t>Local</a:t>
            </a:r>
          </a:p>
          <a:p>
            <a:pPr algn="ctr"/>
            <a:r>
              <a:rPr lang="en-US" dirty="0" smtClean="0">
                <a:solidFill>
                  <a:schemeClr val="accent1"/>
                </a:solidFill>
              </a:rPr>
              <a:t>processing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2272890" y="3641566"/>
            <a:ext cx="821715" cy="789376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lIns="121899" tIns="60949" rIns="121899" bIns="60949" rtlCol="0" anchor="ctr"/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N</a:t>
            </a:r>
            <a:r>
              <a:rPr lang="en-US" dirty="0" smtClean="0">
                <a:solidFill>
                  <a:schemeClr val="accent1"/>
                </a:solidFill>
              </a:rPr>
              <a:t>odes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2272890" y="2777967"/>
            <a:ext cx="821715" cy="789376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lIns="121899" tIns="60949" rIns="121899" bIns="60949" rtlCol="0" anchor="ctr"/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N</a:t>
            </a:r>
            <a:r>
              <a:rPr lang="en-US" dirty="0" smtClean="0">
                <a:solidFill>
                  <a:schemeClr val="accent1"/>
                </a:solidFill>
              </a:rPr>
              <a:t>odes</a:t>
            </a:r>
          </a:p>
        </p:txBody>
      </p:sp>
      <p:sp>
        <p:nvSpPr>
          <p:cNvPr id="39" name="Left-Right Arrow 38"/>
          <p:cNvSpPr/>
          <p:nvPr/>
        </p:nvSpPr>
        <p:spPr>
          <a:xfrm>
            <a:off x="3115148" y="2999366"/>
            <a:ext cx="4270610" cy="365184"/>
          </a:xfrm>
          <a:prstGeom prst="leftRightArrow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Left-Right Arrow 39"/>
          <p:cNvSpPr/>
          <p:nvPr/>
        </p:nvSpPr>
        <p:spPr>
          <a:xfrm>
            <a:off x="3116459" y="3805982"/>
            <a:ext cx="1502394" cy="358032"/>
          </a:xfrm>
          <a:prstGeom prst="leftRightArrow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Left-Right Arrow 40"/>
          <p:cNvSpPr/>
          <p:nvPr/>
        </p:nvSpPr>
        <p:spPr>
          <a:xfrm>
            <a:off x="5903908" y="3830390"/>
            <a:ext cx="1502394" cy="358032"/>
          </a:xfrm>
          <a:prstGeom prst="leftRightArrow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2" name="Picture 31" descr="CORTEX RGB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136" y="1775461"/>
            <a:ext cx="2605609" cy="610907"/>
          </a:xfrm>
          <a:prstGeom prst="rect">
            <a:avLst/>
          </a:prstGeom>
        </p:spPr>
      </p:pic>
      <p:pic>
        <p:nvPicPr>
          <p:cNvPr id="33" name="Picture 95" descr="304px-Wi-Fi_Logo.svg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0306" y="2350377"/>
            <a:ext cx="792469" cy="445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Box 41"/>
          <p:cNvSpPr txBox="1"/>
          <p:nvPr/>
        </p:nvSpPr>
        <p:spPr>
          <a:xfrm>
            <a:off x="4012296" y="1930562"/>
            <a:ext cx="362809" cy="348919"/>
          </a:xfrm>
          <a:prstGeom prst="rect">
            <a:avLst/>
          </a:prstGeom>
        </p:spPr>
        <p:txBody>
          <a:bodyPr vert="horz" wrap="none" lIns="0" tIns="0" rIns="0" bIns="0" rtlCol="0" anchor="t">
            <a:normAutofit lnSpcReduction="10000"/>
          </a:bodyPr>
          <a:lstStyle/>
          <a:p>
            <a:r>
              <a:rPr lang="en-US" sz="2400" b="1" dirty="0" smtClean="0"/>
              <a:t>3G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834925" y="1805545"/>
            <a:ext cx="754642" cy="431536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2400" b="1" dirty="0" smtClean="0"/>
              <a:t>LTE</a:t>
            </a:r>
          </a:p>
        </p:txBody>
      </p:sp>
      <p:pic>
        <p:nvPicPr>
          <p:cNvPr id="44" name="Picture 6" descr="zigbee_member_vert_pms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7460" y="2452022"/>
            <a:ext cx="388553" cy="532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TextBox 44"/>
          <p:cNvSpPr txBox="1"/>
          <p:nvPr/>
        </p:nvSpPr>
        <p:spPr>
          <a:xfrm>
            <a:off x="6132204" y="1911618"/>
            <a:ext cx="1534960" cy="488487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IEEE 802.15.4</a:t>
            </a:r>
          </a:p>
        </p:txBody>
      </p:sp>
      <p:pic>
        <p:nvPicPr>
          <p:cNvPr id="46" name="Picture 2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0921" y="2379902"/>
            <a:ext cx="419607" cy="44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4557528"/>
      </p:ext>
    </p:ext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ARM</a:t>
            </a:r>
            <a:r>
              <a:rPr lang="en-GB" sz="3600" baseline="30000" dirty="0" smtClean="0"/>
              <a:t>® </a:t>
            </a:r>
            <a:r>
              <a:rPr lang="en-GB" dirty="0" smtClean="0"/>
              <a:t>Cortex</a:t>
            </a:r>
            <a:r>
              <a:rPr lang="en-GB" sz="4000" baseline="30000" dirty="0" smtClean="0"/>
              <a:t>® </a:t>
            </a:r>
            <a:r>
              <a:rPr lang="en-GB" dirty="0" smtClean="0"/>
              <a:t>-M - Enabling Little Devices</a:t>
            </a:r>
            <a:endParaRPr lang="en-GB" dirty="0"/>
          </a:p>
        </p:txBody>
      </p:sp>
      <p:grpSp>
        <p:nvGrpSpPr>
          <p:cNvPr id="31" name="Group 30"/>
          <p:cNvGrpSpPr/>
          <p:nvPr/>
        </p:nvGrpSpPr>
        <p:grpSpPr>
          <a:xfrm>
            <a:off x="7044297" y="1206683"/>
            <a:ext cx="1909197" cy="1222127"/>
            <a:chOff x="6891311" y="2752226"/>
            <a:chExt cx="2347676" cy="1427776"/>
          </a:xfrm>
        </p:grpSpPr>
        <p:pic>
          <p:nvPicPr>
            <p:cNvPr id="63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6974" y="3124879"/>
              <a:ext cx="994524" cy="618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19" descr="http://www.waitmag.com/wp-content/uploads/2013/08/Omate-Smartwatch-1-570x389.jp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9611" y="2998267"/>
              <a:ext cx="1153501" cy="500392"/>
            </a:xfrm>
            <a:prstGeom prst="rect">
              <a:avLst/>
            </a:prstGeom>
            <a:noFill/>
          </p:spPr>
        </p:pic>
        <p:sp>
          <p:nvSpPr>
            <p:cNvPr id="65" name="Rectangle 64"/>
            <p:cNvSpPr/>
            <p:nvPr/>
          </p:nvSpPr>
          <p:spPr>
            <a:xfrm>
              <a:off x="7539727" y="3781419"/>
              <a:ext cx="1304192" cy="398583"/>
            </a:xfrm>
            <a:prstGeom prst="rect">
              <a:avLst/>
            </a:prstGeom>
            <a:solidFill>
              <a:schemeClr val="accent1"/>
            </a:solidFill>
            <a:ln/>
            <a:scene3d>
              <a:camera prst="orthographicFront" fov="0">
                <a:rot lat="0" lon="0" rev="0"/>
              </a:camera>
              <a:lightRig rig="contrasting" dir="t">
                <a:rot lat="0" lon="0" rev="12000000"/>
              </a:lightRig>
            </a:scene3d>
            <a:sp3d prstMaterial="powder"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err="1" smtClean="0">
                  <a:solidFill>
                    <a:schemeClr val="bg1"/>
                  </a:solidFill>
                </a:rPr>
                <a:t>Omate</a:t>
              </a:r>
              <a:endParaRPr lang="en-GB" sz="1600" dirty="0">
                <a:solidFill>
                  <a:schemeClr val="bg1"/>
                </a:solidFill>
              </a:endParaRPr>
            </a:p>
          </p:txBody>
        </p:sp>
        <p:pic>
          <p:nvPicPr>
            <p:cNvPr id="66" name="Picture 4" descr="2228832-2203520_kickstarter_badge_funded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0302" y="2752226"/>
              <a:ext cx="528685" cy="501803"/>
            </a:xfrm>
            <a:prstGeom prst="rect">
              <a:avLst/>
            </a:prstGeom>
            <a:noFill/>
          </p:spPr>
        </p:pic>
        <p:sp>
          <p:nvSpPr>
            <p:cNvPr id="67" name="TextBox 66"/>
            <p:cNvSpPr txBox="1"/>
            <p:nvPr/>
          </p:nvSpPr>
          <p:spPr>
            <a:xfrm>
              <a:off x="6891311" y="3530858"/>
              <a:ext cx="914400" cy="262551"/>
            </a:xfrm>
            <a:prstGeom prst="rect">
              <a:avLst/>
            </a:prstGeom>
          </p:spPr>
          <p:txBody>
            <a:bodyPr vert="horz" wrap="none" lIns="0" tIns="0" rIns="0" bIns="0" rtlCol="0" anchor="t">
              <a:normAutofit/>
            </a:bodyPr>
            <a:lstStyle/>
            <a:p>
              <a:r>
                <a:rPr lang="en-GB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Wearable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9530484" y="1325857"/>
            <a:ext cx="2319460" cy="1284696"/>
            <a:chOff x="6988350" y="883842"/>
            <a:chExt cx="2845604" cy="1489276"/>
          </a:xfrm>
        </p:grpSpPr>
        <p:pic>
          <p:nvPicPr>
            <p:cNvPr id="68" name="Picture 4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17237" y="1218882"/>
              <a:ext cx="1115206" cy="683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9" name="Rectangle 68"/>
            <p:cNvSpPr/>
            <p:nvPr/>
          </p:nvSpPr>
          <p:spPr>
            <a:xfrm>
              <a:off x="7893254" y="1974535"/>
              <a:ext cx="1304192" cy="398583"/>
            </a:xfrm>
            <a:prstGeom prst="rect">
              <a:avLst/>
            </a:prstGeom>
            <a:solidFill>
              <a:schemeClr val="accent1"/>
            </a:solidFill>
            <a:ln/>
            <a:scene3d>
              <a:camera prst="orthographicFront" fov="0">
                <a:rot lat="0" lon="0" rev="0"/>
              </a:camera>
              <a:lightRig rig="contrasting" dir="t">
                <a:rot lat="0" lon="0" rev="12000000"/>
              </a:lightRig>
            </a:scene3d>
            <a:sp3d prstMaterial="powder"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err="1" smtClean="0">
                  <a:solidFill>
                    <a:schemeClr val="bg1"/>
                  </a:solidFill>
                </a:rPr>
                <a:t>Memoto</a:t>
              </a:r>
              <a:endParaRPr lang="en-GB" sz="1600" dirty="0">
                <a:solidFill>
                  <a:schemeClr val="bg1"/>
                </a:solidFill>
              </a:endParaRPr>
            </a:p>
          </p:txBody>
        </p:sp>
        <p:pic>
          <p:nvPicPr>
            <p:cNvPr id="70" name="Picture 4" descr="2228832-2203520_kickstarter_badge_funded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55759" y="883842"/>
              <a:ext cx="478195" cy="457546"/>
            </a:xfrm>
            <a:prstGeom prst="rect">
              <a:avLst/>
            </a:prstGeom>
            <a:noFill/>
          </p:spPr>
        </p:pic>
        <p:pic>
          <p:nvPicPr>
            <p:cNvPr id="71" name="Picture 8" descr="Photo-small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1077" y="961405"/>
              <a:ext cx="1074685" cy="772122"/>
            </a:xfrm>
            <a:prstGeom prst="rect">
              <a:avLst/>
            </a:prstGeom>
            <a:noFill/>
          </p:spPr>
        </p:pic>
        <p:sp>
          <p:nvSpPr>
            <p:cNvPr id="72" name="TextBox 71"/>
            <p:cNvSpPr txBox="1"/>
            <p:nvPr/>
          </p:nvSpPr>
          <p:spPr>
            <a:xfrm>
              <a:off x="6988350" y="1769485"/>
              <a:ext cx="914400" cy="262551"/>
            </a:xfrm>
            <a:prstGeom prst="rect">
              <a:avLst/>
            </a:prstGeom>
          </p:spPr>
          <p:txBody>
            <a:bodyPr vert="horz" wrap="none" lIns="0" tIns="0" rIns="0" bIns="0" rtlCol="0" anchor="t">
              <a:normAutofit/>
            </a:bodyPr>
            <a:lstStyle/>
            <a:p>
              <a:r>
                <a:rPr lang="en-GB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Wearable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9373713" y="2967082"/>
            <a:ext cx="2379919" cy="1170156"/>
            <a:chOff x="9374940" y="1958734"/>
            <a:chExt cx="2813885" cy="1579796"/>
          </a:xfrm>
        </p:grpSpPr>
        <p:pic>
          <p:nvPicPr>
            <p:cNvPr id="73" name="Picture 5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07717" y="2603923"/>
              <a:ext cx="1267393" cy="470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4" name="Rectangle 73"/>
            <p:cNvSpPr/>
            <p:nvPr/>
          </p:nvSpPr>
          <p:spPr>
            <a:xfrm>
              <a:off x="10044417" y="3139947"/>
              <a:ext cx="1304192" cy="398583"/>
            </a:xfrm>
            <a:prstGeom prst="rect">
              <a:avLst/>
            </a:prstGeom>
            <a:solidFill>
              <a:schemeClr val="accent1"/>
            </a:solidFill>
            <a:ln/>
            <a:scene3d>
              <a:camera prst="orthographicFront" fov="0">
                <a:rot lat="0" lon="0" rev="0"/>
              </a:camera>
              <a:lightRig rig="contrasting" dir="t">
                <a:rot lat="0" lon="0" rev="12000000"/>
              </a:lightRig>
            </a:scene3d>
            <a:sp3d prstMaterial="powder"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>
                  <a:solidFill>
                    <a:schemeClr val="bg1"/>
                  </a:solidFill>
                </a:rPr>
                <a:t>Misfit</a:t>
              </a:r>
              <a:endParaRPr lang="en-GB" sz="1600" dirty="0">
                <a:solidFill>
                  <a:schemeClr val="bg1"/>
                </a:solidFill>
              </a:endParaRPr>
            </a:p>
          </p:txBody>
        </p:sp>
        <p:pic>
          <p:nvPicPr>
            <p:cNvPr id="75" name="Picture 2" descr="http://www.indiegogo.com/assets/igg_logo_color_web_black_v-f5230cf8460d2189a6eedcab748090c5.png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51254" y="1958734"/>
              <a:ext cx="537571" cy="537571"/>
            </a:xfrm>
            <a:prstGeom prst="rect">
              <a:avLst/>
            </a:prstGeom>
            <a:noFill/>
          </p:spPr>
        </p:pic>
        <p:pic>
          <p:nvPicPr>
            <p:cNvPr id="76" name="Picture 10" descr="http://www.wired.com/images_blogs/gadgetlab/2013/04/20130415_misfitshine_200-660x440.jpg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46431" y="2101133"/>
              <a:ext cx="1194347" cy="795094"/>
            </a:xfrm>
            <a:prstGeom prst="rect">
              <a:avLst/>
            </a:prstGeom>
            <a:noFill/>
          </p:spPr>
        </p:pic>
        <p:sp>
          <p:nvSpPr>
            <p:cNvPr id="77" name="TextBox 76"/>
            <p:cNvSpPr txBox="1"/>
            <p:nvPr/>
          </p:nvSpPr>
          <p:spPr>
            <a:xfrm>
              <a:off x="9374940" y="2924343"/>
              <a:ext cx="914400" cy="262551"/>
            </a:xfrm>
            <a:prstGeom prst="rect">
              <a:avLst/>
            </a:prstGeom>
          </p:spPr>
          <p:txBody>
            <a:bodyPr vert="horz" wrap="none" lIns="0" tIns="0" rIns="0" bIns="0" rtlCol="0" anchor="t">
              <a:normAutofit/>
            </a:bodyPr>
            <a:lstStyle/>
            <a:p>
              <a:r>
                <a:rPr lang="en-GB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Wearable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953756" y="2838507"/>
            <a:ext cx="2051172" cy="1304617"/>
            <a:chOff x="9688243" y="3605572"/>
            <a:chExt cx="2500582" cy="1650194"/>
          </a:xfrm>
        </p:grpSpPr>
        <p:pic>
          <p:nvPicPr>
            <p:cNvPr id="78" name="Picture 2" descr="http://community.arm.com/servlet/JiveServlet/showImage/102-7884-4-6348/STM32_Anki_Drive_t3456big.jpg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88243" y="3605572"/>
              <a:ext cx="2409091" cy="1139104"/>
            </a:xfrm>
            <a:prstGeom prst="rect">
              <a:avLst/>
            </a:prstGeom>
            <a:noFill/>
          </p:spPr>
        </p:pic>
        <p:sp>
          <p:nvSpPr>
            <p:cNvPr id="79" name="Rectangle 78"/>
            <p:cNvSpPr/>
            <p:nvPr/>
          </p:nvSpPr>
          <p:spPr>
            <a:xfrm>
              <a:off x="10884633" y="4857183"/>
              <a:ext cx="1304192" cy="398583"/>
            </a:xfrm>
            <a:prstGeom prst="rect">
              <a:avLst/>
            </a:prstGeom>
            <a:solidFill>
              <a:schemeClr val="accent1"/>
            </a:solidFill>
            <a:ln/>
            <a:scene3d>
              <a:camera prst="orthographicFront" fov="0">
                <a:rot lat="0" lon="0" rev="0"/>
              </a:camera>
              <a:lightRig rig="contrasting" dir="t">
                <a:rot lat="0" lon="0" rev="12000000"/>
              </a:lightRig>
            </a:scene3d>
            <a:sp3d prstMaterial="powder"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err="1" smtClean="0">
                  <a:solidFill>
                    <a:schemeClr val="bg1"/>
                  </a:solidFill>
                </a:rPr>
                <a:t>Anki</a:t>
              </a:r>
              <a:endParaRPr lang="en-GB" sz="1600" dirty="0">
                <a:solidFill>
                  <a:schemeClr val="bg1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9954039" y="4695655"/>
              <a:ext cx="914400" cy="262551"/>
            </a:xfrm>
            <a:prstGeom prst="rect">
              <a:avLst/>
            </a:prstGeom>
          </p:spPr>
          <p:txBody>
            <a:bodyPr vert="horz" wrap="none" lIns="0" tIns="0" rIns="0" bIns="0" rtlCol="0" anchor="t">
              <a:normAutofit/>
            </a:bodyPr>
            <a:lstStyle/>
            <a:p>
              <a:r>
                <a:rPr lang="en-GB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Toys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9834354" y="4543287"/>
            <a:ext cx="2081881" cy="1186439"/>
            <a:chOff x="8464976" y="4234905"/>
            <a:chExt cx="2333190" cy="1455154"/>
          </a:xfrm>
        </p:grpSpPr>
        <p:sp>
          <p:nvSpPr>
            <p:cNvPr id="82" name="Rectangle 81"/>
            <p:cNvSpPr/>
            <p:nvPr/>
          </p:nvSpPr>
          <p:spPr>
            <a:xfrm>
              <a:off x="9493974" y="5291476"/>
              <a:ext cx="1304192" cy="398583"/>
            </a:xfrm>
            <a:prstGeom prst="rect">
              <a:avLst/>
            </a:prstGeom>
            <a:solidFill>
              <a:schemeClr val="accent1"/>
            </a:solidFill>
            <a:ln/>
            <a:scene3d>
              <a:camera prst="orthographicFront" fov="0">
                <a:rot lat="0" lon="0" rev="0"/>
              </a:camera>
              <a:lightRig rig="contrasting" dir="t">
                <a:rot lat="0" lon="0" rev="12000000"/>
              </a:lightRig>
            </a:scene3d>
            <a:sp3d prstMaterial="powder"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>
                  <a:solidFill>
                    <a:schemeClr val="bg1"/>
                  </a:solidFill>
                </a:rPr>
                <a:t>IS2T</a:t>
              </a:r>
              <a:endParaRPr lang="en-GB" sz="1600" dirty="0">
                <a:solidFill>
                  <a:schemeClr val="bg1"/>
                </a:solidFill>
              </a:endParaRPr>
            </a:p>
          </p:txBody>
        </p:sp>
        <p:pic>
          <p:nvPicPr>
            <p:cNvPr id="83" name="Picture 82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4976" y="4234905"/>
              <a:ext cx="1323974" cy="796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4" name="TextBox 83"/>
            <p:cNvSpPr txBox="1"/>
            <p:nvPr/>
          </p:nvSpPr>
          <p:spPr>
            <a:xfrm>
              <a:off x="8514600" y="5083536"/>
              <a:ext cx="1208821" cy="262551"/>
            </a:xfrm>
            <a:prstGeom prst="rect">
              <a:avLst/>
            </a:prstGeom>
          </p:spPr>
          <p:txBody>
            <a:bodyPr vert="horz" wrap="none" lIns="0" tIns="0" rIns="0" bIns="0" rtlCol="0" anchor="t">
              <a:normAutofit/>
            </a:bodyPr>
            <a:lstStyle/>
            <a:p>
              <a:r>
                <a:rPr lang="en-GB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Embedded Java</a:t>
              </a: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948325" y="4533450"/>
            <a:ext cx="2915819" cy="1536992"/>
            <a:chOff x="3807639" y="1107596"/>
            <a:chExt cx="3287355" cy="1726218"/>
          </a:xfrm>
        </p:grpSpPr>
        <p:pic>
          <p:nvPicPr>
            <p:cNvPr id="88" name="Picture 2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3970" y="1393060"/>
              <a:ext cx="1113536" cy="706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" name="Rectangle 88"/>
            <p:cNvSpPr/>
            <p:nvPr/>
          </p:nvSpPr>
          <p:spPr>
            <a:xfrm>
              <a:off x="4703486" y="2242478"/>
              <a:ext cx="2391508" cy="591336"/>
            </a:xfrm>
            <a:prstGeom prst="rect">
              <a:avLst/>
            </a:prstGeom>
            <a:solidFill>
              <a:schemeClr val="accent1"/>
            </a:solidFill>
            <a:ln/>
            <a:scene3d>
              <a:camera prst="orthographicFront" fov="0">
                <a:rot lat="0" lon="0" rev="0"/>
              </a:camera>
              <a:lightRig rig="contrasting" dir="t">
                <a:rot lat="0" lon="0" rev="12000000"/>
              </a:lightRig>
            </a:scene3d>
            <a:sp3d prstMaterial="powder"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>
                  <a:solidFill>
                    <a:schemeClr val="bg1"/>
                  </a:solidFill>
                </a:rPr>
                <a:t>Over 250,000 Pebble Watches Sold in 2013</a:t>
              </a:r>
              <a:endParaRPr lang="en-GB" sz="1600" dirty="0">
                <a:solidFill>
                  <a:schemeClr val="bg1"/>
                </a:solidFill>
              </a:endParaRPr>
            </a:p>
          </p:txBody>
        </p:sp>
        <p:pic>
          <p:nvPicPr>
            <p:cNvPr id="90" name="Picture 6" descr="Photo-small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7639" y="1107596"/>
              <a:ext cx="1313164" cy="816124"/>
            </a:xfrm>
            <a:prstGeom prst="rect">
              <a:avLst/>
            </a:prstGeom>
            <a:noFill/>
          </p:spPr>
        </p:pic>
        <p:pic>
          <p:nvPicPr>
            <p:cNvPr id="91" name="Picture 4" descr="2228832-2203520_kickstarter_badge_funded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6504" y="1169546"/>
              <a:ext cx="528685" cy="501803"/>
            </a:xfrm>
            <a:prstGeom prst="rect">
              <a:avLst/>
            </a:prstGeom>
            <a:noFill/>
          </p:spPr>
        </p:pic>
        <p:sp>
          <p:nvSpPr>
            <p:cNvPr id="92" name="TextBox 91"/>
            <p:cNvSpPr txBox="1"/>
            <p:nvPr/>
          </p:nvSpPr>
          <p:spPr>
            <a:xfrm>
              <a:off x="3831229" y="1984365"/>
              <a:ext cx="914400" cy="262551"/>
            </a:xfrm>
            <a:prstGeom prst="rect">
              <a:avLst/>
            </a:prstGeom>
          </p:spPr>
          <p:txBody>
            <a:bodyPr vert="horz" wrap="none" lIns="0" tIns="0" rIns="0" bIns="0" rtlCol="0" anchor="t">
              <a:normAutofit/>
            </a:bodyPr>
            <a:lstStyle/>
            <a:p>
              <a:r>
                <a:rPr lang="en-GB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Wearable</a:t>
              </a:r>
            </a:p>
          </p:txBody>
        </p:sp>
      </p:grpSp>
      <p:sp>
        <p:nvSpPr>
          <p:cNvPr id="85" name="Rounded Rectangle 84"/>
          <p:cNvSpPr/>
          <p:nvPr/>
        </p:nvSpPr>
        <p:spPr bwMode="auto">
          <a:xfrm>
            <a:off x="256716" y="952432"/>
            <a:ext cx="6330445" cy="2103285"/>
          </a:xfrm>
          <a:prstGeom prst="roundRect">
            <a:avLst>
              <a:gd name="adj" fmla="val 7909"/>
            </a:avLst>
          </a:prstGeom>
          <a:solidFill>
            <a:schemeClr val="accent1">
              <a:lumMod val="20000"/>
              <a:lumOff val="80000"/>
              <a:alpha val="3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75384" y="1099952"/>
            <a:ext cx="577368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6600" dirty="0" smtClean="0">
                <a:solidFill>
                  <a:schemeClr val="accent1"/>
                </a:solidFill>
              </a:rPr>
              <a:t> Over 2 Billion</a:t>
            </a:r>
            <a:endParaRPr lang="en-GB" sz="7200" dirty="0" smtClean="0">
              <a:solidFill>
                <a:schemeClr val="accent1"/>
              </a:solidFill>
            </a:endParaRPr>
          </a:p>
          <a:p>
            <a:pPr algn="ctr"/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ARM</a:t>
            </a:r>
            <a:r>
              <a:rPr lang="en-GB" sz="2000" baseline="30000" dirty="0" smtClean="0"/>
              <a:t>®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Cortex</a:t>
            </a:r>
            <a:r>
              <a:rPr lang="en-GB" sz="2000" baseline="30000" dirty="0" smtClean="0"/>
              <a:t>® 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-M devices shipped in 2013</a:t>
            </a:r>
          </a:p>
          <a:p>
            <a:pPr algn="ctr"/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by leading semiconductor companies</a:t>
            </a:r>
          </a:p>
          <a:p>
            <a:pPr algn="l"/>
            <a:endParaRPr lang="en-GB" sz="2000" dirty="0" smtClean="0"/>
          </a:p>
          <a:p>
            <a:pPr algn="l"/>
            <a:endParaRPr lang="en-GB" sz="2000" dirty="0" smtClean="0"/>
          </a:p>
          <a:p>
            <a:pPr algn="l"/>
            <a:endParaRPr lang="en-GB" sz="2000" dirty="0" smtClean="0"/>
          </a:p>
          <a:p>
            <a:pPr algn="l"/>
            <a:endParaRPr lang="en-GB" sz="2000" dirty="0"/>
          </a:p>
          <a:p>
            <a:pPr algn="l"/>
            <a:endParaRPr lang="en-GB" sz="2000" dirty="0" smtClean="0"/>
          </a:p>
          <a:p>
            <a:pPr algn="l"/>
            <a:endParaRPr lang="en-GB" sz="2000" dirty="0"/>
          </a:p>
          <a:p>
            <a:pPr algn="l"/>
            <a:endParaRPr lang="en-GB" sz="2000" dirty="0" smtClean="0"/>
          </a:p>
          <a:p>
            <a:pPr algn="l"/>
            <a:endParaRPr lang="en-GB" sz="2000" dirty="0" smtClean="0"/>
          </a:p>
          <a:p>
            <a:pPr algn="l"/>
            <a:endParaRPr lang="en-GB" sz="2000" dirty="0"/>
          </a:p>
          <a:p>
            <a:pPr algn="l"/>
            <a:endParaRPr lang="en-GB" sz="2000" dirty="0"/>
          </a:p>
        </p:txBody>
      </p:sp>
      <p:grpSp>
        <p:nvGrpSpPr>
          <p:cNvPr id="93" name="Group 92"/>
          <p:cNvGrpSpPr/>
          <p:nvPr/>
        </p:nvGrpSpPr>
        <p:grpSpPr>
          <a:xfrm>
            <a:off x="3369850" y="3817785"/>
            <a:ext cx="3071915" cy="606947"/>
            <a:chOff x="4189354" y="4952672"/>
            <a:chExt cx="3072315" cy="606947"/>
          </a:xfrm>
        </p:grpSpPr>
        <p:sp>
          <p:nvSpPr>
            <p:cNvPr id="94" name="TextBox 93"/>
            <p:cNvSpPr txBox="1"/>
            <p:nvPr/>
          </p:nvSpPr>
          <p:spPr>
            <a:xfrm>
              <a:off x="4988232" y="4990539"/>
              <a:ext cx="192932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000" dirty="0" smtClean="0"/>
                <a:t>Silicon Labs EM35x </a:t>
              </a:r>
            </a:p>
            <a:p>
              <a:pPr algn="l"/>
              <a:r>
                <a:rPr lang="en-GB" sz="1000" b="0" dirty="0" err="1" smtClean="0"/>
                <a:t>ZigBee</a:t>
              </a:r>
              <a:r>
                <a:rPr lang="en-GB" sz="1000" b="0" dirty="0" smtClean="0"/>
                <a:t> system-on-chip</a:t>
              </a:r>
            </a:p>
            <a:p>
              <a:pPr algn="l"/>
              <a:r>
                <a:rPr lang="en-GB" sz="900" b="0" dirty="0" smtClean="0"/>
                <a:t>ARM Cortex-M3 Processor</a:t>
              </a:r>
              <a:endParaRPr lang="en-GB" sz="900" b="0" dirty="0"/>
            </a:p>
          </p:txBody>
        </p:sp>
        <p:pic>
          <p:nvPicPr>
            <p:cNvPr id="95" name="Picture 24" descr="https://encrypted-tbn3.gstatic.com/images?q=tbn:ANd9GcQH2LTcmozNgLQn-nWk7xy-zyPpBVFh2IUpJj32eg63BhaeEEMqfw"/>
            <p:cNvPicPr>
              <a:picLocks noChangeAspect="1" noChangeArrowheads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189354" y="4975838"/>
              <a:ext cx="801693" cy="570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6" name="Rounded Rectangle 95"/>
            <p:cNvSpPr/>
            <p:nvPr/>
          </p:nvSpPr>
          <p:spPr bwMode="auto">
            <a:xfrm>
              <a:off x="4264063" y="4952672"/>
              <a:ext cx="2997606" cy="606947"/>
            </a:xfrm>
            <a:prstGeom prst="roundRect">
              <a:avLst/>
            </a:prstGeom>
            <a:noFill/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  <p:pic>
          <p:nvPicPr>
            <p:cNvPr id="97" name="Picture 2" descr="Silicon Laboratories logo"/>
            <p:cNvPicPr>
              <a:picLocks noChangeAspect="1"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8547" y="5062771"/>
              <a:ext cx="456823" cy="217448"/>
            </a:xfrm>
            <a:prstGeom prst="rect">
              <a:avLst/>
            </a:prstGeom>
            <a:noFill/>
          </p:spPr>
        </p:pic>
      </p:grpSp>
      <p:grpSp>
        <p:nvGrpSpPr>
          <p:cNvPr id="98" name="Group 97"/>
          <p:cNvGrpSpPr/>
          <p:nvPr/>
        </p:nvGrpSpPr>
        <p:grpSpPr>
          <a:xfrm>
            <a:off x="372257" y="5144667"/>
            <a:ext cx="3139880" cy="606947"/>
            <a:chOff x="389725" y="3107264"/>
            <a:chExt cx="3140289" cy="606947"/>
          </a:xfrm>
        </p:grpSpPr>
        <p:sp>
          <p:nvSpPr>
            <p:cNvPr id="99" name="TextBox 98"/>
            <p:cNvSpPr txBox="1"/>
            <p:nvPr/>
          </p:nvSpPr>
          <p:spPr>
            <a:xfrm>
              <a:off x="1226539" y="3168747"/>
              <a:ext cx="23034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GB" sz="1000" dirty="0" smtClean="0"/>
                <a:t>Dialog Semiconductor DA14580 </a:t>
              </a:r>
              <a:r>
                <a:rPr lang="en-GB" sz="900" dirty="0" smtClean="0"/>
                <a:t>Bluetooth LE</a:t>
              </a:r>
              <a:endParaRPr lang="en-GB" sz="1000" dirty="0" smtClean="0"/>
            </a:p>
            <a:p>
              <a:pPr fontAlgn="base"/>
              <a:r>
                <a:rPr lang="en-GB" sz="900" dirty="0" smtClean="0"/>
                <a:t>ARM Cortex-M0 Processor</a:t>
              </a:r>
              <a:endParaRPr lang="en-GB" sz="800" dirty="0"/>
            </a:p>
          </p:txBody>
        </p:sp>
        <p:sp>
          <p:nvSpPr>
            <p:cNvPr id="100" name="Rounded Rectangle 99"/>
            <p:cNvSpPr/>
            <p:nvPr/>
          </p:nvSpPr>
          <p:spPr bwMode="auto">
            <a:xfrm>
              <a:off x="389725" y="3107264"/>
              <a:ext cx="2997606" cy="606947"/>
            </a:xfrm>
            <a:prstGeom prst="roundRect">
              <a:avLst/>
            </a:prstGeom>
            <a:noFill/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  <p:pic>
          <p:nvPicPr>
            <p:cNvPr id="101" name="Picture 2" descr="File:Dialog-Semiconductor-Logo.svg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6404" y="3331543"/>
              <a:ext cx="735443" cy="292378"/>
            </a:xfrm>
            <a:prstGeom prst="rect">
              <a:avLst/>
            </a:prstGeom>
            <a:noFill/>
          </p:spPr>
        </p:pic>
        <p:pic>
          <p:nvPicPr>
            <p:cNvPr id="102" name="Picture 10" descr="DA14850 chip image"/>
            <p:cNvPicPr>
              <a:picLocks noChangeAspect="1" noChangeArrowheads="1"/>
            </p:cNvPicPr>
            <p:nvPr/>
          </p:nvPicPr>
          <p:blipFill>
            <a:blip r:embed="rId1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280" y="3153722"/>
              <a:ext cx="739599" cy="438829"/>
            </a:xfrm>
            <a:prstGeom prst="rect">
              <a:avLst/>
            </a:prstGeom>
            <a:noFill/>
          </p:spPr>
        </p:pic>
      </p:grpSp>
      <p:grpSp>
        <p:nvGrpSpPr>
          <p:cNvPr id="103" name="Group 102"/>
          <p:cNvGrpSpPr/>
          <p:nvPr/>
        </p:nvGrpSpPr>
        <p:grpSpPr>
          <a:xfrm>
            <a:off x="3402722" y="4444189"/>
            <a:ext cx="3037135" cy="721728"/>
            <a:chOff x="354022" y="5382916"/>
            <a:chExt cx="3037530" cy="721728"/>
          </a:xfrm>
        </p:grpSpPr>
        <p:pic>
          <p:nvPicPr>
            <p:cNvPr id="104" name="Picture 18" descr="https://encrypted-tbn2.gstatic.com/images?q=tbn:ANd9GcQYhQTPJbFZ23vsTGK822imsrj662zKKGi4hVEF8S2klQfUqwtsgw"/>
            <p:cNvPicPr>
              <a:picLocks noChangeAspect="1" noChangeArrowheads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022" y="5382916"/>
              <a:ext cx="792551" cy="721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" name="TextBox 104"/>
            <p:cNvSpPr txBox="1"/>
            <p:nvPr/>
          </p:nvSpPr>
          <p:spPr>
            <a:xfrm>
              <a:off x="1304773" y="5466704"/>
              <a:ext cx="20867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000" dirty="0" smtClean="0"/>
                <a:t>Freescale KW01 / KW20</a:t>
              </a:r>
            </a:p>
            <a:p>
              <a:pPr algn="l"/>
              <a:r>
                <a:rPr lang="en-GB" sz="900" b="0" dirty="0" smtClean="0"/>
                <a:t>Sub-1 GHz / </a:t>
              </a:r>
              <a:r>
                <a:rPr lang="en-GB" sz="900" b="0" dirty="0" err="1" smtClean="0"/>
                <a:t>Zigbee</a:t>
              </a:r>
              <a:endParaRPr lang="en-GB" sz="900" b="0" dirty="0" smtClean="0"/>
            </a:p>
            <a:p>
              <a:pPr algn="l"/>
              <a:r>
                <a:rPr lang="en-GB" sz="900" b="0" dirty="0" smtClean="0"/>
                <a:t>ARM Cortex-M0+/M4 Processor</a:t>
              </a:r>
              <a:endParaRPr lang="en-GB" sz="900" b="0" dirty="0"/>
            </a:p>
          </p:txBody>
        </p:sp>
        <p:sp>
          <p:nvSpPr>
            <p:cNvPr id="106" name="Rounded Rectangle 105"/>
            <p:cNvSpPr/>
            <p:nvPr/>
          </p:nvSpPr>
          <p:spPr bwMode="auto">
            <a:xfrm>
              <a:off x="383534" y="5428944"/>
              <a:ext cx="2997606" cy="606947"/>
            </a:xfrm>
            <a:prstGeom prst="roundRect">
              <a:avLst/>
            </a:prstGeom>
            <a:noFill/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  <p:pic>
          <p:nvPicPr>
            <p:cNvPr id="107" name="Picture 24"/>
            <p:cNvPicPr>
              <a:picLocks noChangeAspect="1" noChangeArrowheads="1"/>
            </p:cNvPicPr>
            <p:nvPr/>
          </p:nvPicPr>
          <p:blipFill>
            <a:blip r:embed="rId2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658673" y="5549944"/>
              <a:ext cx="730890" cy="27365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8" name="Group 107"/>
          <p:cNvGrpSpPr/>
          <p:nvPr/>
        </p:nvGrpSpPr>
        <p:grpSpPr>
          <a:xfrm>
            <a:off x="372180" y="3802449"/>
            <a:ext cx="3110000" cy="633267"/>
            <a:chOff x="389648" y="3035032"/>
            <a:chExt cx="3110405" cy="633267"/>
          </a:xfrm>
        </p:grpSpPr>
        <p:pic>
          <p:nvPicPr>
            <p:cNvPr id="109" name="Picture 16" descr="http://www.gainspan.com/images/pic_GS1011_sm.jpg"/>
            <p:cNvPicPr>
              <a:picLocks noChangeAspect="1" noChangeArrowheads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649" y="3035032"/>
              <a:ext cx="832762" cy="6245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" name="TextBox 109"/>
            <p:cNvSpPr txBox="1"/>
            <p:nvPr/>
          </p:nvSpPr>
          <p:spPr>
            <a:xfrm>
              <a:off x="1196578" y="3092953"/>
              <a:ext cx="23034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000" dirty="0" err="1" smtClean="0"/>
                <a:t>GainSpan</a:t>
              </a:r>
              <a:r>
                <a:rPr lang="en-GB" sz="1000" dirty="0" smtClean="0"/>
                <a:t> GS2000 </a:t>
              </a:r>
            </a:p>
            <a:p>
              <a:pPr algn="l"/>
              <a:r>
                <a:rPr lang="en-GB" sz="900" b="0" dirty="0" err="1" smtClean="0"/>
                <a:t>WiFi</a:t>
              </a:r>
              <a:r>
                <a:rPr lang="en-GB" sz="900" b="0" dirty="0" smtClean="0"/>
                <a:t> &amp; </a:t>
              </a:r>
              <a:r>
                <a:rPr lang="en-GB" sz="900" b="0" dirty="0" err="1" smtClean="0"/>
                <a:t>ZigBee</a:t>
              </a:r>
              <a:r>
                <a:rPr lang="en-GB" sz="900" b="0" dirty="0" smtClean="0"/>
                <a:t> IP (6LoWPAN)</a:t>
              </a:r>
            </a:p>
            <a:p>
              <a:pPr algn="l"/>
              <a:r>
                <a:rPr lang="en-GB" sz="900" b="0" dirty="0" smtClean="0"/>
                <a:t>2x ARM Cortex-M3 Processors</a:t>
              </a:r>
              <a:endParaRPr lang="en-GB" sz="900" b="0" dirty="0"/>
            </a:p>
          </p:txBody>
        </p:sp>
        <p:sp>
          <p:nvSpPr>
            <p:cNvPr id="111" name="Rounded Rectangle 110"/>
            <p:cNvSpPr/>
            <p:nvPr/>
          </p:nvSpPr>
          <p:spPr bwMode="auto">
            <a:xfrm>
              <a:off x="389648" y="3061352"/>
              <a:ext cx="2997606" cy="606947"/>
            </a:xfrm>
            <a:prstGeom prst="roundRect">
              <a:avLst/>
            </a:prstGeom>
            <a:noFill/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  <p:pic>
          <p:nvPicPr>
            <p:cNvPr id="112" name="Picture 6" descr="http://www.hakuto.co.jp/library/products/img/maker/logo/GainSpan_logo.jpg"/>
            <p:cNvPicPr>
              <a:picLocks noChangeAspect="1" noChangeArrowheads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5891" y="3147305"/>
              <a:ext cx="663390" cy="195302"/>
            </a:xfrm>
            <a:prstGeom prst="rect">
              <a:avLst/>
            </a:prstGeom>
            <a:noFill/>
          </p:spPr>
        </p:pic>
      </p:grpSp>
      <p:grpSp>
        <p:nvGrpSpPr>
          <p:cNvPr id="113" name="Group 112"/>
          <p:cNvGrpSpPr/>
          <p:nvPr/>
        </p:nvGrpSpPr>
        <p:grpSpPr>
          <a:xfrm>
            <a:off x="364435" y="5800996"/>
            <a:ext cx="3177273" cy="606947"/>
            <a:chOff x="4236903" y="3629110"/>
            <a:chExt cx="3177687" cy="606947"/>
          </a:xfrm>
        </p:grpSpPr>
        <p:sp>
          <p:nvSpPr>
            <p:cNvPr id="114" name="TextBox 113"/>
            <p:cNvSpPr txBox="1"/>
            <p:nvPr/>
          </p:nvSpPr>
          <p:spPr>
            <a:xfrm>
              <a:off x="5111115" y="3696752"/>
              <a:ext cx="23034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000" dirty="0" smtClean="0"/>
                <a:t>Linear LTC5800-IMP</a:t>
              </a:r>
            </a:p>
            <a:p>
              <a:pPr algn="l"/>
              <a:r>
                <a:rPr lang="en-GB" sz="900" b="0" dirty="0" smtClean="0"/>
                <a:t>2.4GHz (802.15.4 / 6LoWPAN)</a:t>
              </a:r>
            </a:p>
            <a:p>
              <a:pPr algn="l"/>
              <a:r>
                <a:rPr lang="en-GB" sz="900" b="0" dirty="0" smtClean="0"/>
                <a:t>ARM Cortex-M3 Processor</a:t>
              </a:r>
              <a:endParaRPr lang="en-GB" sz="900" b="0" dirty="0"/>
            </a:p>
          </p:txBody>
        </p:sp>
        <p:pic>
          <p:nvPicPr>
            <p:cNvPr id="115" name="Picture 22" descr="https://encrypted-tbn3.gstatic.com/images?q=tbn:ANd9GcTlDMydRWpRxSThBBrKkYN86Ky81lGAdJ1csSYia57S9eDjYsZcVg"/>
            <p:cNvPicPr>
              <a:picLocks noChangeAspect="1" noChangeArrowheads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1433" y="3668460"/>
              <a:ext cx="636234" cy="5049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" name="Rounded Rectangle 115"/>
            <p:cNvSpPr/>
            <p:nvPr/>
          </p:nvSpPr>
          <p:spPr bwMode="auto">
            <a:xfrm>
              <a:off x="4236903" y="3629110"/>
              <a:ext cx="2997606" cy="606947"/>
            </a:xfrm>
            <a:prstGeom prst="roundRect">
              <a:avLst/>
            </a:prstGeom>
            <a:noFill/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  <p:pic>
          <p:nvPicPr>
            <p:cNvPr id="117" name="Picture 8" descr="File:Linear-Technology-logo.png"/>
            <p:cNvPicPr>
              <a:picLocks noChangeAspect="1" noChangeArrowheads="1"/>
            </p:cNvPicPr>
            <p:nvPr/>
          </p:nvPicPr>
          <p:blipFill>
            <a:blip r:embed="rId2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6006" y="3657183"/>
              <a:ext cx="793090" cy="247554"/>
            </a:xfrm>
            <a:prstGeom prst="rect">
              <a:avLst/>
            </a:prstGeom>
            <a:noFill/>
          </p:spPr>
        </p:pic>
      </p:grpSp>
      <p:grpSp>
        <p:nvGrpSpPr>
          <p:cNvPr id="118" name="Group 117"/>
          <p:cNvGrpSpPr/>
          <p:nvPr/>
        </p:nvGrpSpPr>
        <p:grpSpPr>
          <a:xfrm>
            <a:off x="369456" y="4479973"/>
            <a:ext cx="3112090" cy="606947"/>
            <a:chOff x="371982" y="3727496"/>
            <a:chExt cx="3112495" cy="606947"/>
          </a:xfrm>
        </p:grpSpPr>
        <p:pic>
          <p:nvPicPr>
            <p:cNvPr id="119" name="Picture 2" descr="http://www.cnx-software.com/wp-content/uploads/2013/02/Sierra_Wireless_AirPrime_WP_Series.jpg"/>
            <p:cNvPicPr>
              <a:picLocks noChangeAspect="1" noChangeArrowheads="1"/>
            </p:cNvPicPr>
            <p:nvPr/>
          </p:nvPicPr>
          <p:blipFill rotWithShape="1"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12"/>
            <a:stretch/>
          </p:blipFill>
          <p:spPr bwMode="auto">
            <a:xfrm>
              <a:off x="467610" y="3780627"/>
              <a:ext cx="563550" cy="5296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" name="TextBox 119"/>
            <p:cNvSpPr txBox="1"/>
            <p:nvPr/>
          </p:nvSpPr>
          <p:spPr>
            <a:xfrm>
              <a:off x="1193232" y="3800202"/>
              <a:ext cx="22912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000" dirty="0" smtClean="0"/>
                <a:t>Sierra Wireless </a:t>
              </a:r>
              <a:r>
                <a:rPr lang="en-GB" sz="1000" dirty="0" err="1" smtClean="0"/>
                <a:t>AirPrime</a:t>
              </a:r>
              <a:r>
                <a:rPr lang="en-GB" sz="1000" dirty="0" smtClean="0"/>
                <a:t> WP6 </a:t>
              </a:r>
            </a:p>
            <a:p>
              <a:pPr algn="l"/>
              <a:r>
                <a:rPr lang="en-GB" sz="900" b="0" dirty="0" smtClean="0"/>
                <a:t>2G EDGE system-on-chip</a:t>
              </a:r>
            </a:p>
            <a:p>
              <a:pPr algn="l"/>
              <a:r>
                <a:rPr lang="en-GB" sz="900" b="0" dirty="0" smtClean="0"/>
                <a:t>ARM Cortex-M0 Processor</a:t>
              </a:r>
              <a:endParaRPr lang="en-GB" sz="900" b="0" dirty="0"/>
            </a:p>
          </p:txBody>
        </p:sp>
        <p:sp>
          <p:nvSpPr>
            <p:cNvPr id="121" name="Rounded Rectangle 120"/>
            <p:cNvSpPr/>
            <p:nvPr/>
          </p:nvSpPr>
          <p:spPr bwMode="auto">
            <a:xfrm>
              <a:off x="371982" y="3727496"/>
              <a:ext cx="2997606" cy="606947"/>
            </a:xfrm>
            <a:prstGeom prst="roundRect">
              <a:avLst/>
            </a:prstGeom>
            <a:noFill/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  <p:pic>
          <p:nvPicPr>
            <p:cNvPr id="122" name="Picture 10" descr="File:Sierra Wireless Corporate Logo.jpg"/>
            <p:cNvPicPr>
              <a:picLocks noChangeAspect="1" noChangeArrowheads="1"/>
            </p:cNvPicPr>
            <p:nvPr/>
          </p:nvPicPr>
          <p:blipFill>
            <a:blip r:embed="rId2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9556" y="3803601"/>
              <a:ext cx="482452" cy="482453"/>
            </a:xfrm>
            <a:prstGeom prst="rect">
              <a:avLst/>
            </a:prstGeom>
            <a:noFill/>
          </p:spPr>
        </p:pic>
      </p:grpSp>
      <p:grpSp>
        <p:nvGrpSpPr>
          <p:cNvPr id="123" name="Group 122"/>
          <p:cNvGrpSpPr/>
          <p:nvPr/>
        </p:nvGrpSpPr>
        <p:grpSpPr>
          <a:xfrm>
            <a:off x="3427863" y="5147826"/>
            <a:ext cx="2998283" cy="606947"/>
            <a:chOff x="8104110" y="3621812"/>
            <a:chExt cx="2998673" cy="606947"/>
          </a:xfrm>
        </p:grpSpPr>
        <p:sp>
          <p:nvSpPr>
            <p:cNvPr id="124" name="TextBox 123"/>
            <p:cNvSpPr txBox="1"/>
            <p:nvPr/>
          </p:nvSpPr>
          <p:spPr>
            <a:xfrm>
              <a:off x="9016004" y="3678174"/>
              <a:ext cx="20867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1000" dirty="0" smtClean="0"/>
                <a:t>Nordic Semi nRF51822</a:t>
              </a:r>
            </a:p>
            <a:p>
              <a:pPr algn="l"/>
              <a:r>
                <a:rPr lang="en-GB" sz="900" b="0" dirty="0" smtClean="0"/>
                <a:t>Bluetooth LE</a:t>
              </a:r>
            </a:p>
            <a:p>
              <a:pPr algn="l"/>
              <a:r>
                <a:rPr lang="en-GB" sz="900" b="0" dirty="0" smtClean="0"/>
                <a:t>ARM Cortex-M0 Processor</a:t>
              </a:r>
              <a:endParaRPr lang="en-GB" sz="900" b="0" dirty="0"/>
            </a:p>
          </p:txBody>
        </p:sp>
        <p:pic>
          <p:nvPicPr>
            <p:cNvPr id="125" name="Picture 20" descr="https://encrypted-tbn3.gstatic.com/images?q=tbn:ANd9GcQLaB9l6gByjDB88WpqlLAGhs4Ddmb2I6c2TV1Fhc2oIzQWfRED"/>
            <p:cNvPicPr>
              <a:picLocks noChangeAspect="1" noChangeArrowheads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4110" y="3654581"/>
              <a:ext cx="743403" cy="533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" name="Rounded Rectangle 125"/>
            <p:cNvSpPr/>
            <p:nvPr/>
          </p:nvSpPr>
          <p:spPr bwMode="auto">
            <a:xfrm>
              <a:off x="8104110" y="3621812"/>
              <a:ext cx="2997606" cy="606947"/>
            </a:xfrm>
            <a:prstGeom prst="roundRect">
              <a:avLst/>
            </a:prstGeom>
            <a:noFill/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  <p:pic>
          <p:nvPicPr>
            <p:cNvPr id="127" name="Picture 2" descr="http://www.nordicsemi.com/var/ezwebin_site/storage/images/design/ultra-low-power-wireless-solutions-from-nordic-semiconductor/172-134-eng-GB/Ultra-Low-Power-Wireless-Solutions-from-NORDIC-SEMICONDUCTOR.png"/>
            <p:cNvPicPr>
              <a:picLocks noChangeAspect="1" noChangeArrowheads="1"/>
            </p:cNvPicPr>
            <p:nvPr/>
          </p:nvPicPr>
          <p:blipFill>
            <a:blip r:embed="rId2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85695" y="3810167"/>
              <a:ext cx="667981" cy="193715"/>
            </a:xfrm>
            <a:prstGeom prst="rect">
              <a:avLst/>
            </a:prstGeom>
            <a:noFill/>
          </p:spPr>
        </p:pic>
      </p:grpSp>
      <p:grpSp>
        <p:nvGrpSpPr>
          <p:cNvPr id="128" name="Group 127"/>
          <p:cNvGrpSpPr/>
          <p:nvPr/>
        </p:nvGrpSpPr>
        <p:grpSpPr>
          <a:xfrm>
            <a:off x="3064233" y="5548316"/>
            <a:ext cx="3360211" cy="1276046"/>
            <a:chOff x="7756097" y="4695208"/>
            <a:chExt cx="3360649" cy="1276046"/>
          </a:xfrm>
        </p:grpSpPr>
        <p:pic>
          <p:nvPicPr>
            <p:cNvPr id="129" name="Picture 4" descr="The Texas Instruments CC2538 is a complete ZigBee system-on-chip with an ARM Cortex M3 core, RAM, ROM and flash, full I/O, the 802.15.4 radio, and a ZigBee stack. On-chip analog peripherals minimize the need for external circuits.  "/>
            <p:cNvPicPr>
              <a:picLocks noChangeAspect="1" noChangeArrowheads="1"/>
            </p:cNvPicPr>
            <p:nvPr/>
          </p:nvPicPr>
          <p:blipFill>
            <a:blip r:embed="rId2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6097" y="4695208"/>
              <a:ext cx="1543186" cy="1276046"/>
            </a:xfrm>
            <a:prstGeom prst="rect">
              <a:avLst/>
            </a:prstGeom>
            <a:noFill/>
          </p:spPr>
        </p:pic>
        <p:grpSp>
          <p:nvGrpSpPr>
            <p:cNvPr id="130" name="Group 129"/>
            <p:cNvGrpSpPr/>
            <p:nvPr/>
          </p:nvGrpSpPr>
          <p:grpSpPr>
            <a:xfrm>
              <a:off x="8119140" y="4951171"/>
              <a:ext cx="2997606" cy="606947"/>
              <a:chOff x="8119140" y="4951171"/>
              <a:chExt cx="2997606" cy="606947"/>
            </a:xfrm>
          </p:grpSpPr>
          <p:sp>
            <p:nvSpPr>
              <p:cNvPr id="131" name="TextBox 130"/>
              <p:cNvSpPr txBox="1"/>
              <p:nvPr/>
            </p:nvSpPr>
            <p:spPr>
              <a:xfrm>
                <a:off x="9067439" y="4989038"/>
                <a:ext cx="192932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1000" dirty="0" smtClean="0"/>
                  <a:t>TI EM35x CC2538</a:t>
                </a:r>
              </a:p>
              <a:p>
                <a:r>
                  <a:rPr lang="en-GB" sz="1000" dirty="0" err="1"/>
                  <a:t>ZigBee</a:t>
                </a:r>
                <a:r>
                  <a:rPr lang="en-GB" sz="1000" dirty="0"/>
                  <a:t> system-on-chip</a:t>
                </a:r>
                <a:endParaRPr lang="en-GB" sz="1000" b="0" dirty="0" smtClean="0"/>
              </a:p>
              <a:p>
                <a:pPr algn="l"/>
                <a:r>
                  <a:rPr lang="en-GB" sz="900" b="0" dirty="0" smtClean="0"/>
                  <a:t>ARM Cortex-M3 Processor</a:t>
                </a:r>
                <a:endParaRPr lang="en-GB" sz="900" b="0" dirty="0"/>
              </a:p>
            </p:txBody>
          </p:sp>
          <p:sp>
            <p:nvSpPr>
              <p:cNvPr id="132" name="Rounded Rectangle 131"/>
              <p:cNvSpPr/>
              <p:nvPr/>
            </p:nvSpPr>
            <p:spPr bwMode="auto">
              <a:xfrm>
                <a:off x="8119140" y="4951171"/>
                <a:ext cx="2997606" cy="606947"/>
              </a:xfrm>
              <a:prstGeom prst="roundRect">
                <a:avLst/>
              </a:prstGeom>
              <a:noFill/>
              <a:ln w="19050" cap="flat" cmpd="sng" algn="ctr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  <a:ea typeface="MS PGothic" pitchFamily="34" charset="-128"/>
                </a:endParaRPr>
              </a:p>
            </p:txBody>
          </p:sp>
          <p:pic>
            <p:nvPicPr>
              <p:cNvPr id="133" name="Picture 27" descr="TI_TALL"/>
              <p:cNvPicPr>
                <a:picLocks noChangeAspect="1" noChangeArrowheads="1"/>
              </p:cNvPicPr>
              <p:nvPr/>
            </p:nvPicPr>
            <p:blipFill>
              <a:blip r:embed="rId30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38027" y="5013761"/>
                <a:ext cx="686710" cy="2545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134" name="Group 133"/>
          <p:cNvGrpSpPr/>
          <p:nvPr/>
        </p:nvGrpSpPr>
        <p:grpSpPr>
          <a:xfrm>
            <a:off x="373089" y="3149357"/>
            <a:ext cx="2997216" cy="631220"/>
            <a:chOff x="390558" y="2337117"/>
            <a:chExt cx="2997606" cy="631220"/>
          </a:xfrm>
        </p:grpSpPr>
        <p:sp>
          <p:nvSpPr>
            <p:cNvPr id="135" name="TextBox 134"/>
            <p:cNvSpPr txBox="1"/>
            <p:nvPr/>
          </p:nvSpPr>
          <p:spPr>
            <a:xfrm>
              <a:off x="1228871" y="2424032"/>
              <a:ext cx="20867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GB" sz="1000" dirty="0" smtClean="0"/>
                <a:t>Broadcom BCM20736</a:t>
              </a:r>
              <a:endParaRPr lang="en-GB" sz="900" dirty="0" smtClean="0"/>
            </a:p>
            <a:p>
              <a:pPr fontAlgn="base"/>
              <a:r>
                <a:rPr lang="en-GB" sz="900" dirty="0" smtClean="0"/>
                <a:t>Bluetooth LE + wireless charging</a:t>
              </a:r>
            </a:p>
            <a:p>
              <a:pPr fontAlgn="base"/>
              <a:r>
                <a:rPr lang="en-GB" sz="900" dirty="0" smtClean="0"/>
                <a:t>ARM Cortex-M3 Processor</a:t>
              </a:r>
              <a:endParaRPr lang="en-GB" sz="800" b="0" dirty="0"/>
            </a:p>
          </p:txBody>
        </p:sp>
        <p:pic>
          <p:nvPicPr>
            <p:cNvPr id="136" name="Picture 2" descr="Broadcom BCM20736 WICED Smart chip"/>
            <p:cNvPicPr>
              <a:picLocks noChangeAspect="1" noChangeArrowheads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236" y="2337117"/>
              <a:ext cx="631220" cy="631220"/>
            </a:xfrm>
            <a:prstGeom prst="rect">
              <a:avLst/>
            </a:prstGeom>
            <a:noFill/>
          </p:spPr>
        </p:pic>
        <p:pic>
          <p:nvPicPr>
            <p:cNvPr id="137" name="Picture 4" descr="File:Broadcom.svg"/>
            <p:cNvPicPr>
              <a:picLocks noChangeAspect="1" noChangeArrowheads="1"/>
            </p:cNvPicPr>
            <p:nvPr/>
          </p:nvPicPr>
          <p:blipFill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8844" y="2419179"/>
              <a:ext cx="573923" cy="285459"/>
            </a:xfrm>
            <a:prstGeom prst="rect">
              <a:avLst/>
            </a:prstGeom>
            <a:noFill/>
          </p:spPr>
        </p:pic>
        <p:sp>
          <p:nvSpPr>
            <p:cNvPr id="138" name="Rounded Rectangle 137"/>
            <p:cNvSpPr/>
            <p:nvPr/>
          </p:nvSpPr>
          <p:spPr bwMode="auto">
            <a:xfrm>
              <a:off x="390558" y="2359110"/>
              <a:ext cx="2997606" cy="606947"/>
            </a:xfrm>
            <a:prstGeom prst="roundRect">
              <a:avLst/>
            </a:prstGeom>
            <a:noFill/>
            <a:ln w="1905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</p:grpSp>
      <p:sp>
        <p:nvSpPr>
          <p:cNvPr id="139" name="TextBox 138"/>
          <p:cNvSpPr txBox="1"/>
          <p:nvPr/>
        </p:nvSpPr>
        <p:spPr>
          <a:xfrm>
            <a:off x="1238167" y="6464300"/>
            <a:ext cx="5047922" cy="914400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dirty="0" smtClean="0"/>
              <a:t>Not to be republished without permission from ARM</a:t>
            </a:r>
          </a:p>
        </p:txBody>
      </p:sp>
    </p:spTree>
    <p:extLst>
      <p:ext uri="{BB962C8B-B14F-4D97-AF65-F5344CB8AC3E}">
        <p14:creationId xmlns:p14="http://schemas.microsoft.com/office/powerpoint/2010/main" val="301526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Syllabus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79813" y="1222285"/>
            <a:ext cx="11155972" cy="46800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Introduction to </a:t>
            </a:r>
            <a:r>
              <a:rPr lang="en-US" dirty="0" err="1" smtClean="0"/>
              <a:t>IoT</a:t>
            </a:r>
            <a:endParaRPr lang="en-US" dirty="0" smtClean="0"/>
          </a:p>
          <a:p>
            <a:pPr lvl="1">
              <a:spcBef>
                <a:spcPts val="1200"/>
              </a:spcBef>
            </a:pPr>
            <a:r>
              <a:rPr lang="en-US" dirty="0" smtClean="0"/>
              <a:t>What is </a:t>
            </a:r>
            <a:r>
              <a:rPr lang="en-US" dirty="0" err="1" smtClean="0"/>
              <a:t>IoT</a:t>
            </a:r>
            <a:endParaRPr lang="en-US" dirty="0" smtClean="0"/>
          </a:p>
          <a:p>
            <a:pPr lvl="1">
              <a:spcBef>
                <a:spcPts val="1200"/>
              </a:spcBef>
            </a:pPr>
            <a:r>
              <a:rPr lang="en-US" dirty="0" smtClean="0"/>
              <a:t>Why and How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Challenges</a:t>
            </a:r>
          </a:p>
          <a:p>
            <a:pPr lvl="1">
              <a:spcBef>
                <a:spcPts val="1200"/>
              </a:spcBef>
            </a:pPr>
            <a:endParaRPr lang="en-US" dirty="0"/>
          </a:p>
          <a:p>
            <a:pPr>
              <a:spcBef>
                <a:spcPts val="1200"/>
              </a:spcBef>
            </a:pPr>
            <a:r>
              <a:rPr lang="en-US" dirty="0" smtClean="0"/>
              <a:t>Technologies that enable </a:t>
            </a:r>
            <a:r>
              <a:rPr lang="en-US" dirty="0" err="1" smtClean="0"/>
              <a:t>IoT</a:t>
            </a:r>
            <a:endParaRPr lang="en-US" dirty="0" smtClean="0"/>
          </a:p>
          <a:p>
            <a:pPr lvl="1">
              <a:spcBef>
                <a:spcPts val="1200"/>
              </a:spcBef>
            </a:pPr>
            <a:r>
              <a:rPr lang="en-US" dirty="0" smtClean="0"/>
              <a:t>Mobile Devices – ARM Cortex-A class processor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Embedded Devices – ARM Cortex-M class processor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Networking – </a:t>
            </a:r>
            <a:r>
              <a:rPr lang="en-US" dirty="0" err="1" smtClean="0"/>
              <a:t>BluetoothSmart</a:t>
            </a:r>
            <a:r>
              <a:rPr lang="en-US" dirty="0" smtClean="0"/>
              <a:t> technology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Connected Community – ARM </a:t>
            </a:r>
            <a:r>
              <a:rPr lang="en-US" dirty="0" err="1" smtClean="0"/>
              <a:t>mbed</a:t>
            </a:r>
            <a:r>
              <a:rPr lang="en-US" dirty="0" smtClean="0"/>
              <a:t> platform</a:t>
            </a:r>
          </a:p>
          <a:p>
            <a:pPr lvl="1"/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53291959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Technologies that can Enabling </a:t>
            </a:r>
            <a:r>
              <a:rPr lang="en-GB" dirty="0" err="1" smtClean="0"/>
              <a:t>IoT</a:t>
            </a:r>
            <a:endParaRPr lang="en-GB" dirty="0"/>
          </a:p>
        </p:txBody>
      </p:sp>
      <p:sp>
        <p:nvSpPr>
          <p:cNvPr id="16" name="Rounded Rectangle 15"/>
          <p:cNvSpPr/>
          <p:nvPr/>
        </p:nvSpPr>
        <p:spPr>
          <a:xfrm>
            <a:off x="242914" y="3714837"/>
            <a:ext cx="5721217" cy="2414518"/>
          </a:xfrm>
          <a:prstGeom prst="roundRect">
            <a:avLst/>
          </a:prstGeom>
          <a:noFill/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38" name="Picture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981" y="4071596"/>
            <a:ext cx="502629" cy="74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6" descr="zigbee_member_vert_pms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5906" y="4777662"/>
            <a:ext cx="391956" cy="53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95" descr="304px-Wi-Fi_Logo.svg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8297" y="4312280"/>
            <a:ext cx="631240" cy="35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Box 41"/>
          <p:cNvSpPr txBox="1"/>
          <p:nvPr/>
        </p:nvSpPr>
        <p:spPr>
          <a:xfrm>
            <a:off x="1186587" y="3988398"/>
            <a:ext cx="1534960" cy="488487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IEEE 802.15.4</a:t>
            </a:r>
          </a:p>
        </p:txBody>
      </p:sp>
      <p:pic>
        <p:nvPicPr>
          <p:cNvPr id="44" name="Picture 2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5394" y="4169229"/>
            <a:ext cx="418718" cy="444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3861595" y="2310536"/>
            <a:ext cx="4435227" cy="2649181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2F2F2"/>
                </a:solidFill>
              </a:rPr>
              <a:t>Internet of Things</a:t>
            </a: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103" y="3025078"/>
            <a:ext cx="3039741" cy="1865641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839617" y="5587719"/>
            <a:ext cx="4585375" cy="708721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</a:rPr>
              <a:t>Standards that </a:t>
            </a:r>
            <a:r>
              <a:rPr lang="en-US" sz="2400" dirty="0" smtClean="0">
                <a:solidFill>
                  <a:srgbClr val="000000"/>
                </a:solidFill>
              </a:rPr>
              <a:t>enable INTERNET </a:t>
            </a:r>
            <a:r>
              <a:rPr lang="en-US" sz="2400" dirty="0">
                <a:solidFill>
                  <a:srgbClr val="000000"/>
                </a:solidFill>
              </a:rPr>
              <a:t>scale</a:t>
            </a:r>
          </a:p>
        </p:txBody>
      </p:sp>
      <p:pic>
        <p:nvPicPr>
          <p:cNvPr id="1026" name="Picture 2" descr="C:\Users\seahon01\Desktop\LiB_Flyer\IoT_mbed_nordic\bluetooth-smart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47" y="4922096"/>
            <a:ext cx="1550562" cy="484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TextBox 71"/>
          <p:cNvSpPr txBox="1"/>
          <p:nvPr/>
        </p:nvSpPr>
        <p:spPr>
          <a:xfrm>
            <a:off x="2457869" y="4706328"/>
            <a:ext cx="754642" cy="431536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2000" b="1" dirty="0" smtClean="0"/>
              <a:t>LTE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321698" y="5043162"/>
            <a:ext cx="362809" cy="348919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r>
              <a:rPr lang="en-US" sz="2000" b="1" dirty="0" smtClean="0"/>
              <a:t>3G</a:t>
            </a:r>
          </a:p>
        </p:txBody>
      </p:sp>
    </p:spTree>
    <p:extLst>
      <p:ext uri="{BB962C8B-B14F-4D97-AF65-F5344CB8AC3E}">
        <p14:creationId xmlns:p14="http://schemas.microsoft.com/office/powerpoint/2010/main" val="3257441691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Bluetooth Smart Connectivity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307" y="1267471"/>
            <a:ext cx="11155972" cy="4680000"/>
          </a:xfrm>
        </p:spPr>
        <p:txBody>
          <a:bodyPr/>
          <a:lstStyle/>
          <a:p>
            <a:r>
              <a:rPr lang="en-GB" dirty="0" smtClean="0"/>
              <a:t>Also known as Bluetooth Low Energy  </a:t>
            </a:r>
          </a:p>
          <a:p>
            <a:r>
              <a:rPr lang="en-GB" dirty="0" smtClean="0"/>
              <a:t>Ultra low power, designed to run from coin cells, e.g. 10mW</a:t>
            </a:r>
          </a:p>
          <a:p>
            <a:r>
              <a:rPr lang="en-GB" dirty="0" smtClean="0"/>
              <a:t>Short range communication, e.g. &lt;100 meters</a:t>
            </a:r>
          </a:p>
          <a:p>
            <a:r>
              <a:rPr lang="en-GB" dirty="0" smtClean="0"/>
              <a:t>Enabling </a:t>
            </a:r>
            <a:r>
              <a:rPr lang="en-GB" dirty="0" err="1" smtClean="0"/>
              <a:t>IoT</a:t>
            </a:r>
            <a:r>
              <a:rPr lang="en-GB" dirty="0" smtClean="0"/>
              <a:t> small devices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6414" y="2907760"/>
            <a:ext cx="4568312" cy="2803802"/>
          </a:xfrm>
          <a:prstGeom prst="rect">
            <a:avLst/>
          </a:prstGeom>
        </p:spPr>
      </p:pic>
      <p:pic>
        <p:nvPicPr>
          <p:cNvPr id="4101" name="Picture 5" descr="C:\Users\seahon01\Desktop\LiB_Flyer\IoT_mbed_nordic\bluetooth-smart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744" y="4682168"/>
            <a:ext cx="3294781" cy="102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9877795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Technologies that can Enabling </a:t>
            </a:r>
            <a:r>
              <a:rPr lang="en-GB" dirty="0" err="1" smtClean="0"/>
              <a:t>IoT</a:t>
            </a:r>
            <a:endParaRPr lang="en-GB" dirty="0"/>
          </a:p>
        </p:txBody>
      </p:sp>
      <p:sp>
        <p:nvSpPr>
          <p:cNvPr id="8" name="Rounded Rectangle 7"/>
          <p:cNvSpPr/>
          <p:nvPr/>
        </p:nvSpPr>
        <p:spPr>
          <a:xfrm>
            <a:off x="6138727" y="3683459"/>
            <a:ext cx="5721217" cy="2414518"/>
          </a:xfrm>
          <a:prstGeom prst="roundRect">
            <a:avLst/>
          </a:prstGeom>
          <a:noFill/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Web and community based development</a:t>
            </a: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  <a:p>
            <a:pPr algn="ctr"/>
            <a:endParaRPr lang="en-US" sz="2400" dirty="0" smtClean="0">
              <a:solidFill>
                <a:srgbClr val="000000"/>
              </a:solidFill>
            </a:endParaRPr>
          </a:p>
          <a:p>
            <a:pPr algn="ctr"/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9" name="Picture 2" descr="http://moss.usa.arm.com/marketing/branding/Graphics%20Library/ARM%20NEW%20BRANDING/LOGOS/MBED/MBED%20RGB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7878" y="3861574"/>
            <a:ext cx="2159279" cy="61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mbed icons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3983" y="4521988"/>
            <a:ext cx="1130206" cy="898416"/>
          </a:xfrm>
          <a:prstGeom prst="rect">
            <a:avLst/>
          </a:prstGeom>
        </p:spPr>
      </p:pic>
      <p:sp>
        <p:nvSpPr>
          <p:cNvPr id="11" name="Left-Right Arrow 10"/>
          <p:cNvSpPr/>
          <p:nvPr/>
        </p:nvSpPr>
        <p:spPr>
          <a:xfrm>
            <a:off x="9510147" y="4820987"/>
            <a:ext cx="1164807" cy="273229"/>
          </a:xfrm>
          <a:prstGeom prst="leftRight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0680046" y="4455380"/>
            <a:ext cx="985655" cy="1001711"/>
            <a:chOff x="7820454" y="2012947"/>
            <a:chExt cx="2958931" cy="2953695"/>
          </a:xfrm>
        </p:grpSpPr>
        <p:sp>
          <p:nvSpPr>
            <p:cNvPr id="13" name="Rounded Rectangle 12"/>
            <p:cNvSpPr/>
            <p:nvPr/>
          </p:nvSpPr>
          <p:spPr bwMode="auto">
            <a:xfrm>
              <a:off x="7820454" y="2012947"/>
              <a:ext cx="2926084" cy="295369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none" lIns="91412" tIns="45707" rIns="91412" bIns="4570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000" dirty="0" smtClean="0">
                  <a:solidFill>
                    <a:schemeClr val="bg1">
                      <a:lumMod val="50000"/>
                    </a:schemeClr>
                  </a:solidFill>
                </a:rPr>
                <a:t>1,000,000s</a:t>
              </a: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endParaRPr lang="en-GB" sz="1000" dirty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endParaRPr lang="en-GB" sz="1000" dirty="0" smtClean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endParaRPr lang="en-GB" sz="1000" dirty="0" smtClean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endParaRPr lang="en-GB" sz="1000" dirty="0" smtClean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  <a:p>
              <a:pPr algn="ctr" defTabSz="91413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050" dirty="0" smtClean="0">
                  <a:solidFill>
                    <a:schemeClr val="tx1"/>
                  </a:solidFill>
                </a:rPr>
                <a:t>Platform</a:t>
              </a:r>
            </a:p>
          </p:txBody>
        </p:sp>
        <p:pic>
          <p:nvPicPr>
            <p:cNvPr id="14" name="Picture 8" descr="http://www.wired.com/images_blogs/listening_post/coachella/coachella_friday_24_Crowd_for_Aesop_Rock.jp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3302" y="2638164"/>
              <a:ext cx="2926083" cy="17237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Rounded Rectangle 4"/>
          <p:cNvSpPr/>
          <p:nvPr/>
        </p:nvSpPr>
        <p:spPr>
          <a:xfrm>
            <a:off x="3861595" y="2310536"/>
            <a:ext cx="4435227" cy="2649181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2F2F2"/>
                </a:solidFill>
              </a:rPr>
              <a:t>Internet of Things</a:t>
            </a: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  <a:p>
            <a:pPr algn="ctr"/>
            <a:endParaRPr lang="en-US" sz="2400" dirty="0" smtClean="0">
              <a:solidFill>
                <a:srgbClr val="F2F2F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103" y="3025078"/>
            <a:ext cx="3039741" cy="1865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472374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744" y="228600"/>
            <a:ext cx="11698352" cy="838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>
                <a:ea typeface="+mj-ea"/>
              </a:rPr>
              <a:t>ARM</a:t>
            </a:r>
            <a:r>
              <a:rPr lang="en-GB" baseline="30000" dirty="0" smtClean="0"/>
              <a:t>®</a:t>
            </a:r>
            <a:r>
              <a:rPr lang="en-US" dirty="0" smtClean="0">
                <a:ea typeface="+mj-ea"/>
              </a:rPr>
              <a:t> mbed™ -  Accelerating IoT Deployment</a:t>
            </a:r>
            <a:endParaRPr lang="en-US" dirty="0">
              <a:ea typeface="+mj-ea"/>
            </a:endParaRPr>
          </a:p>
        </p:txBody>
      </p:sp>
      <p:sp>
        <p:nvSpPr>
          <p:cNvPr id="39" name="Text Placeholder 3"/>
          <p:cNvSpPr>
            <a:spLocks noGrp="1"/>
          </p:cNvSpPr>
          <p:nvPr>
            <p:ph sz="half" idx="1"/>
          </p:nvPr>
        </p:nvSpPr>
        <p:spPr>
          <a:xfrm>
            <a:off x="2434908" y="1205707"/>
            <a:ext cx="8892017" cy="483155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r>
              <a:rPr lang="en-GB" sz="2800" dirty="0" smtClean="0">
                <a:ea typeface="+mn-ea"/>
              </a:rPr>
              <a:t>Rapid, professional </a:t>
            </a:r>
            <a:r>
              <a:rPr lang="en-GB" sz="2800" dirty="0" err="1" smtClean="0">
                <a:ea typeface="+mn-ea"/>
              </a:rPr>
              <a:t>IoT</a:t>
            </a:r>
            <a:r>
              <a:rPr lang="en-GB" sz="2800" dirty="0" smtClean="0">
                <a:ea typeface="+mn-ea"/>
              </a:rPr>
              <a:t> device development</a:t>
            </a:r>
          </a:p>
          <a:p>
            <a:pPr lvl="1">
              <a:defRPr/>
            </a:pPr>
            <a:r>
              <a:rPr lang="en-GB" sz="2400" dirty="0" smtClean="0">
                <a:latin typeface="+mn-lt"/>
                <a:ea typeface="+mn-ea"/>
              </a:rPr>
              <a:t>An open </a:t>
            </a:r>
            <a:r>
              <a:rPr lang="en-GB" sz="2400" dirty="0">
                <a:latin typeface="+mn-lt"/>
                <a:ea typeface="+mn-ea"/>
              </a:rPr>
              <a:t>source platform and libraries for </a:t>
            </a:r>
            <a:r>
              <a:rPr lang="en-GB" sz="2400" dirty="0" smtClean="0">
                <a:latin typeface="+mn-lt"/>
                <a:ea typeface="+mn-ea"/>
              </a:rPr>
              <a:t>Cortex</a:t>
            </a:r>
            <a:r>
              <a:rPr lang="en-GB" sz="2400" baseline="30000" dirty="0" smtClean="0"/>
              <a:t>® </a:t>
            </a:r>
            <a:r>
              <a:rPr lang="en-GB" sz="2400" dirty="0" smtClean="0">
                <a:latin typeface="+mn-lt"/>
                <a:ea typeface="+mn-ea"/>
              </a:rPr>
              <a:t>-M microcontrollers </a:t>
            </a:r>
            <a:endParaRPr lang="en-GB" sz="2400" dirty="0">
              <a:latin typeface="+mn-lt"/>
              <a:ea typeface="+mn-ea"/>
            </a:endParaRPr>
          </a:p>
          <a:p>
            <a:pPr lvl="1"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endParaRPr lang="en-GB" sz="2400" dirty="0">
              <a:ea typeface="+mn-ea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r>
              <a:rPr lang="en-GB" sz="2800" dirty="0" smtClean="0">
                <a:ea typeface="+mn-ea"/>
              </a:rPr>
              <a:t>Mix &amp; match essential components for your product design</a:t>
            </a:r>
          </a:p>
          <a:p>
            <a:pPr lvl="1"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r>
              <a:rPr lang="en-GB" sz="2400" dirty="0" smtClean="0">
                <a:latin typeface="+mj-lt"/>
                <a:ea typeface="+mn-ea"/>
              </a:rPr>
              <a:t>Microcontrollers, Radios, Sensors, Software stacks</a:t>
            </a:r>
          </a:p>
          <a:p>
            <a:pPr lvl="1"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r>
              <a:rPr lang="en-GB" sz="2400" dirty="0" smtClean="0">
                <a:latin typeface="+mj-lt"/>
                <a:ea typeface="Gill Sans MT" pitchFamily="34" charset="0"/>
                <a:cs typeface="Gill Sans MT"/>
              </a:rPr>
              <a:t>Bluetooth®, 802.15.4/6LoWPAN, </a:t>
            </a:r>
            <a:r>
              <a:rPr lang="en-GB" sz="2400" dirty="0" err="1" smtClean="0">
                <a:latin typeface="+mj-lt"/>
                <a:ea typeface="Gill Sans MT" pitchFamily="34" charset="0"/>
                <a:cs typeface="Gill Sans MT"/>
              </a:rPr>
              <a:t>WiFi</a:t>
            </a:r>
            <a:r>
              <a:rPr lang="en-GB" sz="2400" dirty="0" smtClean="0">
                <a:latin typeface="+mj-lt"/>
                <a:ea typeface="Gill Sans MT" pitchFamily="34" charset="0"/>
                <a:cs typeface="Gill Sans MT"/>
              </a:rPr>
              <a:t>, Cellular</a:t>
            </a:r>
            <a:endParaRPr lang="en-GB" sz="2400" dirty="0">
              <a:latin typeface="+mj-lt"/>
              <a:ea typeface="Gill Sans MT" pitchFamily="34" charset="0"/>
              <a:cs typeface="Gill Sans MT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endParaRPr lang="en-GB" sz="2800" b="1" dirty="0" smtClean="0">
              <a:ea typeface="+mn-ea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r>
              <a:rPr lang="en-GB" sz="2800" dirty="0" smtClean="0">
                <a:ea typeface="+mn-ea"/>
              </a:rPr>
              <a:t>Simplify integration with cloud services</a:t>
            </a:r>
          </a:p>
          <a:p>
            <a:pPr lvl="1"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r>
              <a:rPr lang="en-GB" sz="2400" dirty="0" smtClean="0">
                <a:latin typeface="+mn-lt"/>
              </a:rPr>
              <a:t>Integrated with </a:t>
            </a:r>
            <a:r>
              <a:rPr lang="en-GB" sz="2400" dirty="0" err="1" smtClean="0">
                <a:latin typeface="+mn-lt"/>
              </a:rPr>
              <a:t>Sensinode</a:t>
            </a:r>
            <a:r>
              <a:rPr lang="en-GB" sz="2400" dirty="0" smtClean="0">
                <a:latin typeface="+mn-lt"/>
              </a:rPr>
              <a:t> </a:t>
            </a:r>
            <a:r>
              <a:rPr lang="en-GB" sz="2400" dirty="0" err="1" smtClean="0">
                <a:latin typeface="+mn-lt"/>
              </a:rPr>
              <a:t>NanoService</a:t>
            </a:r>
            <a:r>
              <a:rPr lang="en-GB" sz="2400" dirty="0" smtClean="0">
                <a:latin typeface="+mn-lt"/>
              </a:rPr>
              <a:t> products</a:t>
            </a:r>
          </a:p>
          <a:p>
            <a:pPr lvl="1">
              <a:defRPr/>
            </a:pPr>
            <a:r>
              <a:rPr lang="en-GB" sz="2400" dirty="0"/>
              <a:t>Embedded agents and APIs for cloud services</a:t>
            </a:r>
          </a:p>
          <a:p>
            <a:pPr marL="538162" lvl="1" indent="0" eaLnBrk="1" fontAlgn="auto" hangingPunct="1">
              <a:spcAft>
                <a:spcPts val="0"/>
              </a:spcAft>
              <a:buClr>
                <a:schemeClr val="accent5"/>
              </a:buClr>
              <a:buNone/>
              <a:defRPr/>
            </a:pPr>
            <a:endParaRPr lang="en-GB" sz="2400" dirty="0" smtClean="0">
              <a:latin typeface="+mn-lt"/>
              <a:ea typeface="+mn-ea"/>
            </a:endParaRPr>
          </a:p>
          <a:p>
            <a:pPr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endParaRPr lang="en-GB" sz="2400" b="1" dirty="0">
              <a:ea typeface="+mn-ea"/>
            </a:endParaRPr>
          </a:p>
          <a:p>
            <a:pPr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endParaRPr lang="en-GB" sz="2400" dirty="0">
              <a:ea typeface="Gill Sans MT" pitchFamily="34" charset="0"/>
            </a:endParaRPr>
          </a:p>
          <a:p>
            <a:pPr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endParaRPr lang="en-GB" sz="2400" dirty="0">
              <a:ea typeface="+mn-ea"/>
            </a:endParaRPr>
          </a:p>
          <a:p>
            <a:pPr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endParaRPr lang="en-GB" sz="2400" dirty="0">
              <a:ea typeface="Gill Sans MT" pitchFamily="34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5"/>
              </a:buClr>
              <a:buFont typeface="Wingdings" charset="2"/>
              <a:buChar char="§"/>
              <a:defRPr/>
            </a:pPr>
            <a:endParaRPr lang="en-GB" sz="2400" dirty="0">
              <a:ea typeface="+mn-ea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493649" y="1346200"/>
            <a:ext cx="1119041" cy="11049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endParaRPr lang="en-GB" sz="14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519046" y="3114675"/>
            <a:ext cx="1120629" cy="11049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endParaRPr lang="en-GB" sz="14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490475" y="4746625"/>
            <a:ext cx="1119041" cy="110648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endParaRPr lang="en-GB" sz="1400" b="1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7654" name="Picture 9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330" y="5148264"/>
            <a:ext cx="8619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5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0949" y="3400425"/>
            <a:ext cx="396823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98410" y="2460625"/>
            <a:ext cx="901583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MCUs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7615" y="4205288"/>
            <a:ext cx="863488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radios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3331" y="5856288"/>
            <a:ext cx="9619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sensors</a:t>
            </a:r>
          </a:p>
        </p:txBody>
      </p:sp>
      <p:sp>
        <p:nvSpPr>
          <p:cNvPr id="27659" name="Rectangle 18"/>
          <p:cNvSpPr>
            <a:spLocks noChangeArrowheads="1"/>
          </p:cNvSpPr>
          <p:nvPr/>
        </p:nvSpPr>
        <p:spPr bwMode="auto">
          <a:xfrm>
            <a:off x="844440" y="1884363"/>
            <a:ext cx="342855" cy="3286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defTabSz="914400" eaLnBrk="1" hangingPunct="1"/>
            <a:endParaRPr lang="en-GB" altLang="en-US" sz="1400" b="1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27660" name="Straight Connector 19"/>
          <p:cNvCxnSpPr>
            <a:cxnSpLocks noChangeShapeType="1"/>
          </p:cNvCxnSpPr>
          <p:nvPr/>
        </p:nvCxnSpPr>
        <p:spPr bwMode="auto">
          <a:xfrm>
            <a:off x="806345" y="1919288"/>
            <a:ext cx="40952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1" name="Straight Connector 20"/>
          <p:cNvCxnSpPr>
            <a:cxnSpLocks noChangeShapeType="1"/>
          </p:cNvCxnSpPr>
          <p:nvPr/>
        </p:nvCxnSpPr>
        <p:spPr bwMode="auto">
          <a:xfrm>
            <a:off x="806345" y="1957388"/>
            <a:ext cx="40952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2" name="Straight Connector 21"/>
          <p:cNvCxnSpPr>
            <a:cxnSpLocks noChangeShapeType="1"/>
          </p:cNvCxnSpPr>
          <p:nvPr/>
        </p:nvCxnSpPr>
        <p:spPr bwMode="auto">
          <a:xfrm>
            <a:off x="806345" y="1997075"/>
            <a:ext cx="40952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3" name="Straight Connector 22"/>
          <p:cNvCxnSpPr>
            <a:cxnSpLocks noChangeShapeType="1"/>
          </p:cNvCxnSpPr>
          <p:nvPr/>
        </p:nvCxnSpPr>
        <p:spPr bwMode="auto">
          <a:xfrm>
            <a:off x="806345" y="2035175"/>
            <a:ext cx="40952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4" name="Straight Connector 23"/>
          <p:cNvCxnSpPr>
            <a:cxnSpLocks noChangeShapeType="1"/>
          </p:cNvCxnSpPr>
          <p:nvPr/>
        </p:nvCxnSpPr>
        <p:spPr bwMode="auto">
          <a:xfrm>
            <a:off x="806345" y="2071688"/>
            <a:ext cx="40952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5" name="Straight Connector 24"/>
          <p:cNvCxnSpPr>
            <a:cxnSpLocks noChangeShapeType="1"/>
          </p:cNvCxnSpPr>
          <p:nvPr/>
        </p:nvCxnSpPr>
        <p:spPr bwMode="auto">
          <a:xfrm>
            <a:off x="806345" y="2111375"/>
            <a:ext cx="40952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6" name="Straight Connector 25"/>
          <p:cNvCxnSpPr>
            <a:cxnSpLocks noChangeShapeType="1"/>
          </p:cNvCxnSpPr>
          <p:nvPr/>
        </p:nvCxnSpPr>
        <p:spPr bwMode="auto">
          <a:xfrm>
            <a:off x="806345" y="2149475"/>
            <a:ext cx="40952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7" name="Straight Connector 26"/>
          <p:cNvCxnSpPr>
            <a:cxnSpLocks noChangeShapeType="1"/>
          </p:cNvCxnSpPr>
          <p:nvPr/>
        </p:nvCxnSpPr>
        <p:spPr bwMode="auto">
          <a:xfrm>
            <a:off x="806345" y="2185988"/>
            <a:ext cx="40952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68" name="Oval 27"/>
          <p:cNvSpPr>
            <a:spLocks noChangeArrowheads="1"/>
          </p:cNvSpPr>
          <p:nvPr/>
        </p:nvSpPr>
        <p:spPr bwMode="auto">
          <a:xfrm>
            <a:off x="987297" y="1838325"/>
            <a:ext cx="61905" cy="6985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defTabSz="914400" eaLnBrk="1" hangingPunct="1"/>
            <a:endParaRPr lang="en-GB" altLang="en-US" sz="14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7669" name="Rectangle 29"/>
          <p:cNvSpPr>
            <a:spLocks noChangeArrowheads="1"/>
          </p:cNvSpPr>
          <p:nvPr/>
        </p:nvSpPr>
        <p:spPr bwMode="auto">
          <a:xfrm>
            <a:off x="1028566" y="1646238"/>
            <a:ext cx="342855" cy="330200"/>
          </a:xfrm>
          <a:prstGeom prst="rect">
            <a:avLst/>
          </a:prstGeom>
          <a:solidFill>
            <a:srgbClr val="00B1DB"/>
          </a:solidFill>
          <a:ln w="19050">
            <a:solidFill>
              <a:srgbClr val="00B1DB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defTabSz="914400" eaLnBrk="1" hangingPunct="1"/>
            <a:endParaRPr lang="en-GB" altLang="en-US" sz="1400" b="1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27670" name="Straight Connector 30"/>
          <p:cNvCxnSpPr>
            <a:cxnSpLocks noChangeShapeType="1"/>
          </p:cNvCxnSpPr>
          <p:nvPr/>
        </p:nvCxnSpPr>
        <p:spPr bwMode="auto">
          <a:xfrm>
            <a:off x="992059" y="1682750"/>
            <a:ext cx="409522" cy="0"/>
          </a:xfrm>
          <a:prstGeom prst="line">
            <a:avLst/>
          </a:prstGeom>
          <a:noFill/>
          <a:ln w="19050">
            <a:solidFill>
              <a:srgbClr val="00B1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1" name="Straight Connector 32"/>
          <p:cNvCxnSpPr>
            <a:cxnSpLocks noChangeShapeType="1"/>
          </p:cNvCxnSpPr>
          <p:nvPr/>
        </p:nvCxnSpPr>
        <p:spPr bwMode="auto">
          <a:xfrm>
            <a:off x="992059" y="1720850"/>
            <a:ext cx="409522" cy="0"/>
          </a:xfrm>
          <a:prstGeom prst="line">
            <a:avLst/>
          </a:prstGeom>
          <a:noFill/>
          <a:ln w="19050">
            <a:solidFill>
              <a:srgbClr val="00B1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2" name="Straight Connector 33"/>
          <p:cNvCxnSpPr>
            <a:cxnSpLocks noChangeShapeType="1"/>
          </p:cNvCxnSpPr>
          <p:nvPr/>
        </p:nvCxnSpPr>
        <p:spPr bwMode="auto">
          <a:xfrm>
            <a:off x="992059" y="1760538"/>
            <a:ext cx="409522" cy="0"/>
          </a:xfrm>
          <a:prstGeom prst="line">
            <a:avLst/>
          </a:prstGeom>
          <a:noFill/>
          <a:ln w="19050">
            <a:solidFill>
              <a:srgbClr val="00B1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3" name="Straight Connector 34"/>
          <p:cNvCxnSpPr>
            <a:cxnSpLocks noChangeShapeType="1"/>
          </p:cNvCxnSpPr>
          <p:nvPr/>
        </p:nvCxnSpPr>
        <p:spPr bwMode="auto">
          <a:xfrm>
            <a:off x="992059" y="1798638"/>
            <a:ext cx="409522" cy="0"/>
          </a:xfrm>
          <a:prstGeom prst="line">
            <a:avLst/>
          </a:prstGeom>
          <a:noFill/>
          <a:ln w="19050">
            <a:solidFill>
              <a:srgbClr val="00B1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4" name="Straight Connector 35"/>
          <p:cNvCxnSpPr>
            <a:cxnSpLocks noChangeShapeType="1"/>
          </p:cNvCxnSpPr>
          <p:nvPr/>
        </p:nvCxnSpPr>
        <p:spPr bwMode="auto">
          <a:xfrm>
            <a:off x="992059" y="1835150"/>
            <a:ext cx="409522" cy="0"/>
          </a:xfrm>
          <a:prstGeom prst="line">
            <a:avLst/>
          </a:prstGeom>
          <a:noFill/>
          <a:ln w="19050">
            <a:solidFill>
              <a:srgbClr val="00B1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5" name="Straight Connector 39"/>
          <p:cNvCxnSpPr>
            <a:cxnSpLocks noChangeShapeType="1"/>
          </p:cNvCxnSpPr>
          <p:nvPr/>
        </p:nvCxnSpPr>
        <p:spPr bwMode="auto">
          <a:xfrm>
            <a:off x="992059" y="1873250"/>
            <a:ext cx="409522" cy="0"/>
          </a:xfrm>
          <a:prstGeom prst="line">
            <a:avLst/>
          </a:prstGeom>
          <a:noFill/>
          <a:ln w="19050">
            <a:solidFill>
              <a:srgbClr val="00B1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6" name="Straight Connector 40"/>
          <p:cNvCxnSpPr>
            <a:cxnSpLocks noChangeShapeType="1"/>
          </p:cNvCxnSpPr>
          <p:nvPr/>
        </p:nvCxnSpPr>
        <p:spPr bwMode="auto">
          <a:xfrm>
            <a:off x="992059" y="1911350"/>
            <a:ext cx="409522" cy="0"/>
          </a:xfrm>
          <a:prstGeom prst="line">
            <a:avLst/>
          </a:prstGeom>
          <a:noFill/>
          <a:ln w="19050">
            <a:solidFill>
              <a:srgbClr val="00B1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7" name="Straight Connector 41"/>
          <p:cNvCxnSpPr>
            <a:cxnSpLocks noChangeShapeType="1"/>
          </p:cNvCxnSpPr>
          <p:nvPr/>
        </p:nvCxnSpPr>
        <p:spPr bwMode="auto">
          <a:xfrm>
            <a:off x="992059" y="1947863"/>
            <a:ext cx="409522" cy="0"/>
          </a:xfrm>
          <a:prstGeom prst="line">
            <a:avLst/>
          </a:prstGeom>
          <a:noFill/>
          <a:ln w="19050">
            <a:solidFill>
              <a:srgbClr val="00B1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78" name="Oval 42"/>
          <p:cNvSpPr>
            <a:spLocks noChangeArrowheads="1"/>
          </p:cNvSpPr>
          <p:nvPr/>
        </p:nvSpPr>
        <p:spPr bwMode="auto">
          <a:xfrm>
            <a:off x="1173010" y="1601788"/>
            <a:ext cx="61904" cy="68262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defTabSz="914400" eaLnBrk="1" hangingPunct="1"/>
            <a:endParaRPr lang="en-GB" altLang="en-US" sz="1400" b="1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99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Oval 5"/>
          <p:cNvSpPr>
            <a:spLocks noChangeArrowheads="1"/>
          </p:cNvSpPr>
          <p:nvPr/>
        </p:nvSpPr>
        <p:spPr bwMode="auto">
          <a:xfrm>
            <a:off x="9372968" y="4902200"/>
            <a:ext cx="1633324" cy="12700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lIns="91412" tIns="45707" rIns="91412" bIns="45707"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eaLnBrk="1" hangingPunct="1"/>
            <a:endParaRPr lang="en-GB" altLang="en-US" sz="15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014" y="259800"/>
            <a:ext cx="11158547" cy="576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dirty="0" smtClean="0">
                <a:ea typeface="ＭＳ Ｐゴシック" charset="0"/>
              </a:rPr>
              <a:t>Enabling Industry Scale on ARM</a:t>
            </a:r>
            <a:endParaRPr lang="en-GB" dirty="0">
              <a:ea typeface="ＭＳ Ｐゴシック" charset="0"/>
            </a:endParaRPr>
          </a:p>
        </p:txBody>
      </p:sp>
      <p:sp>
        <p:nvSpPr>
          <p:cNvPr id="30723" name="Content Placeholder 2"/>
          <p:cNvSpPr txBox="1">
            <a:spLocks/>
          </p:cNvSpPr>
          <p:nvPr/>
        </p:nvSpPr>
        <p:spPr bwMode="auto">
          <a:xfrm>
            <a:off x="273015" y="1719263"/>
            <a:ext cx="11585654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7" rIns="91412" bIns="45707"/>
          <a:lstStyle>
            <a:lvl1pPr marL="265113" indent="-265113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803275" indent="-265113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>
              <a:spcBef>
                <a:spcPts val="250"/>
              </a:spcBef>
              <a:buClr>
                <a:schemeClr val="accent1"/>
              </a:buClr>
              <a:buSzPct val="120000"/>
              <a:buFont typeface="Wingdings" pitchFamily="2" charset="2"/>
              <a:buChar char="§"/>
            </a:pPr>
            <a:endParaRPr lang="en-GB" altLang="en-US"/>
          </a:p>
          <a:p>
            <a:pPr lvl="1">
              <a:spcBef>
                <a:spcPts val="250"/>
              </a:spcBef>
              <a:buClr>
                <a:schemeClr val="accent1"/>
              </a:buClr>
              <a:buSzPct val="120000"/>
              <a:buFont typeface="Wingdings" pitchFamily="2" charset="2"/>
              <a:buChar char="§"/>
            </a:pPr>
            <a:endParaRPr lang="en-GB" altLang="en-US" sz="2000"/>
          </a:p>
        </p:txBody>
      </p:sp>
      <p:grpSp>
        <p:nvGrpSpPr>
          <p:cNvPr id="30724" name="Group 9"/>
          <p:cNvGrpSpPr>
            <a:grpSpLocks/>
          </p:cNvGrpSpPr>
          <p:nvPr/>
        </p:nvGrpSpPr>
        <p:grpSpPr bwMode="auto">
          <a:xfrm>
            <a:off x="273014" y="1584325"/>
            <a:ext cx="3493633" cy="4588243"/>
            <a:chOff x="5548626" y="1388230"/>
            <a:chExt cx="3556471" cy="4588524"/>
          </a:xfrm>
        </p:grpSpPr>
        <p:sp>
          <p:nvSpPr>
            <p:cNvPr id="10" name="TextBox 9"/>
            <p:cNvSpPr txBox="1"/>
            <p:nvPr/>
          </p:nvSpPr>
          <p:spPr>
            <a:xfrm>
              <a:off x="5548626" y="1388230"/>
              <a:ext cx="3556471" cy="9382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GB" sz="4000" dirty="0">
                  <a:solidFill>
                    <a:schemeClr val="accent1"/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1,000,000+</a:t>
              </a:r>
            </a:p>
            <a:p>
              <a:pPr algn="r">
                <a:defRPr/>
              </a:pPr>
              <a:r>
                <a:rPr lang="en-GB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mbed.org unique visitors in 2012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826551" y="2786904"/>
              <a:ext cx="3278546" cy="117005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GB" sz="4000" dirty="0">
                  <a:solidFill>
                    <a:schemeClr val="accent1"/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100,000+</a:t>
              </a:r>
            </a:p>
            <a:p>
              <a:pPr algn="r">
                <a:defRPr/>
              </a:pPr>
              <a:r>
                <a:rPr lang="en-GB" sz="15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mbed</a:t>
              </a:r>
              <a:r>
                <a:rPr lang="en-GB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-enabled development </a:t>
              </a:r>
            </a:p>
            <a:p>
              <a:pPr algn="r">
                <a:defRPr/>
              </a:pPr>
              <a:r>
                <a:rPr lang="en-GB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boards shipped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471269" y="4330048"/>
              <a:ext cx="1630595" cy="16467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en-GB" sz="4000" dirty="0">
                  <a:solidFill>
                    <a:schemeClr val="accent1"/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100+</a:t>
              </a:r>
            </a:p>
            <a:p>
              <a:pPr algn="r">
                <a:defRPr/>
              </a:pPr>
              <a:r>
                <a:rPr lang="en-GB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Major OEMs from</a:t>
              </a:r>
            </a:p>
            <a:p>
              <a:pPr algn="r">
                <a:defRPr/>
              </a:pPr>
              <a:r>
                <a:rPr lang="en-GB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diverse industries</a:t>
              </a:r>
            </a:p>
            <a:p>
              <a:pPr algn="r">
                <a:defRPr/>
              </a:pPr>
              <a:r>
                <a:rPr lang="en-GB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are using </a:t>
              </a:r>
              <a:r>
                <a:rPr lang="en-GB" sz="15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Gill Sans MT" charset="0"/>
                  <a:ea typeface="ＭＳ Ｐゴシック" charset="0"/>
                  <a:cs typeface="ＭＳ Ｐゴシック" charset="0"/>
                </a:rPr>
                <a:t>mbed</a:t>
              </a:r>
              <a:endParaRPr lang="en-GB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MT" charset="0"/>
                <a:ea typeface="ＭＳ Ｐゴシック" charset="0"/>
                <a:cs typeface="ＭＳ Ｐゴシック" charset="0"/>
              </a:endParaRPr>
            </a:p>
            <a:p>
              <a:pPr algn="r">
                <a:defRPr/>
              </a:pPr>
              <a:endPara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MT" charset="0"/>
                <a:ea typeface="ＭＳ Ｐゴシック" charset="0"/>
                <a:cs typeface="ＭＳ Ｐゴシック" charset="0"/>
              </a:endParaRPr>
            </a:p>
          </p:txBody>
        </p:sp>
      </p:grpSp>
      <p:grpSp>
        <p:nvGrpSpPr>
          <p:cNvPr id="30726" name="Group 18"/>
          <p:cNvGrpSpPr>
            <a:grpSpLocks/>
          </p:cNvGrpSpPr>
          <p:nvPr/>
        </p:nvGrpSpPr>
        <p:grpSpPr bwMode="auto">
          <a:xfrm>
            <a:off x="4350772" y="1831975"/>
            <a:ext cx="7774563" cy="4627563"/>
            <a:chOff x="5420820" y="3551501"/>
            <a:chExt cx="6782900" cy="3223726"/>
          </a:xfrm>
        </p:grpSpPr>
        <p:pic>
          <p:nvPicPr>
            <p:cNvPr id="30727" name="Picture 19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0820" y="3551501"/>
              <a:ext cx="6782900" cy="32237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728" name="Oval 20"/>
            <p:cNvSpPr>
              <a:spLocks noChangeArrowheads="1"/>
            </p:cNvSpPr>
            <p:nvPr/>
          </p:nvSpPr>
          <p:spPr bwMode="auto">
            <a:xfrm>
              <a:off x="9113821" y="4950603"/>
              <a:ext cx="1857103" cy="144344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MT" pitchFamily="34" charset="0"/>
                  <a:ea typeface="MS PGothic" pitchFamily="34" charset="-128"/>
                </a:defRPr>
              </a:lvl9pPr>
            </a:lstStyle>
            <a:p>
              <a:pPr algn="ctr" defTabSz="914400" eaLnBrk="1" hangingPunct="1"/>
              <a:endParaRPr lang="en-GB" altLang="en-US" sz="1400" b="1">
                <a:solidFill>
                  <a:srgbClr val="000000"/>
                </a:solidFill>
                <a:latin typeface="Arial" pitchFamily="34" charset="0"/>
              </a:endParaRPr>
            </a:p>
          </p:txBody>
        </p:sp>
        <p:pic>
          <p:nvPicPr>
            <p:cNvPr id="30729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8765" y="5110907"/>
              <a:ext cx="1500774" cy="1151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453" y="1022482"/>
            <a:ext cx="3605807" cy="270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564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Coming Next…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15603516"/>
              </p:ext>
            </p:extLst>
          </p:nvPr>
        </p:nvGraphicFramePr>
        <p:xfrm>
          <a:off x="1088429" y="1183627"/>
          <a:ext cx="10303800" cy="43277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10737"/>
                <a:gridCol w="6493063"/>
              </a:tblGrid>
              <a:tr h="407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Segments 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sz="1800" dirty="0" smtClean="0">
                          <a:effectLst/>
                        </a:rPr>
                        <a:t>Modules 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407003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Embedded Computing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sz="1800" dirty="0">
                          <a:effectLst/>
                        </a:rPr>
                        <a:t>ARM based embedded systems 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44076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sz="1800" dirty="0">
                          <a:effectLst/>
                        </a:rPr>
                        <a:t>ARM Cortex-M processor </a:t>
                      </a:r>
                      <a:r>
                        <a:rPr lang="en-GB" sz="1800" dirty="0" smtClean="0">
                          <a:effectLst/>
                        </a:rPr>
                        <a:t>Architecture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40700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dirty="0" smtClean="0"/>
                        <a:t>Interrupt and Power Consumption 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407003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sz="1800" dirty="0" smtClean="0">
                          <a:effectLst/>
                        </a:rPr>
                        <a:t>Embedded programing using </a:t>
                      </a:r>
                      <a:r>
                        <a:rPr lang="en-GB" sz="1800" dirty="0" err="1" smtClean="0">
                          <a:effectLst/>
                        </a:rPr>
                        <a:t>mbed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407003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Mobile Computing 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sz="1800" dirty="0" smtClean="0">
                          <a:effectLst/>
                        </a:rPr>
                        <a:t>ARMv7 Architecture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40700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sz="1800" dirty="0">
                          <a:effectLst/>
                        </a:rPr>
                        <a:t>ARM </a:t>
                      </a:r>
                      <a:r>
                        <a:rPr lang="en-GB" sz="1800" dirty="0" smtClean="0">
                          <a:effectLst/>
                        </a:rPr>
                        <a:t>Cortex-A9 </a:t>
                      </a:r>
                      <a:r>
                        <a:rPr lang="en-GB" sz="1800" dirty="0">
                          <a:effectLst/>
                        </a:rPr>
                        <a:t>processors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40700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dirty="0" smtClean="0"/>
                        <a:t>Smartphones and Appcessory Programming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281653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Network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dirty="0" smtClean="0"/>
                        <a:t>Bluetooth Smart Connectivity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28165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dirty="0" smtClean="0"/>
                        <a:t>High-level Programming using </a:t>
                      </a:r>
                      <a:r>
                        <a:rPr lang="en-GB" dirty="0" err="1" smtClean="0"/>
                        <a:t>mbed</a:t>
                      </a:r>
                      <a:r>
                        <a:rPr lang="en-GB" dirty="0" smtClean="0"/>
                        <a:t> SDK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  <a:tr h="40700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dirty="0" err="1" smtClean="0"/>
                        <a:t>BlueNRG</a:t>
                      </a:r>
                      <a:r>
                        <a:rPr lang="en-GB" dirty="0" smtClean="0"/>
                        <a:t>-series </a:t>
                      </a:r>
                      <a:r>
                        <a:rPr lang="en-GB" dirty="0" err="1" smtClean="0"/>
                        <a:t>SoC</a:t>
                      </a:r>
                      <a:r>
                        <a:rPr lang="en-GB" dirty="0" smtClean="0"/>
                        <a:t> Architecture </a:t>
                      </a:r>
                      <a:endParaRPr lang="en-GB" sz="18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2631" marR="5263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65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Internet of Things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870" y="1101398"/>
            <a:ext cx="7053403" cy="513430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GB" dirty="0" smtClean="0"/>
              <a:t>Internet of Things (</a:t>
            </a:r>
            <a:r>
              <a:rPr lang="en-GB" dirty="0" err="1" smtClean="0"/>
              <a:t>IoT</a:t>
            </a:r>
            <a:r>
              <a:rPr lang="en-GB" dirty="0" smtClean="0"/>
              <a:t>)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dirty="0" err="1" smtClean="0"/>
              <a:t>IoT</a:t>
            </a:r>
            <a:r>
              <a:rPr lang="en-GB" dirty="0" smtClean="0"/>
              <a:t> is term generally refers to a world in which a large range of objects are addressable via the network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dirty="0" smtClean="0"/>
              <a:t>Objects can include</a:t>
            </a:r>
          </a:p>
          <a:p>
            <a:pPr lvl="5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/>
              <a:t>Smart </a:t>
            </a:r>
            <a:r>
              <a:rPr lang="en-GB" sz="2000" dirty="0"/>
              <a:t>buildings </a:t>
            </a:r>
            <a:r>
              <a:rPr lang="en-GB" sz="2000" dirty="0" smtClean="0"/>
              <a:t>and home appliances, e.g. washing machines, TVs, fridges, cookers, doors, chairs…</a:t>
            </a:r>
          </a:p>
          <a:p>
            <a:pPr lvl="5">
              <a:spcBef>
                <a:spcPts val="600"/>
              </a:spcBef>
              <a:spcAft>
                <a:spcPts val="1200"/>
              </a:spcAft>
            </a:pPr>
            <a:r>
              <a:rPr lang="en-GB" sz="2000" dirty="0"/>
              <a:t>Civil engineering structures, e.g. </a:t>
            </a:r>
            <a:r>
              <a:rPr lang="en-GB" sz="2000" dirty="0" smtClean="0"/>
              <a:t>bridges, railways …</a:t>
            </a:r>
            <a:endParaRPr lang="en-GB" sz="2000" dirty="0"/>
          </a:p>
          <a:p>
            <a:pPr lvl="5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/>
              <a:t>Wearable devices, e.g. smart watches, smart glasses, rings, clothes …</a:t>
            </a:r>
          </a:p>
          <a:p>
            <a:pPr lvl="5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/>
              <a:t>Medical</a:t>
            </a:r>
            <a:r>
              <a:rPr lang="en-GB" sz="2000" dirty="0"/>
              <a:t> </a:t>
            </a:r>
            <a:r>
              <a:rPr lang="en-GB" sz="2000" dirty="0" smtClean="0"/>
              <a:t>devices, e.g. embedded pills</a:t>
            </a:r>
          </a:p>
          <a:p>
            <a:pPr lvl="5">
              <a:spcBef>
                <a:spcPts val="600"/>
              </a:spcBef>
              <a:spcAft>
                <a:spcPts val="1200"/>
              </a:spcAft>
            </a:pPr>
            <a:r>
              <a:rPr lang="en-GB" sz="2000" dirty="0" smtClean="0"/>
              <a:t>And possibly every THING in the world…</a:t>
            </a:r>
          </a:p>
          <a:p>
            <a:pPr lvl="3"/>
            <a:endParaRPr lang="en-GB" sz="2400" dirty="0" smtClean="0"/>
          </a:p>
          <a:p>
            <a:pPr lvl="1"/>
            <a:endParaRPr lang="en-GB" sz="2400" dirty="0"/>
          </a:p>
        </p:txBody>
      </p:sp>
      <p:pic>
        <p:nvPicPr>
          <p:cNvPr id="5" name="Picture 4" descr="http://teamsites.arm.com/sites/marketing/branding/Graphics%20Library/Graphics%20for%20Powerpoint/Montage%20Images/Product%20World%2020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4093" y="1753849"/>
            <a:ext cx="3963038" cy="439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345091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Internet </a:t>
            </a:r>
            <a:r>
              <a:rPr lang="en-GB" sz="3200" dirty="0"/>
              <a:t>of Things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813" y="1092641"/>
            <a:ext cx="7734204" cy="5433054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 smtClean="0"/>
              <a:t>Why </a:t>
            </a:r>
            <a:r>
              <a:rPr lang="en-GB" dirty="0" err="1" smtClean="0"/>
              <a:t>IoT</a:t>
            </a:r>
            <a:r>
              <a:rPr lang="en-GB" dirty="0" smtClean="0"/>
              <a:t>?</a:t>
            </a:r>
          </a:p>
          <a:p>
            <a:pPr lvl="1">
              <a:spcBef>
                <a:spcPts val="1200"/>
              </a:spcBef>
            </a:pPr>
            <a:r>
              <a:rPr lang="en-GB" dirty="0" smtClean="0"/>
              <a:t>Items can have more functionalities and become more intelligent</a:t>
            </a:r>
          </a:p>
          <a:p>
            <a:pPr lvl="1">
              <a:spcBef>
                <a:spcPts val="1200"/>
              </a:spcBef>
            </a:pPr>
            <a:r>
              <a:rPr lang="en-GB" dirty="0" smtClean="0"/>
              <a:t>Items can be managed in an easier way</a:t>
            </a:r>
          </a:p>
          <a:p>
            <a:pPr lvl="1">
              <a:spcBef>
                <a:spcPts val="1200"/>
              </a:spcBef>
            </a:pPr>
            <a:r>
              <a:rPr lang="en-GB" dirty="0" smtClean="0"/>
              <a:t>More information become available</a:t>
            </a:r>
          </a:p>
          <a:p>
            <a:pPr lvl="1">
              <a:spcBef>
                <a:spcPts val="1200"/>
              </a:spcBef>
            </a:pPr>
            <a:endParaRPr lang="en-GB" dirty="0" smtClean="0"/>
          </a:p>
          <a:p>
            <a:pPr>
              <a:spcBef>
                <a:spcPts val="1200"/>
              </a:spcBef>
            </a:pPr>
            <a:r>
              <a:rPr lang="en-GB" dirty="0" smtClean="0"/>
              <a:t>Why </a:t>
            </a:r>
            <a:r>
              <a:rPr lang="en-GB" dirty="0" err="1" smtClean="0"/>
              <a:t>IoT</a:t>
            </a:r>
            <a:r>
              <a:rPr lang="en-GB" dirty="0" smtClean="0"/>
              <a:t> is becoming more realistic?</a:t>
            </a:r>
          </a:p>
          <a:p>
            <a:pPr lvl="1">
              <a:spcBef>
                <a:spcPts val="1200"/>
              </a:spcBef>
            </a:pPr>
            <a:r>
              <a:rPr lang="en-GB" dirty="0" smtClean="0"/>
              <a:t>Embedded chips are becoming </a:t>
            </a:r>
          </a:p>
          <a:p>
            <a:pPr lvl="5">
              <a:spcBef>
                <a:spcPts val="1200"/>
              </a:spcBef>
            </a:pPr>
            <a:r>
              <a:rPr lang="en-GB" sz="2000" dirty="0" smtClean="0"/>
              <a:t>Cheaper </a:t>
            </a:r>
          </a:p>
          <a:p>
            <a:pPr lvl="5">
              <a:spcBef>
                <a:spcPts val="1200"/>
              </a:spcBef>
            </a:pPr>
            <a:r>
              <a:rPr lang="en-GB" sz="2000" dirty="0" smtClean="0"/>
              <a:t>Smaller</a:t>
            </a:r>
          </a:p>
          <a:p>
            <a:pPr lvl="5">
              <a:spcBef>
                <a:spcPts val="1200"/>
              </a:spcBef>
            </a:pPr>
            <a:r>
              <a:rPr lang="en-GB" sz="2000" dirty="0" smtClean="0"/>
              <a:t>Lower power</a:t>
            </a:r>
          </a:p>
          <a:p>
            <a:pPr lvl="3">
              <a:spcBef>
                <a:spcPts val="1200"/>
              </a:spcBef>
            </a:pPr>
            <a:r>
              <a:rPr lang="en-GB" dirty="0" smtClean="0"/>
              <a:t>Communication is becoming faster</a:t>
            </a:r>
          </a:p>
          <a:p>
            <a:pPr lvl="1"/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8663045" y="870334"/>
            <a:ext cx="2480543" cy="2301464"/>
            <a:chOff x="6940514" y="2265339"/>
            <a:chExt cx="3944360" cy="3385911"/>
          </a:xfrm>
        </p:grpSpPr>
        <p:grpSp>
          <p:nvGrpSpPr>
            <p:cNvPr id="10" name="Group 9"/>
            <p:cNvGrpSpPr/>
            <p:nvPr/>
          </p:nvGrpSpPr>
          <p:grpSpPr>
            <a:xfrm>
              <a:off x="6940514" y="2265339"/>
              <a:ext cx="2250832" cy="3256157"/>
              <a:chOff x="6366804" y="2040343"/>
              <a:chExt cx="2060575" cy="3973528"/>
            </a:xfrm>
          </p:grpSpPr>
          <p:pic>
            <p:nvPicPr>
              <p:cNvPr id="2052" name="Picture 4" descr="C:\Users\seahon01\AppData\Local\Microsoft\Windows\Temporary Internet Files\Content.IE5\RJRYJ6T0\MC900433834[1]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66804" y="2040343"/>
                <a:ext cx="2060575" cy="20605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4" descr="C:\Users\seahon01\AppData\Local\Microsoft\Windows\Temporary Internet Files\Content.IE5\RJRYJ6T0\MC900433834[1]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94861" y="3775212"/>
                <a:ext cx="1204459" cy="12044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4" descr="C:\Users\seahon01\AppData\Local\Microsoft\Windows\Temporary Internet Files\Content.IE5\RJRYJ6T0\MC900433834[1]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95975" y="5023442"/>
                <a:ext cx="602230" cy="6022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C:\Users\seahon01\AppData\Local\Microsoft\Windows\Temporary Internet Files\Content.IE5\RJRYJ6T0\MC900433834[1]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46533" y="5712756"/>
                <a:ext cx="301115" cy="30111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" name="Down Arrow 5"/>
            <p:cNvSpPr/>
            <p:nvPr/>
          </p:nvSpPr>
          <p:spPr bwMode="auto">
            <a:xfrm>
              <a:off x="10517272" y="2497222"/>
              <a:ext cx="367602" cy="3154028"/>
            </a:xfrm>
            <a:prstGeom prst="downArrow">
              <a:avLst/>
            </a:prstGeom>
            <a:noFill/>
            <a:ln w="1905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MS PGothic" pitchFamily="34" charset="-128"/>
              </a:endParaRPr>
            </a:p>
          </p:txBody>
        </p:sp>
        <p:pic>
          <p:nvPicPr>
            <p:cNvPr id="2053" name="Picture 5" descr="C:\Users\seahon01\AppData\Local\Microsoft\Windows\Temporary Internet Files\Content.IE5\2JIFLXU7\MC900389238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99167" y="2588835"/>
              <a:ext cx="648787" cy="760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5" descr="C:\Users\seahon01\AppData\Local\Microsoft\Windows\Temporary Internet Files\Content.IE5\2JIFLXU7\MC900389238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21380" y="3896468"/>
              <a:ext cx="404364" cy="4742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5" descr="C:\Users\seahon01\AppData\Local\Microsoft\Windows\Temporary Internet Files\Content.IE5\2JIFLXU7\MC900389238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68977" y="4699496"/>
              <a:ext cx="309169" cy="362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 descr="C:\Users\seahon01\AppData\Local\Microsoft\Windows\Temporary Internet Files\Content.IE5\2JIFLXU7\MC900389238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9998" y="5288380"/>
              <a:ext cx="187127" cy="2194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Picture 2" descr="http://teamsites.arm.com/sites/marketing/branding/Graphics%20Library/Graphics%20for%20Powerpoint/Montage%20Images/IOT%20Products%20World%20Concentric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574" y="3804430"/>
            <a:ext cx="4046004" cy="248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2325461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IOT Image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1152063"/>
            <a:ext cx="6765905" cy="485867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640218" y="1867602"/>
            <a:ext cx="3034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Fitness / Healthcare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47744" y="2882113"/>
            <a:ext cx="30346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Portable and</a:t>
            </a:r>
            <a:br>
              <a:rPr lang="en-GB" dirty="0" smtClean="0">
                <a:solidFill>
                  <a:srgbClr val="000000"/>
                </a:solidFill>
              </a:rPr>
            </a:br>
            <a:r>
              <a:rPr lang="en-GB" dirty="0" smtClean="0">
                <a:solidFill>
                  <a:srgbClr val="000000"/>
                </a:solidFill>
              </a:rPr>
              <a:t>Wearable</a:t>
            </a:r>
          </a:p>
          <a:p>
            <a:pPr algn="ctr"/>
            <a:r>
              <a:rPr lang="en-GB" dirty="0" smtClean="0">
                <a:solidFill>
                  <a:srgbClr val="000000"/>
                </a:solidFill>
              </a:rPr>
              <a:t>Electronics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611732" y="4428671"/>
            <a:ext cx="3034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Smart</a:t>
            </a:r>
          </a:p>
          <a:p>
            <a:pPr algn="ctr"/>
            <a:r>
              <a:rPr lang="en-GB" dirty="0" smtClean="0">
                <a:solidFill>
                  <a:srgbClr val="000000"/>
                </a:solidFill>
              </a:rPr>
              <a:t>Lighting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91679" y="988770"/>
            <a:ext cx="3034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Safer Automotive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165680" y="5623679"/>
            <a:ext cx="3034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Machine to Machine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-530903" y="1867602"/>
            <a:ext cx="3034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Smart Appliances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22503" y="5623679"/>
            <a:ext cx="3034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Industrial Internet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37224" y="4319184"/>
            <a:ext cx="3034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Resource</a:t>
            </a:r>
          </a:p>
          <a:p>
            <a:pPr algn="ctr"/>
            <a:r>
              <a:rPr lang="en-GB" dirty="0" smtClean="0">
                <a:solidFill>
                  <a:srgbClr val="000000"/>
                </a:solidFill>
              </a:rPr>
              <a:t>Management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378335" y="124770"/>
            <a:ext cx="11035688" cy="864000"/>
          </a:xfrm>
          <a:prstGeom prst="rect">
            <a:avLst/>
          </a:prstGeom>
        </p:spPr>
        <p:txBody>
          <a:bodyPr vert="horz" lIns="0" tIns="0" rIns="0" bIns="0" anchor="t">
            <a:normAutofit/>
          </a:bodyPr>
          <a:lstStyle/>
          <a:p>
            <a:pPr defTabSz="914400">
              <a:spcBef>
                <a:spcPct val="0"/>
              </a:spcBef>
              <a:tabLst>
                <a:tab pos="2155825" algn="l"/>
              </a:tabLst>
              <a:defRPr/>
            </a:pPr>
            <a:r>
              <a:rPr lang="en-GB" sz="3800" dirty="0" smtClean="0">
                <a:solidFill>
                  <a:srgbClr val="128CAB"/>
                </a:solidFill>
                <a:cs typeface="Gill Sans MT"/>
              </a:rPr>
              <a:t>Opportunities......</a:t>
            </a:r>
            <a:endParaRPr lang="en-GB" sz="3800" dirty="0">
              <a:solidFill>
                <a:srgbClr val="128CAB"/>
              </a:solidFill>
              <a:cs typeface="Gill Sans MT"/>
            </a:endParaRPr>
          </a:p>
        </p:txBody>
      </p:sp>
      <p:sp>
        <p:nvSpPr>
          <p:cNvPr id="26" name="Content Placeholder 2"/>
          <p:cNvSpPr>
            <a:spLocks noGrp="1"/>
          </p:cNvSpPr>
          <p:nvPr>
            <p:ph sz="half" idx="1"/>
          </p:nvPr>
        </p:nvSpPr>
        <p:spPr>
          <a:xfrm>
            <a:off x="7593612" y="1574406"/>
            <a:ext cx="4593627" cy="3667639"/>
          </a:xfrm>
        </p:spPr>
        <p:txBody>
          <a:bodyPr/>
          <a:lstStyle/>
          <a:p>
            <a:pPr>
              <a:buNone/>
            </a:pPr>
            <a:r>
              <a:rPr lang="en-GB" sz="3600" dirty="0" smtClean="0">
                <a:solidFill>
                  <a:schemeClr val="accent1"/>
                </a:solidFill>
                <a:ea typeface="+mj-ea"/>
              </a:rPr>
              <a:t>........and Challenges</a:t>
            </a:r>
          </a:p>
          <a:p>
            <a:pPr>
              <a:spcBef>
                <a:spcPts val="850"/>
              </a:spcBef>
            </a:pPr>
            <a:r>
              <a:rPr lang="en-GB" dirty="0" smtClean="0"/>
              <a:t>Always on</a:t>
            </a:r>
          </a:p>
          <a:p>
            <a:pPr>
              <a:spcBef>
                <a:spcPts val="850"/>
              </a:spcBef>
            </a:pPr>
            <a:r>
              <a:rPr lang="en-GB" dirty="0" smtClean="0"/>
              <a:t>Increased connectivity</a:t>
            </a:r>
          </a:p>
          <a:p>
            <a:pPr>
              <a:spcBef>
                <a:spcPts val="850"/>
              </a:spcBef>
            </a:pPr>
            <a:r>
              <a:rPr lang="en-GB" dirty="0" smtClean="0"/>
              <a:t>Confidentiality</a:t>
            </a:r>
          </a:p>
          <a:p>
            <a:pPr>
              <a:spcBef>
                <a:spcPts val="850"/>
              </a:spcBef>
            </a:pPr>
            <a:r>
              <a:rPr lang="en-GB" dirty="0" smtClean="0"/>
              <a:t>Security</a:t>
            </a:r>
          </a:p>
          <a:p>
            <a:pPr>
              <a:spcBef>
                <a:spcPts val="850"/>
              </a:spcBef>
            </a:pPr>
            <a:r>
              <a:rPr lang="en-GB" dirty="0" smtClean="0"/>
              <a:t>Regulations</a:t>
            </a:r>
          </a:p>
          <a:p>
            <a:pPr>
              <a:spcBef>
                <a:spcPts val="850"/>
              </a:spcBef>
            </a:pPr>
            <a:r>
              <a:rPr lang="en-GB" dirty="0" smtClean="0"/>
              <a:t>New demographic</a:t>
            </a:r>
          </a:p>
          <a:p>
            <a:pPr>
              <a:buNone/>
            </a:pPr>
            <a:endParaRPr lang="en-GB" dirty="0" smtClean="0"/>
          </a:p>
          <a:p>
            <a:endParaRPr lang="en-GB" dirty="0"/>
          </a:p>
        </p:txBody>
      </p:sp>
      <p:sp>
        <p:nvSpPr>
          <p:cNvPr id="27" name="TextBox 26"/>
          <p:cNvSpPr txBox="1"/>
          <p:nvPr/>
        </p:nvSpPr>
        <p:spPr>
          <a:xfrm>
            <a:off x="0" y="3070357"/>
            <a:ext cx="1045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00"/>
                </a:solidFill>
              </a:rPr>
              <a:t>Smart Farming</a:t>
            </a:r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628207"/>
      </p:ext>
    </p:ext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Challenges of </a:t>
            </a:r>
            <a:r>
              <a:rPr lang="en-GB" sz="3200" dirty="0"/>
              <a:t>Internet of Things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813" y="1249500"/>
            <a:ext cx="11155972" cy="4680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sz="2000" dirty="0" smtClean="0"/>
              <a:t>Large </a:t>
            </a:r>
            <a:r>
              <a:rPr lang="en-GB" sz="2000" dirty="0"/>
              <a:t>amount of </a:t>
            </a:r>
            <a:r>
              <a:rPr lang="en-GB" sz="2000" dirty="0" smtClean="0"/>
              <a:t>chips required</a:t>
            </a:r>
          </a:p>
          <a:p>
            <a:pPr lvl="1">
              <a:spcBef>
                <a:spcPts val="600"/>
              </a:spcBef>
            </a:pPr>
            <a:r>
              <a:rPr lang="en-GB" sz="1800" dirty="0" smtClean="0"/>
              <a:t>Chips have to become further cheaper, smaller</a:t>
            </a:r>
            <a:endParaRPr lang="en-GB" sz="1800" dirty="0"/>
          </a:p>
          <a:p>
            <a:pPr>
              <a:spcBef>
                <a:spcPts val="600"/>
              </a:spcBef>
            </a:pPr>
            <a:r>
              <a:rPr lang="en-GB" sz="2000" dirty="0" smtClean="0"/>
              <a:t>Big data demand</a:t>
            </a:r>
          </a:p>
          <a:p>
            <a:pPr lvl="1">
              <a:spcBef>
                <a:spcPts val="600"/>
              </a:spcBef>
            </a:pPr>
            <a:r>
              <a:rPr lang="en-GB" sz="1800" dirty="0" smtClean="0"/>
              <a:t>Large volume of data will be generated, data centre storage needs to be increased</a:t>
            </a:r>
            <a:endParaRPr lang="en-GB" sz="1800" dirty="0"/>
          </a:p>
          <a:p>
            <a:pPr>
              <a:spcBef>
                <a:spcPts val="600"/>
              </a:spcBef>
            </a:pPr>
            <a:r>
              <a:rPr lang="en-GB" sz="2000" dirty="0" smtClean="0"/>
              <a:t>Computation requirement</a:t>
            </a:r>
          </a:p>
          <a:p>
            <a:pPr lvl="1">
              <a:spcBef>
                <a:spcPts val="600"/>
              </a:spcBef>
            </a:pPr>
            <a:r>
              <a:rPr lang="en-GB" sz="1800" dirty="0" smtClean="0"/>
              <a:t>Requires high performance, such as for cloud computing</a:t>
            </a:r>
          </a:p>
          <a:p>
            <a:pPr>
              <a:spcBef>
                <a:spcPts val="600"/>
              </a:spcBef>
            </a:pPr>
            <a:r>
              <a:rPr lang="en-GB" sz="2000" dirty="0" smtClean="0"/>
              <a:t>Power consumption</a:t>
            </a:r>
          </a:p>
          <a:p>
            <a:pPr lvl="1">
              <a:spcBef>
                <a:spcPts val="600"/>
              </a:spcBef>
            </a:pPr>
            <a:r>
              <a:rPr lang="en-GB" sz="1800" dirty="0" smtClean="0"/>
              <a:t>Low power chips, longer battery life, and maybe wireless charging…</a:t>
            </a:r>
            <a:endParaRPr lang="en-GB" sz="1800" dirty="0"/>
          </a:p>
          <a:p>
            <a:pPr>
              <a:spcBef>
                <a:spcPts val="600"/>
              </a:spcBef>
            </a:pPr>
            <a:r>
              <a:rPr lang="en-GB" sz="2000" dirty="0"/>
              <a:t>Security </a:t>
            </a:r>
            <a:endParaRPr lang="en-GB" sz="2000" dirty="0" smtClean="0"/>
          </a:p>
          <a:p>
            <a:pPr lvl="1">
              <a:spcBef>
                <a:spcPts val="600"/>
              </a:spcBef>
            </a:pPr>
            <a:r>
              <a:rPr lang="en-GB" sz="1800" dirty="0" smtClean="0"/>
              <a:t>Large amount of private data need to be protected</a:t>
            </a:r>
            <a:endParaRPr lang="en-GB" sz="1800" dirty="0"/>
          </a:p>
          <a:p>
            <a:pPr>
              <a:spcBef>
                <a:spcPts val="600"/>
              </a:spcBef>
            </a:pPr>
            <a:r>
              <a:rPr lang="en-GB" sz="2000" dirty="0"/>
              <a:t>Standards </a:t>
            </a:r>
            <a:endParaRPr lang="en-GB" sz="2000" dirty="0" smtClean="0"/>
          </a:p>
          <a:p>
            <a:pPr lvl="1">
              <a:spcBef>
                <a:spcPts val="600"/>
              </a:spcBef>
            </a:pPr>
            <a:r>
              <a:rPr lang="en-GB" sz="1800" dirty="0" smtClean="0"/>
              <a:t>Official standards are required, such as network protocol</a:t>
            </a:r>
            <a:endParaRPr lang="en-GB" sz="1800" dirty="0"/>
          </a:p>
          <a:p>
            <a:pPr lvl="1">
              <a:spcBef>
                <a:spcPts val="600"/>
              </a:spcBef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266563439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IoT</a:t>
            </a:r>
            <a:r>
              <a:rPr lang="en-US" dirty="0" smtClean="0"/>
              <a:t> Opportunity Gap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307662" y="1411540"/>
            <a:ext cx="4071932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D56409"/>
                </a:solidFill>
              </a:rPr>
              <a:t>The </a:t>
            </a:r>
            <a:r>
              <a:rPr lang="en-US" b="1" dirty="0" err="1" smtClean="0">
                <a:solidFill>
                  <a:srgbClr val="D56409"/>
                </a:solidFill>
              </a:rPr>
              <a:t>IoT</a:t>
            </a:r>
            <a:r>
              <a:rPr lang="en-US" b="1" dirty="0" smtClean="0">
                <a:solidFill>
                  <a:srgbClr val="D56409"/>
                </a:solidFill>
              </a:rPr>
              <a:t> Opportunity is much larger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D56409"/>
                </a:solidFill>
              </a:rPr>
              <a:t>Analysts predictions for</a:t>
            </a:r>
            <a:br>
              <a:rPr lang="en-US" dirty="0" smtClean="0">
                <a:solidFill>
                  <a:srgbClr val="D56409"/>
                </a:solidFill>
              </a:rPr>
            </a:br>
            <a:r>
              <a:rPr lang="en-US" dirty="0" smtClean="0">
                <a:solidFill>
                  <a:srgbClr val="D56409"/>
                </a:solidFill>
              </a:rPr>
              <a:t>connected devices (2020):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D56409"/>
                </a:solidFill>
              </a:rPr>
              <a:t>		</a:t>
            </a:r>
            <a:r>
              <a:rPr lang="en-US" dirty="0" smtClean="0">
                <a:solidFill>
                  <a:srgbClr val="D56409"/>
                </a:solidFill>
              </a:rPr>
              <a:t>30 billion?</a:t>
            </a:r>
          </a:p>
          <a:p>
            <a:pPr eaLnBrk="1" hangingPunct="1">
              <a:defRPr/>
            </a:pPr>
            <a:r>
              <a:rPr lang="en-US" dirty="0">
                <a:solidFill>
                  <a:srgbClr val="D56409"/>
                </a:solidFill>
              </a:rPr>
              <a:t>	</a:t>
            </a:r>
            <a:r>
              <a:rPr lang="en-US" dirty="0" smtClean="0">
                <a:solidFill>
                  <a:srgbClr val="D56409"/>
                </a:solidFill>
              </a:rPr>
              <a:t>	50 billion?</a:t>
            </a:r>
          </a:p>
          <a:p>
            <a:pPr eaLnBrk="1" hangingPunct="1">
              <a:defRPr/>
            </a:pPr>
            <a:r>
              <a:rPr lang="en-US" dirty="0">
                <a:solidFill>
                  <a:srgbClr val="D56409"/>
                </a:solidFill>
              </a:rPr>
              <a:t>	</a:t>
            </a:r>
            <a:r>
              <a:rPr lang="en-US" dirty="0" smtClean="0">
                <a:solidFill>
                  <a:srgbClr val="D56409"/>
                </a:solidFill>
              </a:rPr>
              <a:t>	</a:t>
            </a:r>
            <a:r>
              <a:rPr lang="en-US" i="1" dirty="0" smtClean="0">
                <a:solidFill>
                  <a:srgbClr val="D56409"/>
                </a:solidFill>
              </a:rPr>
              <a:t>75</a:t>
            </a:r>
            <a:r>
              <a:rPr lang="en-US" dirty="0" smtClean="0">
                <a:solidFill>
                  <a:srgbClr val="D56409"/>
                </a:solidFill>
              </a:rPr>
              <a:t> billion?</a:t>
            </a:r>
          </a:p>
        </p:txBody>
      </p:sp>
      <p:pic>
        <p:nvPicPr>
          <p:cNvPr id="1026" name="Picture 2" descr="C:\Users\bilcur01\AppData\Local\Microsoft\Windows\Temporary Internet Files\Content.IE5\TTMZVMBF\MC900297429[1].wm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67447" y="2034388"/>
            <a:ext cx="1006506" cy="113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6539995" y="3728168"/>
            <a:ext cx="45563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Current trend shows strong growth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Not new, it’s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been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around for &gt;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20 years</a:t>
            </a:r>
            <a:r>
              <a:rPr lang="en-US" baseline="30000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cs typeface="Courier New" panose="02070309020205020404" pitchFamily="49" charset="0"/>
              </a:rPr>
              <a:t>Connected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cs typeface="Courier New" panose="02070309020205020404" pitchFamily="49" charset="0"/>
              </a:rPr>
              <a:t>things &gt; world population (6.8B)</a:t>
            </a:r>
          </a:p>
          <a:p>
            <a:pPr eaLnBrk="1" hangingPunct="1">
              <a:defRPr/>
            </a:pPr>
            <a:endParaRPr lang="en-US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50559" y="1884921"/>
            <a:ext cx="5457103" cy="4423012"/>
            <a:chOff x="-60343" y="1268760"/>
            <a:chExt cx="6822223" cy="5339491"/>
          </a:xfrm>
        </p:grpSpPr>
        <p:sp>
          <p:nvSpPr>
            <p:cNvPr id="28" name="Rectangle 27"/>
            <p:cNvSpPr/>
            <p:nvPr/>
          </p:nvSpPr>
          <p:spPr>
            <a:xfrm>
              <a:off x="531908" y="3824151"/>
              <a:ext cx="3585113" cy="22749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cxnSp>
          <p:nvCxnSpPr>
            <p:cNvPr id="34" name="Straight Arrow Connector 33"/>
            <p:cNvCxnSpPr/>
            <p:nvPr/>
          </p:nvCxnSpPr>
          <p:spPr>
            <a:xfrm>
              <a:off x="549796" y="6093295"/>
              <a:ext cx="6012656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 rot="16200000">
              <a:off x="-371082" y="3296370"/>
              <a:ext cx="1121678" cy="500199"/>
            </a:xfrm>
            <a:prstGeom prst="rect">
              <a:avLst/>
            </a:prstGeom>
            <a:noFill/>
          </p:spPr>
          <p:txBody>
            <a:bodyPr wrap="none" lIns="108000">
              <a:spAutoFit/>
              <a:scene3d>
                <a:camera prst="orthographicFront">
                  <a:rot lat="0" lon="0" rev="5400000"/>
                </a:camera>
                <a:lightRig rig="threePt" dir="t"/>
              </a:scene3d>
              <a:flatTx/>
            </a:bodyPr>
            <a:lstStyle/>
            <a:p>
              <a:pPr eaLnBrk="1" hangingPunct="1">
                <a:defRPr/>
              </a:pPr>
              <a:r>
                <a:rPr lang="en-US" sz="2000" b="1" dirty="0">
                  <a:solidFill>
                    <a:schemeClr val="accent1">
                      <a:lumMod val="75000"/>
                    </a:schemeClr>
                  </a:solidFill>
                </a:rPr>
                <a:t>Reach</a:t>
              </a:r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21702" y="3524032"/>
              <a:ext cx="2540178" cy="976728"/>
            </a:xfrm>
            <a:custGeom>
              <a:avLst/>
              <a:gdLst>
                <a:gd name="connsiteX0" fmla="*/ 0 w 5864087"/>
                <a:gd name="connsiteY0" fmla="*/ 4152348 h 4152348"/>
                <a:gd name="connsiteX1" fmla="*/ 2065130 w 5864087"/>
                <a:gd name="connsiteY1" fmla="*/ 3931479 h 4152348"/>
                <a:gd name="connsiteX2" fmla="*/ 3677478 w 5864087"/>
                <a:gd name="connsiteY2" fmla="*/ 3511826 h 4152348"/>
                <a:gd name="connsiteX3" fmla="*/ 4505739 w 5864087"/>
                <a:gd name="connsiteY3" fmla="*/ 3136348 h 4152348"/>
                <a:gd name="connsiteX4" fmla="*/ 5212522 w 5864087"/>
                <a:gd name="connsiteY4" fmla="*/ 2650435 h 4152348"/>
                <a:gd name="connsiteX5" fmla="*/ 5477565 w 5864087"/>
                <a:gd name="connsiteY5" fmla="*/ 2054087 h 4152348"/>
                <a:gd name="connsiteX6" fmla="*/ 5709478 w 5864087"/>
                <a:gd name="connsiteY6" fmla="*/ 982870 h 4152348"/>
                <a:gd name="connsiteX7" fmla="*/ 5864087 w 5864087"/>
                <a:gd name="connsiteY7" fmla="*/ 0 h 4152348"/>
                <a:gd name="connsiteX0" fmla="*/ 0 w 5709478"/>
                <a:gd name="connsiteY0" fmla="*/ 3169478 h 3169478"/>
                <a:gd name="connsiteX1" fmla="*/ 2065130 w 5709478"/>
                <a:gd name="connsiteY1" fmla="*/ 2948609 h 3169478"/>
                <a:gd name="connsiteX2" fmla="*/ 3677478 w 5709478"/>
                <a:gd name="connsiteY2" fmla="*/ 2528956 h 3169478"/>
                <a:gd name="connsiteX3" fmla="*/ 4505739 w 5709478"/>
                <a:gd name="connsiteY3" fmla="*/ 2153478 h 3169478"/>
                <a:gd name="connsiteX4" fmla="*/ 5212522 w 5709478"/>
                <a:gd name="connsiteY4" fmla="*/ 1667565 h 3169478"/>
                <a:gd name="connsiteX5" fmla="*/ 5477565 w 5709478"/>
                <a:gd name="connsiteY5" fmla="*/ 1071217 h 3169478"/>
                <a:gd name="connsiteX6" fmla="*/ 5709478 w 5709478"/>
                <a:gd name="connsiteY6" fmla="*/ 0 h 3169478"/>
                <a:gd name="connsiteX0" fmla="*/ 0 w 5477565"/>
                <a:gd name="connsiteY0" fmla="*/ 2098261 h 2098261"/>
                <a:gd name="connsiteX1" fmla="*/ 2065130 w 5477565"/>
                <a:gd name="connsiteY1" fmla="*/ 1877392 h 2098261"/>
                <a:gd name="connsiteX2" fmla="*/ 3677478 w 5477565"/>
                <a:gd name="connsiteY2" fmla="*/ 1457739 h 2098261"/>
                <a:gd name="connsiteX3" fmla="*/ 4505739 w 5477565"/>
                <a:gd name="connsiteY3" fmla="*/ 1082261 h 2098261"/>
                <a:gd name="connsiteX4" fmla="*/ 5212522 w 5477565"/>
                <a:gd name="connsiteY4" fmla="*/ 596348 h 2098261"/>
                <a:gd name="connsiteX5" fmla="*/ 5477565 w 5477565"/>
                <a:gd name="connsiteY5" fmla="*/ 0 h 2098261"/>
                <a:gd name="connsiteX0" fmla="*/ 0 w 5212522"/>
                <a:gd name="connsiteY0" fmla="*/ 1501913 h 1501913"/>
                <a:gd name="connsiteX1" fmla="*/ 2065130 w 5212522"/>
                <a:gd name="connsiteY1" fmla="*/ 1281044 h 1501913"/>
                <a:gd name="connsiteX2" fmla="*/ 3677478 w 5212522"/>
                <a:gd name="connsiteY2" fmla="*/ 861391 h 1501913"/>
                <a:gd name="connsiteX3" fmla="*/ 4505739 w 5212522"/>
                <a:gd name="connsiteY3" fmla="*/ 485913 h 1501913"/>
                <a:gd name="connsiteX4" fmla="*/ 5212522 w 5212522"/>
                <a:gd name="connsiteY4" fmla="*/ 0 h 1501913"/>
                <a:gd name="connsiteX0" fmla="*/ 0 w 4999044"/>
                <a:gd name="connsiteY0" fmla="*/ 1319057 h 1319057"/>
                <a:gd name="connsiteX1" fmla="*/ 2065130 w 4999044"/>
                <a:gd name="connsiteY1" fmla="*/ 1098188 h 1319057"/>
                <a:gd name="connsiteX2" fmla="*/ 3677478 w 4999044"/>
                <a:gd name="connsiteY2" fmla="*/ 678535 h 1319057"/>
                <a:gd name="connsiteX3" fmla="*/ 4505739 w 4999044"/>
                <a:gd name="connsiteY3" fmla="*/ 303057 h 1319057"/>
                <a:gd name="connsiteX4" fmla="*/ 4999044 w 4999044"/>
                <a:gd name="connsiteY4" fmla="*/ 0 h 1319057"/>
                <a:gd name="connsiteX0" fmla="*/ 0 w 4999044"/>
                <a:gd name="connsiteY0" fmla="*/ 1319057 h 1319057"/>
                <a:gd name="connsiteX1" fmla="*/ 2065130 w 4999044"/>
                <a:gd name="connsiteY1" fmla="*/ 1098188 h 1319057"/>
                <a:gd name="connsiteX2" fmla="*/ 3677478 w 4999044"/>
                <a:gd name="connsiteY2" fmla="*/ 678535 h 1319057"/>
                <a:gd name="connsiteX3" fmla="*/ 4505739 w 4999044"/>
                <a:gd name="connsiteY3" fmla="*/ 303057 h 1319057"/>
                <a:gd name="connsiteX4" fmla="*/ 4999044 w 4999044"/>
                <a:gd name="connsiteY4" fmla="*/ 0 h 1319057"/>
                <a:gd name="connsiteX0" fmla="*/ 0 w 5014166"/>
                <a:gd name="connsiteY0" fmla="*/ 1296200 h 1296200"/>
                <a:gd name="connsiteX1" fmla="*/ 2065130 w 5014166"/>
                <a:gd name="connsiteY1" fmla="*/ 1075331 h 1296200"/>
                <a:gd name="connsiteX2" fmla="*/ 3677478 w 5014166"/>
                <a:gd name="connsiteY2" fmla="*/ 655678 h 1296200"/>
                <a:gd name="connsiteX3" fmla="*/ 4505739 w 5014166"/>
                <a:gd name="connsiteY3" fmla="*/ 280200 h 1296200"/>
                <a:gd name="connsiteX4" fmla="*/ 5014166 w 5014166"/>
                <a:gd name="connsiteY4" fmla="*/ 0 h 1296200"/>
                <a:gd name="connsiteX0" fmla="*/ 0 w 5014166"/>
                <a:gd name="connsiteY0" fmla="*/ 1296200 h 1296200"/>
                <a:gd name="connsiteX1" fmla="*/ 2065130 w 5014166"/>
                <a:gd name="connsiteY1" fmla="*/ 1075331 h 1296200"/>
                <a:gd name="connsiteX2" fmla="*/ 3677478 w 5014166"/>
                <a:gd name="connsiteY2" fmla="*/ 655678 h 1296200"/>
                <a:gd name="connsiteX3" fmla="*/ 4505739 w 5014166"/>
                <a:gd name="connsiteY3" fmla="*/ 280200 h 1296200"/>
                <a:gd name="connsiteX4" fmla="*/ 5014166 w 5014166"/>
                <a:gd name="connsiteY4" fmla="*/ 0 h 1296200"/>
                <a:gd name="connsiteX0" fmla="*/ 0 w 4505739"/>
                <a:gd name="connsiteY0" fmla="*/ 1016000 h 1016000"/>
                <a:gd name="connsiteX1" fmla="*/ 2065130 w 4505739"/>
                <a:gd name="connsiteY1" fmla="*/ 795131 h 1016000"/>
                <a:gd name="connsiteX2" fmla="*/ 3677478 w 4505739"/>
                <a:gd name="connsiteY2" fmla="*/ 375478 h 1016000"/>
                <a:gd name="connsiteX3" fmla="*/ 4505739 w 4505739"/>
                <a:gd name="connsiteY3" fmla="*/ 0 h 1016000"/>
                <a:gd name="connsiteX0" fmla="*/ 0 w 4764934"/>
                <a:gd name="connsiteY0" fmla="*/ 688498 h 688498"/>
                <a:gd name="connsiteX1" fmla="*/ 2065130 w 4764934"/>
                <a:gd name="connsiteY1" fmla="*/ 467629 h 688498"/>
                <a:gd name="connsiteX2" fmla="*/ 3677478 w 4764934"/>
                <a:gd name="connsiteY2" fmla="*/ 47976 h 688498"/>
                <a:gd name="connsiteX3" fmla="*/ 4764934 w 4764934"/>
                <a:gd name="connsiteY3" fmla="*/ 0 h 688498"/>
                <a:gd name="connsiteX0" fmla="*/ 0 w 4764934"/>
                <a:gd name="connsiteY0" fmla="*/ 688498 h 688498"/>
                <a:gd name="connsiteX1" fmla="*/ 1983005 w 4764934"/>
                <a:gd name="connsiteY1" fmla="*/ 70382 h 688498"/>
                <a:gd name="connsiteX2" fmla="*/ 2065130 w 4764934"/>
                <a:gd name="connsiteY2" fmla="*/ 467629 h 688498"/>
                <a:gd name="connsiteX3" fmla="*/ 3677478 w 4764934"/>
                <a:gd name="connsiteY3" fmla="*/ 47976 h 688498"/>
                <a:gd name="connsiteX4" fmla="*/ 4764934 w 4764934"/>
                <a:gd name="connsiteY4" fmla="*/ 0 h 688498"/>
                <a:gd name="connsiteX0" fmla="*/ 0 w 4764934"/>
                <a:gd name="connsiteY0" fmla="*/ 821415 h 821415"/>
                <a:gd name="connsiteX1" fmla="*/ 1983005 w 4764934"/>
                <a:gd name="connsiteY1" fmla="*/ 203299 h 821415"/>
                <a:gd name="connsiteX2" fmla="*/ 2870281 w 4764934"/>
                <a:gd name="connsiteY2" fmla="*/ 63 h 821415"/>
                <a:gd name="connsiteX3" fmla="*/ 3677478 w 4764934"/>
                <a:gd name="connsiteY3" fmla="*/ 180893 h 821415"/>
                <a:gd name="connsiteX4" fmla="*/ 4764934 w 4764934"/>
                <a:gd name="connsiteY4" fmla="*/ 132917 h 821415"/>
                <a:gd name="connsiteX0" fmla="*/ 0 w 4764934"/>
                <a:gd name="connsiteY0" fmla="*/ 821415 h 821415"/>
                <a:gd name="connsiteX1" fmla="*/ 1983005 w 4764934"/>
                <a:gd name="connsiteY1" fmla="*/ 203299 h 821415"/>
                <a:gd name="connsiteX2" fmla="*/ 2870281 w 4764934"/>
                <a:gd name="connsiteY2" fmla="*/ 63 h 821415"/>
                <a:gd name="connsiteX3" fmla="*/ 3677478 w 4764934"/>
                <a:gd name="connsiteY3" fmla="*/ 180893 h 821415"/>
                <a:gd name="connsiteX4" fmla="*/ 4764934 w 4764934"/>
                <a:gd name="connsiteY4" fmla="*/ 132917 h 821415"/>
                <a:gd name="connsiteX0" fmla="*/ 0 w 4764934"/>
                <a:gd name="connsiteY0" fmla="*/ 821415 h 821415"/>
                <a:gd name="connsiteX1" fmla="*/ 1982958 w 4764934"/>
                <a:gd name="connsiteY1" fmla="*/ 203272 h 821415"/>
                <a:gd name="connsiteX2" fmla="*/ 2870281 w 4764934"/>
                <a:gd name="connsiteY2" fmla="*/ 63 h 821415"/>
                <a:gd name="connsiteX3" fmla="*/ 3677478 w 4764934"/>
                <a:gd name="connsiteY3" fmla="*/ 180893 h 821415"/>
                <a:gd name="connsiteX4" fmla="*/ 4764934 w 4764934"/>
                <a:gd name="connsiteY4" fmla="*/ 132917 h 821415"/>
                <a:gd name="connsiteX0" fmla="*/ 0 w 4764934"/>
                <a:gd name="connsiteY0" fmla="*/ 821415 h 821415"/>
                <a:gd name="connsiteX1" fmla="*/ 2870281 w 4764934"/>
                <a:gd name="connsiteY1" fmla="*/ 63 h 821415"/>
                <a:gd name="connsiteX2" fmla="*/ 3677478 w 4764934"/>
                <a:gd name="connsiteY2" fmla="*/ 180893 h 821415"/>
                <a:gd name="connsiteX3" fmla="*/ 4764934 w 4764934"/>
                <a:gd name="connsiteY3" fmla="*/ 132917 h 821415"/>
                <a:gd name="connsiteX0" fmla="*/ 0 w 4764934"/>
                <a:gd name="connsiteY0" fmla="*/ 688498 h 688498"/>
                <a:gd name="connsiteX1" fmla="*/ 2092310 w 4764934"/>
                <a:gd name="connsiteY1" fmla="*/ 181003 h 688498"/>
                <a:gd name="connsiteX2" fmla="*/ 3677478 w 4764934"/>
                <a:gd name="connsiteY2" fmla="*/ 47976 h 688498"/>
                <a:gd name="connsiteX3" fmla="*/ 4764934 w 4764934"/>
                <a:gd name="connsiteY3" fmla="*/ 0 h 688498"/>
                <a:gd name="connsiteX0" fmla="*/ 0 w 4764934"/>
                <a:gd name="connsiteY0" fmla="*/ 688498 h 688498"/>
                <a:gd name="connsiteX1" fmla="*/ 2092310 w 4764934"/>
                <a:gd name="connsiteY1" fmla="*/ 181003 h 688498"/>
                <a:gd name="connsiteX2" fmla="*/ 4764934 w 4764934"/>
                <a:gd name="connsiteY2" fmla="*/ 0 h 688498"/>
                <a:gd name="connsiteX0" fmla="*/ 0 w 3127129"/>
                <a:gd name="connsiteY0" fmla="*/ 715789 h 715789"/>
                <a:gd name="connsiteX1" fmla="*/ 2092310 w 3127129"/>
                <a:gd name="connsiteY1" fmla="*/ 208294 h 715789"/>
                <a:gd name="connsiteX2" fmla="*/ 3127129 w 3127129"/>
                <a:gd name="connsiteY2" fmla="*/ 0 h 715789"/>
                <a:gd name="connsiteX0" fmla="*/ 0 w 3127129"/>
                <a:gd name="connsiteY0" fmla="*/ 715789 h 715789"/>
                <a:gd name="connsiteX1" fmla="*/ 2092310 w 3127129"/>
                <a:gd name="connsiteY1" fmla="*/ 208294 h 715789"/>
                <a:gd name="connsiteX2" fmla="*/ 3127129 w 3127129"/>
                <a:gd name="connsiteY2" fmla="*/ 0 h 715789"/>
                <a:gd name="connsiteX0" fmla="*/ 0 w 3127129"/>
                <a:gd name="connsiteY0" fmla="*/ 715789 h 715789"/>
                <a:gd name="connsiteX1" fmla="*/ 2092310 w 3127129"/>
                <a:gd name="connsiteY1" fmla="*/ 208294 h 715789"/>
                <a:gd name="connsiteX2" fmla="*/ 3127129 w 3127129"/>
                <a:gd name="connsiteY2" fmla="*/ 0 h 715789"/>
                <a:gd name="connsiteX0" fmla="*/ 0 w 3127129"/>
                <a:gd name="connsiteY0" fmla="*/ 715789 h 715789"/>
                <a:gd name="connsiteX1" fmla="*/ 2092260 w 3127129"/>
                <a:gd name="connsiteY1" fmla="*/ 112744 h 715789"/>
                <a:gd name="connsiteX2" fmla="*/ 3127129 w 3127129"/>
                <a:gd name="connsiteY2" fmla="*/ 0 h 715789"/>
                <a:gd name="connsiteX0" fmla="*/ 0 w 3987653"/>
                <a:gd name="connsiteY0" fmla="*/ 797664 h 797664"/>
                <a:gd name="connsiteX1" fmla="*/ 2092260 w 3987653"/>
                <a:gd name="connsiteY1" fmla="*/ 194619 h 797664"/>
                <a:gd name="connsiteX2" fmla="*/ 3987653 w 3987653"/>
                <a:gd name="connsiteY2" fmla="*/ 0 h 797664"/>
                <a:gd name="connsiteX0" fmla="*/ 0 w 4359243"/>
                <a:gd name="connsiteY0" fmla="*/ 893185 h 893185"/>
                <a:gd name="connsiteX1" fmla="*/ 2092260 w 4359243"/>
                <a:gd name="connsiteY1" fmla="*/ 290140 h 893185"/>
                <a:gd name="connsiteX2" fmla="*/ 4359243 w 4359243"/>
                <a:gd name="connsiteY2" fmla="*/ 0 h 893185"/>
                <a:gd name="connsiteX0" fmla="*/ 0 w 4359243"/>
                <a:gd name="connsiteY0" fmla="*/ 893185 h 893185"/>
                <a:gd name="connsiteX1" fmla="*/ 2092260 w 4359243"/>
                <a:gd name="connsiteY1" fmla="*/ 210040 h 893185"/>
                <a:gd name="connsiteX2" fmla="*/ 4359243 w 4359243"/>
                <a:gd name="connsiteY2" fmla="*/ 0 h 893185"/>
                <a:gd name="connsiteX0" fmla="*/ 0 w 4402926"/>
                <a:gd name="connsiteY0" fmla="*/ 1030500 h 1030500"/>
                <a:gd name="connsiteX1" fmla="*/ 2092260 w 4402926"/>
                <a:gd name="connsiteY1" fmla="*/ 347355 h 1030500"/>
                <a:gd name="connsiteX2" fmla="*/ 4402926 w 4402926"/>
                <a:gd name="connsiteY2" fmla="*/ 0 h 1030500"/>
                <a:gd name="connsiteX0" fmla="*/ 0 w 4402926"/>
                <a:gd name="connsiteY0" fmla="*/ 1030500 h 1030500"/>
                <a:gd name="connsiteX1" fmla="*/ 2157785 w 4402926"/>
                <a:gd name="connsiteY1" fmla="*/ 393126 h 1030500"/>
                <a:gd name="connsiteX2" fmla="*/ 4402926 w 4402926"/>
                <a:gd name="connsiteY2" fmla="*/ 0 h 1030500"/>
                <a:gd name="connsiteX0" fmla="*/ 0 w 4402926"/>
                <a:gd name="connsiteY0" fmla="*/ 1030500 h 1030500"/>
                <a:gd name="connsiteX1" fmla="*/ 2157785 w 4402926"/>
                <a:gd name="connsiteY1" fmla="*/ 393126 h 1030500"/>
                <a:gd name="connsiteX2" fmla="*/ 4402926 w 4402926"/>
                <a:gd name="connsiteY2" fmla="*/ 0 h 103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2926" h="1030500">
                  <a:moveTo>
                    <a:pt x="0" y="1030500"/>
                  </a:moveTo>
                  <a:cubicBezTo>
                    <a:pt x="584378" y="852260"/>
                    <a:pt x="1431245" y="541990"/>
                    <a:pt x="2157785" y="393126"/>
                  </a:cubicBezTo>
                  <a:cubicBezTo>
                    <a:pt x="2884325" y="244262"/>
                    <a:pt x="3968895" y="24058"/>
                    <a:pt x="4402926" y="0"/>
                  </a:cubicBezTo>
                </a:path>
              </a:pathLst>
            </a:custGeom>
            <a:ln w="57150" cmpd="sng">
              <a:solidFill>
                <a:srgbClr val="128CAB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46943" y="6125235"/>
              <a:ext cx="1051363" cy="483016"/>
            </a:xfrm>
            <a:prstGeom prst="rect">
              <a:avLst/>
            </a:prstGeom>
            <a:noFill/>
          </p:spPr>
          <p:txBody>
            <a:bodyPr wrap="none" lIns="108000">
              <a:spAutoFit/>
              <a:scene3d>
                <a:camera prst="orthographicFront">
                  <a:rot lat="0" lon="0" rev="5400000"/>
                </a:camera>
                <a:lightRig rig="threePt" dir="t"/>
              </a:scene3d>
              <a:flatTx/>
            </a:bodyPr>
            <a:lstStyle/>
            <a:p>
              <a:pPr eaLnBrk="1" hangingPunct="1">
                <a:defRPr/>
              </a:pPr>
              <a:r>
                <a:rPr lang="en-US" sz="2000" b="1" dirty="0" smtClean="0">
                  <a:solidFill>
                    <a:schemeClr val="accent1">
                      <a:lumMod val="75000"/>
                    </a:schemeClr>
                  </a:solidFill>
                </a:rPr>
                <a:t>Time</a:t>
              </a:r>
              <a:endParaRPr lang="en-US" sz="20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" name="Freeform 1"/>
            <p:cNvSpPr/>
            <p:nvPr/>
          </p:nvSpPr>
          <p:spPr>
            <a:xfrm>
              <a:off x="4357991" y="1488332"/>
              <a:ext cx="2178996" cy="2937753"/>
            </a:xfrm>
            <a:custGeom>
              <a:avLst/>
              <a:gdLst>
                <a:gd name="connsiteX0" fmla="*/ 0 w 2178996"/>
                <a:gd name="connsiteY0" fmla="*/ 2937753 h 2937753"/>
                <a:gd name="connsiteX1" fmla="*/ 817124 w 2178996"/>
                <a:gd name="connsiteY1" fmla="*/ 2286000 h 2937753"/>
                <a:gd name="connsiteX2" fmla="*/ 1624520 w 2178996"/>
                <a:gd name="connsiteY2" fmla="*/ 1206230 h 2937753"/>
                <a:gd name="connsiteX3" fmla="*/ 2178996 w 2178996"/>
                <a:gd name="connsiteY3" fmla="*/ 0 h 2937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8996" h="2937753">
                  <a:moveTo>
                    <a:pt x="0" y="2937753"/>
                  </a:moveTo>
                  <a:cubicBezTo>
                    <a:pt x="273185" y="2756170"/>
                    <a:pt x="546371" y="2574587"/>
                    <a:pt x="817124" y="2286000"/>
                  </a:cubicBezTo>
                  <a:cubicBezTo>
                    <a:pt x="1087877" y="1997413"/>
                    <a:pt x="1397541" y="1587230"/>
                    <a:pt x="1624520" y="1206230"/>
                  </a:cubicBezTo>
                  <a:cubicBezTo>
                    <a:pt x="1851499" y="825230"/>
                    <a:pt x="2015247" y="412615"/>
                    <a:pt x="2178996" y="0"/>
                  </a:cubicBezTo>
                </a:path>
              </a:pathLst>
            </a:custGeom>
            <a:noFill/>
            <a:ln w="57150">
              <a:solidFill>
                <a:schemeClr val="bg2">
                  <a:lumMod val="75000"/>
                </a:schemeClr>
              </a:solidFill>
              <a:prstDash val="dash"/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74213" y="4442333"/>
              <a:ext cx="3752850" cy="1285875"/>
            </a:xfrm>
            <a:custGeom>
              <a:avLst/>
              <a:gdLst>
                <a:gd name="connsiteX0" fmla="*/ 0 w 5864087"/>
                <a:gd name="connsiteY0" fmla="*/ 4152348 h 4152348"/>
                <a:gd name="connsiteX1" fmla="*/ 2065130 w 5864087"/>
                <a:gd name="connsiteY1" fmla="*/ 3931479 h 4152348"/>
                <a:gd name="connsiteX2" fmla="*/ 3677478 w 5864087"/>
                <a:gd name="connsiteY2" fmla="*/ 3511826 h 4152348"/>
                <a:gd name="connsiteX3" fmla="*/ 4505739 w 5864087"/>
                <a:gd name="connsiteY3" fmla="*/ 3136348 h 4152348"/>
                <a:gd name="connsiteX4" fmla="*/ 5212522 w 5864087"/>
                <a:gd name="connsiteY4" fmla="*/ 2650435 h 4152348"/>
                <a:gd name="connsiteX5" fmla="*/ 5477565 w 5864087"/>
                <a:gd name="connsiteY5" fmla="*/ 2054087 h 4152348"/>
                <a:gd name="connsiteX6" fmla="*/ 5709478 w 5864087"/>
                <a:gd name="connsiteY6" fmla="*/ 982870 h 4152348"/>
                <a:gd name="connsiteX7" fmla="*/ 5864087 w 5864087"/>
                <a:gd name="connsiteY7" fmla="*/ 0 h 4152348"/>
                <a:gd name="connsiteX0" fmla="*/ 0 w 5709478"/>
                <a:gd name="connsiteY0" fmla="*/ 3169478 h 3169478"/>
                <a:gd name="connsiteX1" fmla="*/ 2065130 w 5709478"/>
                <a:gd name="connsiteY1" fmla="*/ 2948609 h 3169478"/>
                <a:gd name="connsiteX2" fmla="*/ 3677478 w 5709478"/>
                <a:gd name="connsiteY2" fmla="*/ 2528956 h 3169478"/>
                <a:gd name="connsiteX3" fmla="*/ 4505739 w 5709478"/>
                <a:gd name="connsiteY3" fmla="*/ 2153478 h 3169478"/>
                <a:gd name="connsiteX4" fmla="*/ 5212522 w 5709478"/>
                <a:gd name="connsiteY4" fmla="*/ 1667565 h 3169478"/>
                <a:gd name="connsiteX5" fmla="*/ 5477565 w 5709478"/>
                <a:gd name="connsiteY5" fmla="*/ 1071217 h 3169478"/>
                <a:gd name="connsiteX6" fmla="*/ 5709478 w 5709478"/>
                <a:gd name="connsiteY6" fmla="*/ 0 h 3169478"/>
                <a:gd name="connsiteX0" fmla="*/ 0 w 5477565"/>
                <a:gd name="connsiteY0" fmla="*/ 2098261 h 2098261"/>
                <a:gd name="connsiteX1" fmla="*/ 2065130 w 5477565"/>
                <a:gd name="connsiteY1" fmla="*/ 1877392 h 2098261"/>
                <a:gd name="connsiteX2" fmla="*/ 3677478 w 5477565"/>
                <a:gd name="connsiteY2" fmla="*/ 1457739 h 2098261"/>
                <a:gd name="connsiteX3" fmla="*/ 4505739 w 5477565"/>
                <a:gd name="connsiteY3" fmla="*/ 1082261 h 2098261"/>
                <a:gd name="connsiteX4" fmla="*/ 5212522 w 5477565"/>
                <a:gd name="connsiteY4" fmla="*/ 596348 h 2098261"/>
                <a:gd name="connsiteX5" fmla="*/ 5477565 w 5477565"/>
                <a:gd name="connsiteY5" fmla="*/ 0 h 2098261"/>
                <a:gd name="connsiteX0" fmla="*/ 0 w 5212522"/>
                <a:gd name="connsiteY0" fmla="*/ 1501913 h 1501913"/>
                <a:gd name="connsiteX1" fmla="*/ 2065130 w 5212522"/>
                <a:gd name="connsiteY1" fmla="*/ 1281044 h 1501913"/>
                <a:gd name="connsiteX2" fmla="*/ 3677478 w 5212522"/>
                <a:gd name="connsiteY2" fmla="*/ 861391 h 1501913"/>
                <a:gd name="connsiteX3" fmla="*/ 4505739 w 5212522"/>
                <a:gd name="connsiteY3" fmla="*/ 485913 h 1501913"/>
                <a:gd name="connsiteX4" fmla="*/ 5212522 w 5212522"/>
                <a:gd name="connsiteY4" fmla="*/ 0 h 1501913"/>
                <a:gd name="connsiteX0" fmla="*/ 0 w 4999044"/>
                <a:gd name="connsiteY0" fmla="*/ 1319057 h 1319057"/>
                <a:gd name="connsiteX1" fmla="*/ 2065130 w 4999044"/>
                <a:gd name="connsiteY1" fmla="*/ 1098188 h 1319057"/>
                <a:gd name="connsiteX2" fmla="*/ 3677478 w 4999044"/>
                <a:gd name="connsiteY2" fmla="*/ 678535 h 1319057"/>
                <a:gd name="connsiteX3" fmla="*/ 4505739 w 4999044"/>
                <a:gd name="connsiteY3" fmla="*/ 303057 h 1319057"/>
                <a:gd name="connsiteX4" fmla="*/ 4999044 w 4999044"/>
                <a:gd name="connsiteY4" fmla="*/ 0 h 1319057"/>
                <a:gd name="connsiteX0" fmla="*/ 0 w 4999044"/>
                <a:gd name="connsiteY0" fmla="*/ 1319057 h 1319057"/>
                <a:gd name="connsiteX1" fmla="*/ 2065130 w 4999044"/>
                <a:gd name="connsiteY1" fmla="*/ 1098188 h 1319057"/>
                <a:gd name="connsiteX2" fmla="*/ 3677478 w 4999044"/>
                <a:gd name="connsiteY2" fmla="*/ 678535 h 1319057"/>
                <a:gd name="connsiteX3" fmla="*/ 4505739 w 4999044"/>
                <a:gd name="connsiteY3" fmla="*/ 303057 h 1319057"/>
                <a:gd name="connsiteX4" fmla="*/ 4999044 w 4999044"/>
                <a:gd name="connsiteY4" fmla="*/ 0 h 1319057"/>
                <a:gd name="connsiteX0" fmla="*/ 0 w 5014166"/>
                <a:gd name="connsiteY0" fmla="*/ 1296200 h 1296200"/>
                <a:gd name="connsiteX1" fmla="*/ 2065130 w 5014166"/>
                <a:gd name="connsiteY1" fmla="*/ 1075331 h 1296200"/>
                <a:gd name="connsiteX2" fmla="*/ 3677478 w 5014166"/>
                <a:gd name="connsiteY2" fmla="*/ 655678 h 1296200"/>
                <a:gd name="connsiteX3" fmla="*/ 4505739 w 5014166"/>
                <a:gd name="connsiteY3" fmla="*/ 280200 h 1296200"/>
                <a:gd name="connsiteX4" fmla="*/ 5014166 w 5014166"/>
                <a:gd name="connsiteY4" fmla="*/ 0 h 1296200"/>
                <a:gd name="connsiteX0" fmla="*/ 0 w 5014166"/>
                <a:gd name="connsiteY0" fmla="*/ 1296200 h 1296200"/>
                <a:gd name="connsiteX1" fmla="*/ 2065130 w 5014166"/>
                <a:gd name="connsiteY1" fmla="*/ 1075331 h 1296200"/>
                <a:gd name="connsiteX2" fmla="*/ 3677478 w 5014166"/>
                <a:gd name="connsiteY2" fmla="*/ 655678 h 1296200"/>
                <a:gd name="connsiteX3" fmla="*/ 4505739 w 5014166"/>
                <a:gd name="connsiteY3" fmla="*/ 280200 h 1296200"/>
                <a:gd name="connsiteX4" fmla="*/ 5014166 w 5014166"/>
                <a:gd name="connsiteY4" fmla="*/ 0 h 1296200"/>
                <a:gd name="connsiteX0" fmla="*/ 0 w 4505739"/>
                <a:gd name="connsiteY0" fmla="*/ 1016000 h 1016000"/>
                <a:gd name="connsiteX1" fmla="*/ 2065130 w 4505739"/>
                <a:gd name="connsiteY1" fmla="*/ 795131 h 1016000"/>
                <a:gd name="connsiteX2" fmla="*/ 3677478 w 4505739"/>
                <a:gd name="connsiteY2" fmla="*/ 375478 h 1016000"/>
                <a:gd name="connsiteX3" fmla="*/ 4505739 w 4505739"/>
                <a:gd name="connsiteY3" fmla="*/ 0 h 1016000"/>
                <a:gd name="connsiteX0" fmla="*/ 0 w 4664379"/>
                <a:gd name="connsiteY0" fmla="*/ 1098539 h 1098539"/>
                <a:gd name="connsiteX1" fmla="*/ 2065130 w 4664379"/>
                <a:gd name="connsiteY1" fmla="*/ 877670 h 1098539"/>
                <a:gd name="connsiteX2" fmla="*/ 3677478 w 4664379"/>
                <a:gd name="connsiteY2" fmla="*/ 458017 h 1098539"/>
                <a:gd name="connsiteX3" fmla="*/ 4664379 w 4664379"/>
                <a:gd name="connsiteY3" fmla="*/ 0 h 1098539"/>
                <a:gd name="connsiteX0" fmla="*/ 0 w 5003697"/>
                <a:gd name="connsiteY0" fmla="*/ 1285550 h 1285550"/>
                <a:gd name="connsiteX1" fmla="*/ 2065130 w 5003697"/>
                <a:gd name="connsiteY1" fmla="*/ 1064681 h 1285550"/>
                <a:gd name="connsiteX2" fmla="*/ 3677478 w 5003697"/>
                <a:gd name="connsiteY2" fmla="*/ 645028 h 1285550"/>
                <a:gd name="connsiteX3" fmla="*/ 5003697 w 5003697"/>
                <a:gd name="connsiteY3" fmla="*/ 0 h 128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3697" h="1285550">
                  <a:moveTo>
                    <a:pt x="0" y="1285550"/>
                  </a:moveTo>
                  <a:cubicBezTo>
                    <a:pt x="726108" y="1228492"/>
                    <a:pt x="1452217" y="1171435"/>
                    <a:pt x="2065130" y="1064681"/>
                  </a:cubicBezTo>
                  <a:cubicBezTo>
                    <a:pt x="2678043" y="957927"/>
                    <a:pt x="3187717" y="822475"/>
                    <a:pt x="3677478" y="645028"/>
                  </a:cubicBezTo>
                  <a:cubicBezTo>
                    <a:pt x="4167239" y="467581"/>
                    <a:pt x="4780916" y="109280"/>
                    <a:pt x="5003697" y="0"/>
                  </a:cubicBezTo>
                </a:path>
              </a:pathLst>
            </a:custGeom>
            <a:ln w="57150" cmpd="sng">
              <a:solidFill>
                <a:srgbClr val="128CAB"/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cxnSp>
          <p:nvCxnSpPr>
            <p:cNvPr id="54" name="Straight Arrow Connector 53"/>
            <p:cNvCxnSpPr/>
            <p:nvPr/>
          </p:nvCxnSpPr>
          <p:spPr>
            <a:xfrm flipV="1">
              <a:off x="549796" y="1268760"/>
              <a:ext cx="0" cy="4824536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3838961" y="4242696"/>
              <a:ext cx="1107011" cy="483016"/>
            </a:xfrm>
            <a:prstGeom prst="rect">
              <a:avLst/>
            </a:prstGeom>
            <a:solidFill>
              <a:schemeClr val="bg1"/>
            </a:solidFill>
            <a:effectLst>
              <a:softEdge rad="127000"/>
            </a:effec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sz="2000" b="1" dirty="0">
                  <a:solidFill>
                    <a:schemeClr val="accent1">
                      <a:lumMod val="75000"/>
                    </a:schemeClr>
                  </a:solidFill>
                </a:rPr>
                <a:t>Today</a:t>
              </a: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582063" y="3821883"/>
              <a:ext cx="3353530" cy="2249304"/>
              <a:chOff x="761284" y="1445924"/>
              <a:chExt cx="3105386" cy="2782086"/>
            </a:xfrm>
          </p:grpSpPr>
          <p:pic>
            <p:nvPicPr>
              <p:cNvPr id="55" name="Picture 2" descr="images.jpeg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5576" y="2224035"/>
                <a:ext cx="535560" cy="434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6" name="Picture 6" descr="images.jpeg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8510" y="2224035"/>
                <a:ext cx="535560" cy="434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7" descr="images.jpeg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72255" y="2224035"/>
                <a:ext cx="535560" cy="434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8" descr="images.jpeg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56002" y="2224035"/>
                <a:ext cx="535560" cy="434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12" descr="images.jpeg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2513" y="3633404"/>
                <a:ext cx="548623" cy="5534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13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8381" y="3712467"/>
                <a:ext cx="509436" cy="5138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Picture 14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40765" y="3554345"/>
                <a:ext cx="480044" cy="673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" name="Picture 15"/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16815" y="3699297"/>
                <a:ext cx="649855" cy="5106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63" name="Straight Arrow Connector 18"/>
              <p:cNvCxnSpPr>
                <a:cxnSpLocks noChangeShapeType="1"/>
              </p:cNvCxnSpPr>
              <p:nvPr/>
            </p:nvCxnSpPr>
            <p:spPr bwMode="auto">
              <a:xfrm flipH="1">
                <a:off x="1144796" y="2742433"/>
                <a:ext cx="4743" cy="745823"/>
              </a:xfrm>
              <a:prstGeom prst="straightConnector1">
                <a:avLst/>
              </a:prstGeom>
              <a:noFill/>
              <a:ln w="44450">
                <a:solidFill>
                  <a:srgbClr val="679E2A"/>
                </a:solidFill>
                <a:round/>
                <a:headEnd type="triangle" w="lg" len="lg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4" name="Rectangle 65"/>
              <p:cNvSpPr>
                <a:spLocks noChangeArrowheads="1"/>
              </p:cNvSpPr>
              <p:nvPr/>
            </p:nvSpPr>
            <p:spPr bwMode="auto">
              <a:xfrm>
                <a:off x="761284" y="1445924"/>
                <a:ext cx="3056608" cy="601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4331" tIns="47165" rIns="94331" bIns="47165">
                <a:spAutoFit/>
              </a:bodyPr>
              <a:lstStyle/>
              <a:p>
                <a:pPr algn="ctr"/>
                <a:r>
                  <a:rPr lang="en-US" sz="2000" dirty="0" smtClean="0"/>
                  <a:t>Silos of Things</a:t>
                </a:r>
                <a:endParaRPr lang="en-US" sz="2000" dirty="0"/>
              </a:p>
            </p:txBody>
          </p:sp>
          <p:cxnSp>
            <p:nvCxnSpPr>
              <p:cNvPr id="65" name="Straight Arrow Connector 18"/>
              <p:cNvCxnSpPr>
                <a:cxnSpLocks noChangeShapeType="1"/>
              </p:cNvCxnSpPr>
              <p:nvPr/>
            </p:nvCxnSpPr>
            <p:spPr bwMode="auto">
              <a:xfrm flipH="1">
                <a:off x="1941147" y="2751730"/>
                <a:ext cx="4743" cy="745824"/>
              </a:xfrm>
              <a:prstGeom prst="straightConnector1">
                <a:avLst/>
              </a:prstGeom>
              <a:noFill/>
              <a:ln w="44450">
                <a:solidFill>
                  <a:srgbClr val="679E2A"/>
                </a:solidFill>
                <a:round/>
                <a:headEnd type="triangle" w="lg" len="lg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6" name="Straight Arrow Connector 18"/>
              <p:cNvCxnSpPr>
                <a:cxnSpLocks noChangeShapeType="1"/>
              </p:cNvCxnSpPr>
              <p:nvPr/>
            </p:nvCxnSpPr>
            <p:spPr bwMode="auto">
              <a:xfrm flipH="1">
                <a:off x="2755389" y="2743138"/>
                <a:ext cx="4743" cy="745824"/>
              </a:xfrm>
              <a:prstGeom prst="straightConnector1">
                <a:avLst/>
              </a:prstGeom>
              <a:noFill/>
              <a:ln w="44450">
                <a:solidFill>
                  <a:srgbClr val="679E2A"/>
                </a:solidFill>
                <a:round/>
                <a:headEnd type="triangle" w="lg" len="lg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7" name="Straight Arrow Connector 18"/>
              <p:cNvCxnSpPr>
                <a:cxnSpLocks noChangeShapeType="1"/>
              </p:cNvCxnSpPr>
              <p:nvPr/>
            </p:nvCxnSpPr>
            <p:spPr bwMode="auto">
              <a:xfrm flipH="1">
                <a:off x="3551970" y="2716657"/>
                <a:ext cx="4743" cy="745824"/>
              </a:xfrm>
              <a:prstGeom prst="straightConnector1">
                <a:avLst/>
              </a:prstGeom>
              <a:noFill/>
              <a:ln w="44450">
                <a:solidFill>
                  <a:srgbClr val="679E2A"/>
                </a:solidFill>
                <a:round/>
                <a:headEnd type="triangle" w="lg" len="lg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30" name="TextBox 29"/>
          <p:cNvSpPr txBox="1"/>
          <p:nvPr/>
        </p:nvSpPr>
        <p:spPr>
          <a:xfrm>
            <a:off x="6845906" y="6436629"/>
            <a:ext cx="3981384" cy="25391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050" baseline="30000" dirty="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lang="en-US" sz="1050" dirty="0"/>
              <a:t> Weiser, Mark (1991) “the Computer for the 21</a:t>
            </a:r>
            <a:r>
              <a:rPr lang="en-US" sz="1050" baseline="30000" dirty="0"/>
              <a:t>st</a:t>
            </a:r>
            <a:r>
              <a:rPr lang="en-US" sz="1050" dirty="0"/>
              <a:t> Century</a:t>
            </a:r>
            <a:r>
              <a:rPr lang="en-US" sz="1050" dirty="0" smtClean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493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95" y="336000"/>
            <a:ext cx="11393320" cy="960000"/>
          </a:xfrm>
        </p:spPr>
        <p:txBody>
          <a:bodyPr>
            <a:normAutofit/>
          </a:bodyPr>
          <a:lstStyle/>
          <a:p>
            <a:r>
              <a:rPr lang="en-US" sz="3400" dirty="0" err="1" smtClean="0"/>
              <a:t>IoT</a:t>
            </a:r>
            <a:r>
              <a:rPr lang="en-US" sz="3400" dirty="0" smtClean="0"/>
              <a:t> Scale and Diversity is Very Different from Mobile</a:t>
            </a:r>
            <a:endParaRPr lang="en-US" sz="3400" dirty="0"/>
          </a:p>
        </p:txBody>
      </p:sp>
      <p:pic>
        <p:nvPicPr>
          <p:cNvPr id="4" name="Picture 3" descr="CES-Press-Slide-2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284" y="1534392"/>
            <a:ext cx="10227335" cy="45170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8060" y="2952734"/>
            <a:ext cx="461665" cy="79060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Volume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273743" y="6020364"/>
            <a:ext cx="1905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Device Categories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599540" y="6065744"/>
            <a:ext cx="9453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7F7F7F"/>
                </a:solidFill>
              </a:rPr>
              <a:t>*Gartner</a:t>
            </a:r>
            <a:endParaRPr lang="en-US" sz="1600" dirty="0">
              <a:solidFill>
                <a:srgbClr val="7F7F7F"/>
              </a:solidFill>
            </a:endParaRPr>
          </a:p>
        </p:txBody>
      </p:sp>
      <p:pic>
        <p:nvPicPr>
          <p:cNvPr id="11" name="Picture 20" descr="Blue black circle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871928" y="1224352"/>
            <a:ext cx="2059178" cy="2059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7024606" y="1470157"/>
            <a:ext cx="18348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128CAB"/>
                </a:solidFill>
              </a:rPr>
              <a:t>26 Billion Installed Units by 2020*</a:t>
            </a:r>
          </a:p>
        </p:txBody>
      </p:sp>
    </p:spTree>
    <p:extLst>
      <p:ext uri="{BB962C8B-B14F-4D97-AF65-F5344CB8AC3E}">
        <p14:creationId xmlns:p14="http://schemas.microsoft.com/office/powerpoint/2010/main" val="396539881"/>
      </p:ext>
    </p:ext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IoT</a:t>
            </a:r>
            <a:r>
              <a:rPr lang="en-US" dirty="0" smtClean="0"/>
              <a:t> and Home Appliance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421" y="1340464"/>
            <a:ext cx="3911916" cy="40028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82684" y="5219980"/>
            <a:ext cx="3747537" cy="914400"/>
          </a:xfrm>
          <a:prstGeom prst="rect">
            <a:avLst/>
          </a:prstGeom>
        </p:spPr>
        <p:txBody>
          <a:bodyPr vert="horz" wrap="none" lIns="0" tIns="0" rIns="0" bIns="0" rtlCol="0" anchor="t">
            <a:normAutofit/>
          </a:bodyPr>
          <a:lstStyle/>
          <a:p>
            <a:endParaRPr lang="en-US" sz="11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5435477" y="4197669"/>
            <a:ext cx="5289183" cy="1709645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sz="2000" dirty="0"/>
              <a:t>The number of Internet-connected devices</a:t>
            </a:r>
          </a:p>
          <a:p>
            <a:r>
              <a:rPr lang="en-US" sz="2000" dirty="0"/>
              <a:t>projected to be in the home of the average</a:t>
            </a:r>
          </a:p>
          <a:p>
            <a:r>
              <a:rPr lang="en-US" sz="2000" dirty="0"/>
              <a:t>family of four (with two teenage children) in</a:t>
            </a:r>
          </a:p>
          <a:p>
            <a:r>
              <a:rPr lang="en-US" sz="2000" dirty="0"/>
              <a:t>2020 — up from an average of about 10</a:t>
            </a:r>
          </a:p>
          <a:p>
            <a:r>
              <a:rPr lang="en-US" sz="2000" dirty="0"/>
              <a:t>connected devices in 2012.</a:t>
            </a:r>
            <a:endParaRPr lang="en-US" sz="20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5234163" y="1208168"/>
            <a:ext cx="2446739" cy="1734830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sz="19900" b="1" dirty="0" smtClean="0">
                <a:solidFill>
                  <a:srgbClr val="0E6980"/>
                </a:solidFill>
              </a:rPr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2871241509"/>
      </p:ext>
    </p:ext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M Interim Template Confidential">
  <a:themeElements>
    <a:clrScheme name="Custom 13">
      <a:dk1>
        <a:srgbClr val="000000"/>
      </a:dk1>
      <a:lt1>
        <a:srgbClr val="FFFFFF"/>
      </a:lt1>
      <a:dk2>
        <a:srgbClr val="61116A"/>
      </a:dk2>
      <a:lt2>
        <a:srgbClr val="F68A33"/>
      </a:lt2>
      <a:accent1>
        <a:srgbClr val="128CAB"/>
      </a:accent1>
      <a:accent2>
        <a:srgbClr val="ED174F"/>
      </a:accent2>
      <a:accent3>
        <a:srgbClr val="26CEAD"/>
      </a:accent3>
      <a:accent4>
        <a:srgbClr val="F68A33"/>
      </a:accent4>
      <a:accent5>
        <a:srgbClr val="00B1DB"/>
      </a:accent5>
      <a:accent6>
        <a:srgbClr val="61116A"/>
      </a:accent6>
      <a:hlink>
        <a:srgbClr val="128CAB"/>
      </a:hlink>
      <a:folHlink>
        <a:srgbClr val="9A8B7C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>
    <a:spDef>
      <a:spPr>
        <a:noFill/>
        <a:ln>
          <a:solidFill>
            <a:schemeClr val="accent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wrap="square" lIns="0" tIns="0" rIns="0" bIns="0" rtlCol="0" anchor="t">
        <a:normAutofit/>
      </a:bodyPr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ARM PPT Template 2014 Public</Template>
  <TotalTime>393</TotalTime>
  <Words>1519</Words>
  <Application>Microsoft Office PowerPoint</Application>
  <PresentationFormat>Custom</PresentationFormat>
  <Paragraphs>429</Paragraphs>
  <Slides>25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ARM Interim Template Confidential</vt:lpstr>
      <vt:lpstr>Introduction to IoT</vt:lpstr>
      <vt:lpstr>Syllabus</vt:lpstr>
      <vt:lpstr>Internet of Things</vt:lpstr>
      <vt:lpstr>Internet of Things</vt:lpstr>
      <vt:lpstr>PowerPoint Presentation</vt:lpstr>
      <vt:lpstr>Challenges of Internet of Things</vt:lpstr>
      <vt:lpstr>The IoT Opportunity Gap</vt:lpstr>
      <vt:lpstr>IoT Scale and Diversity is Very Different from Mobile</vt:lpstr>
      <vt:lpstr>IoT and Home Appliance</vt:lpstr>
      <vt:lpstr>Technologies that enable IoT </vt:lpstr>
      <vt:lpstr>Technologies that can Enable IoT</vt:lpstr>
      <vt:lpstr>Technologies that can Enabling IoT</vt:lpstr>
      <vt:lpstr>ARM Processors in Smartphones</vt:lpstr>
      <vt:lpstr>ARM Cortex-A Class Processors</vt:lpstr>
      <vt:lpstr>ARM Cortex-A Class Processors</vt:lpstr>
      <vt:lpstr>ARMv7-A Architecture</vt:lpstr>
      <vt:lpstr>Technologies that can Enabling IoT</vt:lpstr>
      <vt:lpstr>Little Data Starts with Little Devices</vt:lpstr>
      <vt:lpstr>ARM® Cortex® -M - Enabling Little Devices</vt:lpstr>
      <vt:lpstr>Technologies that can Enabling IoT</vt:lpstr>
      <vt:lpstr>Bluetooth Smart Connectivity</vt:lpstr>
      <vt:lpstr>Technologies that can Enabling IoT</vt:lpstr>
      <vt:lpstr>ARM® mbed™ -  Accelerating IoT Deployment</vt:lpstr>
      <vt:lpstr>Enabling Industry Scale on ARM</vt:lpstr>
      <vt:lpstr>Coming Next…</vt:lpstr>
    </vt:vector>
  </TitlesOfParts>
  <Company>ARM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Cottee Gillbe</dc:creator>
  <cp:lastModifiedBy>Joan Teixidor Buixeda</cp:lastModifiedBy>
  <cp:revision>178</cp:revision>
  <dcterms:created xsi:type="dcterms:W3CDTF">2006-08-16T00:00:00Z</dcterms:created>
  <dcterms:modified xsi:type="dcterms:W3CDTF">2015-04-28T13:22:41Z</dcterms:modified>
</cp:coreProperties>
</file>