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87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0" autoAdjust="0"/>
    <p:restoredTop sz="94660"/>
  </p:normalViewPr>
  <p:slideViewPr>
    <p:cSldViewPr>
      <p:cViewPr>
        <p:scale>
          <a:sx n="100" d="100"/>
          <a:sy n="100" d="100"/>
        </p:scale>
        <p:origin x="-1386" y="-432"/>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68C9E-3462-4530-B9A9-578AF793F7D9}" type="datetimeFigureOut">
              <a:rPr lang="en-GB" smtClean="0"/>
              <a:t>30/07/2014</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0B4F9-F56B-4B1F-A7F6-68D0E6BDFCA5}" type="slidenum">
              <a:rPr lang="en-GB" smtClean="0"/>
              <a:t>‹#›</a:t>
            </a:fld>
            <a:endParaRPr lang="en-GB"/>
          </a:p>
        </p:txBody>
      </p:sp>
    </p:spTree>
    <p:extLst>
      <p:ext uri="{BB962C8B-B14F-4D97-AF65-F5344CB8AC3E}">
        <p14:creationId xmlns:p14="http://schemas.microsoft.com/office/powerpoint/2010/main" val="1042641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8032" y="6495778"/>
            <a:ext cx="3734309" cy="226497"/>
          </a:xfrm>
          <a:prstGeom prst="rect">
            <a:avLst/>
          </a:prstGeom>
        </p:spPr>
      </p:pic>
      <p:sp>
        <p:nvSpPr>
          <p:cNvPr id="5" name="Title 4"/>
          <p:cNvSpPr>
            <a:spLocks noGrp="1"/>
          </p:cNvSpPr>
          <p:nvPr>
            <p:ph type="ctrTitle" hasCustomPrompt="1"/>
          </p:nvPr>
        </p:nvSpPr>
        <p:spPr>
          <a:xfrm>
            <a:off x="899883" y="1440000"/>
            <a:ext cx="11035688"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899883" y="3600000"/>
            <a:ext cx="11035688"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769696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708" y="4406901"/>
            <a:ext cx="10359152"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2708" y="2906713"/>
            <a:ext cx="10359152"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77276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3" y="1440000"/>
            <a:ext cx="1115597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009" y="1440000"/>
            <a:ext cx="5559776"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p:nvCxnSpPr>
        <p:spPr>
          <a:xfrm>
            <a:off x="468602"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899883" y="2796214"/>
            <a:ext cx="11035688"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790" y="2540002"/>
            <a:ext cx="9275000"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p:nvSpPr>
        <p:spPr>
          <a:xfrm>
            <a:off x="3358105" y="4515556"/>
            <a:ext cx="914281"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041" y="4524560"/>
            <a:ext cx="4710378"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11" y="336000"/>
            <a:ext cx="11158547"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13" y="1440000"/>
            <a:ext cx="11155973"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26" y="6559369"/>
            <a:ext cx="130287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pic>
        <p:nvPicPr>
          <p:cNvPr id="5" name="Picture 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GB" dirty="0" smtClean="0"/>
              <a:t>The ARM Cortex-M4 Processor Architecture</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041193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Bit-band Operation Example</a:t>
            </a:r>
            <a:endParaRPr lang="en-GB" dirty="0"/>
          </a:p>
        </p:txBody>
      </p:sp>
      <p:sp>
        <p:nvSpPr>
          <p:cNvPr id="3" name="Content Placeholder 2"/>
          <p:cNvSpPr>
            <a:spLocks noGrp="1"/>
          </p:cNvSpPr>
          <p:nvPr>
            <p:ph idx="1"/>
          </p:nvPr>
        </p:nvSpPr>
        <p:spPr>
          <a:xfrm>
            <a:off x="479813" y="1066800"/>
            <a:ext cx="11155973" cy="4680000"/>
          </a:xfrm>
        </p:spPr>
        <p:txBody>
          <a:bodyPr/>
          <a:lstStyle/>
          <a:p>
            <a:r>
              <a:rPr lang="en-GB" sz="2000" dirty="0" smtClean="0"/>
              <a:t>For example, in order to set bit[3] in word data in address 0x20000000:</a:t>
            </a:r>
          </a:p>
          <a:p>
            <a:pPr lvl="1"/>
            <a:endParaRPr lang="en-GB" sz="1800" dirty="0" smtClean="0"/>
          </a:p>
          <a:p>
            <a:pPr lvl="1"/>
            <a:endParaRPr lang="en-GB" sz="1800" dirty="0" smtClean="0"/>
          </a:p>
          <a:p>
            <a:pPr marL="538162" lvl="1" indent="0">
              <a:buNone/>
            </a:pPr>
            <a:endParaRPr lang="en-GB" sz="1800" dirty="0" smtClean="0"/>
          </a:p>
          <a:p>
            <a:r>
              <a:rPr lang="en-GB" sz="2000" dirty="0" smtClean="0"/>
              <a:t>Read-Modify-Write operation</a:t>
            </a:r>
          </a:p>
          <a:p>
            <a:pPr lvl="1"/>
            <a:r>
              <a:rPr lang="en-GB" sz="1800" dirty="0" smtClean="0"/>
              <a:t>Read the real data address (0x20000000)</a:t>
            </a:r>
          </a:p>
          <a:p>
            <a:pPr lvl="1"/>
            <a:r>
              <a:rPr lang="en-GB" sz="1800" dirty="0" smtClean="0"/>
              <a:t>Modify the desired bit (retain other bits unchanged)</a:t>
            </a:r>
          </a:p>
          <a:p>
            <a:pPr lvl="1"/>
            <a:r>
              <a:rPr lang="en-GB" sz="1800" dirty="0" smtClean="0"/>
              <a:t>Write the modified data back</a:t>
            </a:r>
          </a:p>
          <a:p>
            <a:r>
              <a:rPr lang="en-GB" sz="2000" dirty="0" smtClean="0"/>
              <a:t>Bit-band operation</a:t>
            </a:r>
          </a:p>
          <a:p>
            <a:pPr lvl="1"/>
            <a:r>
              <a:rPr lang="en-GB" sz="1800" dirty="0" smtClean="0"/>
              <a:t>Directly set the bit by writing ‘1’ to address 0x2200000C, which is the alias address of the fourth bit of the 32-bit data at 0x20000000 </a:t>
            </a:r>
          </a:p>
          <a:p>
            <a:pPr lvl="5"/>
            <a:r>
              <a:rPr lang="en-GB" sz="1600" dirty="0" smtClean="0"/>
              <a:t>In effect, this single instruction is  mapped to 2 bus transfers: read data from 0x20000000 to the buffer, and then write to 0x20000000 from the buffer with bit [3] set</a:t>
            </a:r>
          </a:p>
          <a:p>
            <a:endParaRPr lang="en-GB" sz="2000" dirty="0"/>
          </a:p>
        </p:txBody>
      </p:sp>
      <p:sp>
        <p:nvSpPr>
          <p:cNvPr id="11" name="Rectangle 10"/>
          <p:cNvSpPr/>
          <p:nvPr/>
        </p:nvSpPr>
        <p:spPr bwMode="auto">
          <a:xfrm>
            <a:off x="1750219" y="1531800"/>
            <a:ext cx="3906259" cy="1211400"/>
          </a:xfrm>
          <a:prstGeom prst="rect">
            <a:avLst/>
          </a:prstGeom>
          <a:solidFill>
            <a:srgbClr val="AAC5D2">
              <a:lumMod val="20000"/>
              <a:lumOff val="80000"/>
            </a:srgbClr>
          </a:solidFill>
          <a:ln w="1270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72000" tIns="72000" rIns="72000" bIns="7200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;Read-Modify-Write Operation</a:t>
            </a:r>
          </a:p>
          <a:p>
            <a:pPr marL="0" marR="0" lvl="0" indent="0" defTabSz="914400" eaLnBrk="1" fontAlgn="base" latinLnBrk="0" hangingPunct="1">
              <a:lnSpc>
                <a:spcPct val="100000"/>
              </a:lnSpc>
              <a:spcBef>
                <a:spcPct val="0"/>
              </a:spcBef>
              <a:spcAft>
                <a:spcPct val="0"/>
              </a:spcAft>
              <a:buClrTx/>
              <a:buSzTx/>
              <a:buFontTx/>
              <a:buNone/>
              <a:tabLst/>
              <a:defRPr/>
            </a:pPr>
            <a:endPar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LDR     R1, =0x20000000  ;Setup address</a:t>
            </a: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LDR     R0, [R1]	     ;Read</a:t>
            </a: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ORR.W   R0, #0x8	     ;Modify bit</a:t>
            </a: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STR     R0, [R1]	     ;Write back</a:t>
            </a:r>
          </a:p>
        </p:txBody>
      </p:sp>
      <p:sp>
        <p:nvSpPr>
          <p:cNvPr id="12" name="Rectangle 11"/>
          <p:cNvSpPr/>
          <p:nvPr/>
        </p:nvSpPr>
        <p:spPr bwMode="auto">
          <a:xfrm>
            <a:off x="5945701" y="1531800"/>
            <a:ext cx="3906259" cy="1211400"/>
          </a:xfrm>
          <a:prstGeom prst="rect">
            <a:avLst/>
          </a:prstGeom>
          <a:solidFill>
            <a:srgbClr val="AAC5D2">
              <a:lumMod val="20000"/>
              <a:lumOff val="80000"/>
            </a:srgbClr>
          </a:solidFill>
          <a:ln w="12700" cap="flat" cmpd="sng" algn="ctr">
            <a:solidFill>
              <a:srgbClr val="000000">
                <a:lumMod val="75000"/>
                <a:lumOff val="25000"/>
              </a:srgb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72000" tIns="72000" rIns="72000" bIns="7200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;Bit-band Operation</a:t>
            </a:r>
          </a:p>
          <a:p>
            <a:pPr marL="0" marR="0" lvl="0" indent="0" defTabSz="914400" eaLnBrk="1" fontAlgn="base" latinLnBrk="0" hangingPunct="1">
              <a:lnSpc>
                <a:spcPct val="100000"/>
              </a:lnSpc>
              <a:spcBef>
                <a:spcPct val="0"/>
              </a:spcBef>
              <a:spcAft>
                <a:spcPct val="0"/>
              </a:spcAft>
              <a:buClrTx/>
              <a:buSzTx/>
              <a:buFontTx/>
              <a:buNone/>
              <a:tabLst/>
              <a:defRPr/>
            </a:pPr>
            <a:endPar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LDR     R1, =0x2200000C  ;Setup address</a:t>
            </a: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MOV     R0, #1	     ;Load data</a:t>
            </a:r>
          </a:p>
          <a:p>
            <a:pPr marL="0" marR="0" lvl="0" indent="0" defTabSz="914400" eaLnBrk="1" fontAlgn="base" latinLnBrk="0" hangingPunct="1">
              <a:lnSpc>
                <a:spcPct val="100000"/>
              </a:lnSpc>
              <a:spcBef>
                <a:spcPct val="0"/>
              </a:spcBef>
              <a:spcAft>
                <a:spcPct val="0"/>
              </a:spcAft>
              <a:buClrTx/>
              <a:buSzTx/>
              <a:buFontTx/>
              <a:buNone/>
              <a:tabLst/>
              <a:defRPr/>
            </a:pPr>
            <a:r>
              <a:rPr kumimoji="0" lang="pt-BR" sz="1200" b="0" i="0" u="none" strike="noStrike" kern="0" cap="none" spc="0" normalizeH="0" baseline="0" noProof="0" dirty="0" smtClean="0">
                <a:ln>
                  <a:noFill/>
                </a:ln>
                <a:solidFill>
                  <a:srgbClr val="000000"/>
                </a:solidFill>
                <a:effectLst/>
                <a:uLnTx/>
                <a:uFillTx/>
                <a:latin typeface="Lucida Console" panose="020B0609040504020204" pitchFamily="49" charset="0"/>
                <a:ea typeface="MS PGothic" pitchFamily="34" charset="-128"/>
              </a:rPr>
              <a:t>STR     R0, [R1]	     ;Write</a:t>
            </a:r>
          </a:p>
        </p:txBody>
      </p:sp>
    </p:spTree>
    <p:extLst>
      <p:ext uri="{BB962C8B-B14F-4D97-AF65-F5344CB8AC3E}">
        <p14:creationId xmlns:p14="http://schemas.microsoft.com/office/powerpoint/2010/main" val="968755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Bit-band Alias Address</a:t>
            </a:r>
            <a:endParaRPr lang="en-GB" dirty="0"/>
          </a:p>
        </p:txBody>
      </p:sp>
      <p:sp>
        <p:nvSpPr>
          <p:cNvPr id="3" name="Content Placeholder 2"/>
          <p:cNvSpPr>
            <a:spLocks noGrp="1"/>
          </p:cNvSpPr>
          <p:nvPr>
            <p:ph idx="1"/>
          </p:nvPr>
        </p:nvSpPr>
        <p:spPr>
          <a:xfrm>
            <a:off x="479813" y="1143000"/>
            <a:ext cx="11155973" cy="2514600"/>
          </a:xfrm>
        </p:spPr>
        <p:txBody>
          <a:bodyPr/>
          <a:lstStyle/>
          <a:p>
            <a:r>
              <a:rPr lang="en-GB" dirty="0" smtClean="0"/>
              <a:t>Each bit of the 32-bit data is one-to-one mapped to the bit-band alias address</a:t>
            </a:r>
          </a:p>
          <a:p>
            <a:pPr lvl="1"/>
            <a:r>
              <a:rPr lang="en-GB" dirty="0" smtClean="0"/>
              <a:t>For example, the fourth bit (bit [3]) of the data at 0x20000000 is mapped to the bit-band alias address at 0x2200000C</a:t>
            </a:r>
          </a:p>
          <a:p>
            <a:pPr lvl="1"/>
            <a:r>
              <a:rPr lang="en-GB" dirty="0" smtClean="0"/>
              <a:t>Hence, to set bit [3] of the data at 0x20000000, we only need to write ‘1’ to address 0x2200000C</a:t>
            </a:r>
          </a:p>
          <a:p>
            <a:pPr lvl="1"/>
            <a:r>
              <a:rPr lang="en-GB" dirty="0" smtClean="0"/>
              <a:t>In Cortex-M4, there are two pre-defined bit-band alias regions: one for SRAM region, and one for peripherals region</a:t>
            </a:r>
            <a:endParaRPr lang="en-GB" dirty="0"/>
          </a:p>
        </p:txBody>
      </p:sp>
      <p:grpSp>
        <p:nvGrpSpPr>
          <p:cNvPr id="110" name="Group 109"/>
          <p:cNvGrpSpPr/>
          <p:nvPr/>
        </p:nvGrpSpPr>
        <p:grpSpPr>
          <a:xfrm>
            <a:off x="471223" y="3616543"/>
            <a:ext cx="11107742" cy="2649516"/>
            <a:chOff x="471223" y="3616543"/>
            <a:chExt cx="11107742" cy="2649516"/>
          </a:xfrm>
        </p:grpSpPr>
        <p:sp>
          <p:nvSpPr>
            <p:cNvPr id="4" name="Rectangle 3"/>
            <p:cNvSpPr/>
            <p:nvPr/>
          </p:nvSpPr>
          <p:spPr bwMode="auto">
            <a:xfrm>
              <a:off x="3804875" y="5324978"/>
              <a:ext cx="242539" cy="233274"/>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5" name="Rectangle 4"/>
            <p:cNvSpPr/>
            <p:nvPr/>
          </p:nvSpPr>
          <p:spPr bwMode="auto">
            <a:xfrm>
              <a:off x="2116728"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6" name="Rectangle 5"/>
            <p:cNvSpPr/>
            <p:nvPr/>
          </p:nvSpPr>
          <p:spPr bwMode="auto">
            <a:xfrm>
              <a:off x="2359267"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 name="Rectangle 6"/>
            <p:cNvSpPr/>
            <p:nvPr/>
          </p:nvSpPr>
          <p:spPr bwMode="auto">
            <a:xfrm>
              <a:off x="259603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8" name="Rectangle 7"/>
            <p:cNvSpPr/>
            <p:nvPr/>
          </p:nvSpPr>
          <p:spPr bwMode="auto">
            <a:xfrm>
              <a:off x="283857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9" name="Rectangle 8"/>
            <p:cNvSpPr/>
            <p:nvPr/>
          </p:nvSpPr>
          <p:spPr bwMode="auto">
            <a:xfrm>
              <a:off x="3083033"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10" name="Rectangle 9"/>
            <p:cNvSpPr/>
            <p:nvPr/>
          </p:nvSpPr>
          <p:spPr bwMode="auto">
            <a:xfrm>
              <a:off x="3325573"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 name="Rectangle 10"/>
            <p:cNvSpPr/>
            <p:nvPr/>
          </p:nvSpPr>
          <p:spPr bwMode="auto">
            <a:xfrm>
              <a:off x="3562337"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 name="Rectangle 11"/>
            <p:cNvSpPr/>
            <p:nvPr/>
          </p:nvSpPr>
          <p:spPr bwMode="auto">
            <a:xfrm>
              <a:off x="404164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 name="Rectangle 12"/>
            <p:cNvSpPr/>
            <p:nvPr/>
          </p:nvSpPr>
          <p:spPr bwMode="auto">
            <a:xfrm>
              <a:off x="4284178"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 name="Rectangle 13"/>
            <p:cNvSpPr/>
            <p:nvPr/>
          </p:nvSpPr>
          <p:spPr bwMode="auto">
            <a:xfrm>
              <a:off x="452094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 name="Rectangle 14"/>
            <p:cNvSpPr/>
            <p:nvPr/>
          </p:nvSpPr>
          <p:spPr bwMode="auto">
            <a:xfrm>
              <a:off x="4763481"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 name="Rectangle 15"/>
            <p:cNvSpPr/>
            <p:nvPr/>
          </p:nvSpPr>
          <p:spPr bwMode="auto">
            <a:xfrm>
              <a:off x="5006019"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7" name="Rectangle 16"/>
            <p:cNvSpPr/>
            <p:nvPr/>
          </p:nvSpPr>
          <p:spPr bwMode="auto">
            <a:xfrm>
              <a:off x="5248559"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 name="Rectangle 17"/>
            <p:cNvSpPr/>
            <p:nvPr/>
          </p:nvSpPr>
          <p:spPr bwMode="auto">
            <a:xfrm>
              <a:off x="548532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9" name="Rectangle 18"/>
            <p:cNvSpPr/>
            <p:nvPr/>
          </p:nvSpPr>
          <p:spPr bwMode="auto">
            <a:xfrm>
              <a:off x="5727863" y="5324978"/>
              <a:ext cx="240614"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0" name="Rectangle 19"/>
            <p:cNvSpPr/>
            <p:nvPr/>
          </p:nvSpPr>
          <p:spPr bwMode="auto">
            <a:xfrm>
              <a:off x="5962701"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1" name="Rectangle 20"/>
            <p:cNvSpPr/>
            <p:nvPr/>
          </p:nvSpPr>
          <p:spPr bwMode="auto">
            <a:xfrm>
              <a:off x="620524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2" name="Rectangle 21"/>
            <p:cNvSpPr/>
            <p:nvPr/>
          </p:nvSpPr>
          <p:spPr bwMode="auto">
            <a:xfrm>
              <a:off x="6442003"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 name="Rectangle 22"/>
            <p:cNvSpPr/>
            <p:nvPr/>
          </p:nvSpPr>
          <p:spPr bwMode="auto">
            <a:xfrm>
              <a:off x="668454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4" name="Rectangle 23"/>
            <p:cNvSpPr/>
            <p:nvPr/>
          </p:nvSpPr>
          <p:spPr bwMode="auto">
            <a:xfrm>
              <a:off x="692708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 name="Rectangle 24"/>
            <p:cNvSpPr/>
            <p:nvPr/>
          </p:nvSpPr>
          <p:spPr bwMode="auto">
            <a:xfrm>
              <a:off x="716962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6" name="Rectangle 25"/>
            <p:cNvSpPr/>
            <p:nvPr/>
          </p:nvSpPr>
          <p:spPr bwMode="auto">
            <a:xfrm>
              <a:off x="7406385"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7" name="Rectangle 26"/>
            <p:cNvSpPr/>
            <p:nvPr/>
          </p:nvSpPr>
          <p:spPr bwMode="auto">
            <a:xfrm>
              <a:off x="7648924"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8" name="Rectangle 27"/>
            <p:cNvSpPr/>
            <p:nvPr/>
          </p:nvSpPr>
          <p:spPr bwMode="auto">
            <a:xfrm>
              <a:off x="7885687"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9" name="Rectangle 28"/>
            <p:cNvSpPr/>
            <p:nvPr/>
          </p:nvSpPr>
          <p:spPr bwMode="auto">
            <a:xfrm>
              <a:off x="8128226" y="5324978"/>
              <a:ext cx="242539" cy="233274"/>
            </a:xfrm>
            <a:prstGeom prst="rect">
              <a:avLst/>
            </a:prstGeom>
            <a:solidFill>
              <a:schemeClr val="accent2">
                <a:lumMod val="40000"/>
                <a:lumOff val="6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0" name="Rectangle 29"/>
            <p:cNvSpPr/>
            <p:nvPr/>
          </p:nvSpPr>
          <p:spPr bwMode="auto">
            <a:xfrm>
              <a:off x="8364991" y="5324978"/>
              <a:ext cx="242539" cy="233274"/>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1" name="Rectangle 30"/>
            <p:cNvSpPr/>
            <p:nvPr/>
          </p:nvSpPr>
          <p:spPr bwMode="auto">
            <a:xfrm>
              <a:off x="8607529"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2" name="Rectangle 31"/>
            <p:cNvSpPr/>
            <p:nvPr/>
          </p:nvSpPr>
          <p:spPr bwMode="auto">
            <a:xfrm>
              <a:off x="8850068" y="5324978"/>
              <a:ext cx="242539" cy="233274"/>
            </a:xfrm>
            <a:prstGeom prst="rect">
              <a:avLst/>
            </a:prstGeom>
            <a:solidFill>
              <a:schemeClr val="accent2">
                <a:lumMod val="40000"/>
                <a:lumOff val="6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3" name="Rectangle 32"/>
            <p:cNvSpPr/>
            <p:nvPr/>
          </p:nvSpPr>
          <p:spPr bwMode="auto">
            <a:xfrm>
              <a:off x="9092608" y="5324978"/>
              <a:ext cx="242539" cy="233274"/>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4" name="Rectangle 33"/>
            <p:cNvSpPr/>
            <p:nvPr/>
          </p:nvSpPr>
          <p:spPr bwMode="auto">
            <a:xfrm>
              <a:off x="9329371"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5" name="Rectangle 34"/>
            <p:cNvSpPr/>
            <p:nvPr/>
          </p:nvSpPr>
          <p:spPr bwMode="auto">
            <a:xfrm>
              <a:off x="9571910" y="5324978"/>
              <a:ext cx="242539" cy="233274"/>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6" name="Rectangle 35"/>
            <p:cNvSpPr/>
            <p:nvPr/>
          </p:nvSpPr>
          <p:spPr bwMode="auto">
            <a:xfrm>
              <a:off x="2116728" y="5324978"/>
              <a:ext cx="7697720" cy="233274"/>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8" name="Rectangle 37"/>
            <p:cNvSpPr/>
            <p:nvPr/>
          </p:nvSpPr>
          <p:spPr bwMode="auto">
            <a:xfrm>
              <a:off x="3804875" y="4837929"/>
              <a:ext cx="242539" cy="233274"/>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39" name="Rectangle 38"/>
            <p:cNvSpPr/>
            <p:nvPr/>
          </p:nvSpPr>
          <p:spPr bwMode="auto">
            <a:xfrm>
              <a:off x="211672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0" name="Rectangle 39"/>
            <p:cNvSpPr/>
            <p:nvPr/>
          </p:nvSpPr>
          <p:spPr bwMode="auto">
            <a:xfrm>
              <a:off x="2359267"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1" name="Rectangle 40"/>
            <p:cNvSpPr/>
            <p:nvPr/>
          </p:nvSpPr>
          <p:spPr bwMode="auto">
            <a:xfrm>
              <a:off x="259603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2" name="Rectangle 41"/>
            <p:cNvSpPr/>
            <p:nvPr/>
          </p:nvSpPr>
          <p:spPr bwMode="auto">
            <a:xfrm>
              <a:off x="283857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3" name="Rectangle 42"/>
            <p:cNvSpPr/>
            <p:nvPr/>
          </p:nvSpPr>
          <p:spPr bwMode="auto">
            <a:xfrm>
              <a:off x="3083033"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44" name="Rectangle 43"/>
            <p:cNvSpPr/>
            <p:nvPr/>
          </p:nvSpPr>
          <p:spPr bwMode="auto">
            <a:xfrm>
              <a:off x="3325573"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5" name="Rectangle 44"/>
            <p:cNvSpPr/>
            <p:nvPr/>
          </p:nvSpPr>
          <p:spPr bwMode="auto">
            <a:xfrm>
              <a:off x="3562337"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6" name="Rectangle 45"/>
            <p:cNvSpPr/>
            <p:nvPr/>
          </p:nvSpPr>
          <p:spPr bwMode="auto">
            <a:xfrm>
              <a:off x="404164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7" name="Rectangle 46"/>
            <p:cNvSpPr/>
            <p:nvPr/>
          </p:nvSpPr>
          <p:spPr bwMode="auto">
            <a:xfrm>
              <a:off x="428417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8" name="Rectangle 47"/>
            <p:cNvSpPr/>
            <p:nvPr/>
          </p:nvSpPr>
          <p:spPr bwMode="auto">
            <a:xfrm>
              <a:off x="452094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9" name="Rectangle 48"/>
            <p:cNvSpPr/>
            <p:nvPr/>
          </p:nvSpPr>
          <p:spPr bwMode="auto">
            <a:xfrm>
              <a:off x="476348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0" name="Rectangle 49"/>
            <p:cNvSpPr/>
            <p:nvPr/>
          </p:nvSpPr>
          <p:spPr bwMode="auto">
            <a:xfrm>
              <a:off x="5006019"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1" name="Rectangle 50"/>
            <p:cNvSpPr/>
            <p:nvPr/>
          </p:nvSpPr>
          <p:spPr bwMode="auto">
            <a:xfrm>
              <a:off x="5248559"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2" name="Rectangle 51"/>
            <p:cNvSpPr/>
            <p:nvPr/>
          </p:nvSpPr>
          <p:spPr bwMode="auto">
            <a:xfrm>
              <a:off x="548532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3" name="Rectangle 52"/>
            <p:cNvSpPr/>
            <p:nvPr/>
          </p:nvSpPr>
          <p:spPr bwMode="auto">
            <a:xfrm>
              <a:off x="5727863" y="4837929"/>
              <a:ext cx="240614"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4" name="Rectangle 53"/>
            <p:cNvSpPr/>
            <p:nvPr/>
          </p:nvSpPr>
          <p:spPr bwMode="auto">
            <a:xfrm>
              <a:off x="596270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5" name="Rectangle 54"/>
            <p:cNvSpPr/>
            <p:nvPr/>
          </p:nvSpPr>
          <p:spPr bwMode="auto">
            <a:xfrm>
              <a:off x="620524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6" name="Rectangle 55"/>
            <p:cNvSpPr/>
            <p:nvPr/>
          </p:nvSpPr>
          <p:spPr bwMode="auto">
            <a:xfrm>
              <a:off x="6442003"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7" name="Rectangle 56"/>
            <p:cNvSpPr/>
            <p:nvPr/>
          </p:nvSpPr>
          <p:spPr bwMode="auto">
            <a:xfrm>
              <a:off x="668454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8" name="Rectangle 57"/>
            <p:cNvSpPr/>
            <p:nvPr/>
          </p:nvSpPr>
          <p:spPr bwMode="auto">
            <a:xfrm>
              <a:off x="692708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9" name="Rectangle 58"/>
            <p:cNvSpPr/>
            <p:nvPr/>
          </p:nvSpPr>
          <p:spPr bwMode="auto">
            <a:xfrm>
              <a:off x="716962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0" name="Rectangle 59"/>
            <p:cNvSpPr/>
            <p:nvPr/>
          </p:nvSpPr>
          <p:spPr bwMode="auto">
            <a:xfrm>
              <a:off x="7406385"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1" name="Rectangle 60"/>
            <p:cNvSpPr/>
            <p:nvPr/>
          </p:nvSpPr>
          <p:spPr bwMode="auto">
            <a:xfrm>
              <a:off x="7648924"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2" name="Rectangle 61"/>
            <p:cNvSpPr/>
            <p:nvPr/>
          </p:nvSpPr>
          <p:spPr bwMode="auto">
            <a:xfrm>
              <a:off x="7885687"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3" name="Rectangle 62"/>
            <p:cNvSpPr/>
            <p:nvPr/>
          </p:nvSpPr>
          <p:spPr bwMode="auto">
            <a:xfrm>
              <a:off x="8128226"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4" name="Rectangle 63"/>
            <p:cNvSpPr/>
            <p:nvPr/>
          </p:nvSpPr>
          <p:spPr bwMode="auto">
            <a:xfrm>
              <a:off x="836499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5" name="Rectangle 64"/>
            <p:cNvSpPr/>
            <p:nvPr/>
          </p:nvSpPr>
          <p:spPr bwMode="auto">
            <a:xfrm>
              <a:off x="8607529"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6" name="Rectangle 65"/>
            <p:cNvSpPr/>
            <p:nvPr/>
          </p:nvSpPr>
          <p:spPr bwMode="auto">
            <a:xfrm>
              <a:off x="885006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7" name="Rectangle 66"/>
            <p:cNvSpPr/>
            <p:nvPr/>
          </p:nvSpPr>
          <p:spPr bwMode="auto">
            <a:xfrm>
              <a:off x="909260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8" name="Rectangle 67"/>
            <p:cNvSpPr/>
            <p:nvPr/>
          </p:nvSpPr>
          <p:spPr bwMode="auto">
            <a:xfrm>
              <a:off x="932937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9" name="Rectangle 68"/>
            <p:cNvSpPr/>
            <p:nvPr/>
          </p:nvSpPr>
          <p:spPr bwMode="auto">
            <a:xfrm>
              <a:off x="9571910" y="4837929"/>
              <a:ext cx="242539" cy="233274"/>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0" name="Rectangle 69"/>
            <p:cNvSpPr/>
            <p:nvPr/>
          </p:nvSpPr>
          <p:spPr bwMode="auto">
            <a:xfrm>
              <a:off x="2116728" y="4837929"/>
              <a:ext cx="7697720" cy="233274"/>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1" name="Rectangle 70"/>
            <p:cNvSpPr/>
            <p:nvPr/>
          </p:nvSpPr>
          <p:spPr bwMode="auto">
            <a:xfrm>
              <a:off x="3804875" y="4367969"/>
              <a:ext cx="242539" cy="233274"/>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2" name="Rectangle 71"/>
            <p:cNvSpPr/>
            <p:nvPr/>
          </p:nvSpPr>
          <p:spPr bwMode="auto">
            <a:xfrm>
              <a:off x="211672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3" name="Rectangle 72"/>
            <p:cNvSpPr/>
            <p:nvPr/>
          </p:nvSpPr>
          <p:spPr bwMode="auto">
            <a:xfrm>
              <a:off x="2359267"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4" name="Rectangle 73"/>
            <p:cNvSpPr/>
            <p:nvPr/>
          </p:nvSpPr>
          <p:spPr bwMode="auto">
            <a:xfrm>
              <a:off x="259603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5" name="Rectangle 74"/>
            <p:cNvSpPr/>
            <p:nvPr/>
          </p:nvSpPr>
          <p:spPr bwMode="auto">
            <a:xfrm>
              <a:off x="283857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6" name="Rectangle 75"/>
            <p:cNvSpPr/>
            <p:nvPr/>
          </p:nvSpPr>
          <p:spPr bwMode="auto">
            <a:xfrm>
              <a:off x="3083033"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77" name="Rectangle 76"/>
            <p:cNvSpPr/>
            <p:nvPr/>
          </p:nvSpPr>
          <p:spPr bwMode="auto">
            <a:xfrm>
              <a:off x="3325573"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8" name="Rectangle 77"/>
            <p:cNvSpPr/>
            <p:nvPr/>
          </p:nvSpPr>
          <p:spPr bwMode="auto">
            <a:xfrm>
              <a:off x="3562337"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9" name="Rectangle 78"/>
            <p:cNvSpPr/>
            <p:nvPr/>
          </p:nvSpPr>
          <p:spPr bwMode="auto">
            <a:xfrm>
              <a:off x="404164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0" name="Rectangle 79"/>
            <p:cNvSpPr/>
            <p:nvPr/>
          </p:nvSpPr>
          <p:spPr bwMode="auto">
            <a:xfrm>
              <a:off x="428417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1" name="Rectangle 80"/>
            <p:cNvSpPr/>
            <p:nvPr/>
          </p:nvSpPr>
          <p:spPr bwMode="auto">
            <a:xfrm>
              <a:off x="452094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2" name="Rectangle 81"/>
            <p:cNvSpPr/>
            <p:nvPr/>
          </p:nvSpPr>
          <p:spPr bwMode="auto">
            <a:xfrm>
              <a:off x="476348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3" name="Rectangle 82"/>
            <p:cNvSpPr/>
            <p:nvPr/>
          </p:nvSpPr>
          <p:spPr bwMode="auto">
            <a:xfrm>
              <a:off x="5006019"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4" name="Rectangle 83"/>
            <p:cNvSpPr/>
            <p:nvPr/>
          </p:nvSpPr>
          <p:spPr bwMode="auto">
            <a:xfrm>
              <a:off x="5248559"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5" name="Rectangle 84"/>
            <p:cNvSpPr/>
            <p:nvPr/>
          </p:nvSpPr>
          <p:spPr bwMode="auto">
            <a:xfrm>
              <a:off x="548532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6" name="Rectangle 85"/>
            <p:cNvSpPr/>
            <p:nvPr/>
          </p:nvSpPr>
          <p:spPr bwMode="auto">
            <a:xfrm>
              <a:off x="5727863" y="4367969"/>
              <a:ext cx="240614"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7" name="Rectangle 86"/>
            <p:cNvSpPr/>
            <p:nvPr/>
          </p:nvSpPr>
          <p:spPr bwMode="auto">
            <a:xfrm>
              <a:off x="596270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8" name="Rectangle 87"/>
            <p:cNvSpPr/>
            <p:nvPr/>
          </p:nvSpPr>
          <p:spPr bwMode="auto">
            <a:xfrm>
              <a:off x="620524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9" name="Rectangle 88"/>
            <p:cNvSpPr/>
            <p:nvPr/>
          </p:nvSpPr>
          <p:spPr bwMode="auto">
            <a:xfrm>
              <a:off x="6442003"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0" name="Rectangle 89"/>
            <p:cNvSpPr/>
            <p:nvPr/>
          </p:nvSpPr>
          <p:spPr bwMode="auto">
            <a:xfrm>
              <a:off x="668454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1" name="Rectangle 90"/>
            <p:cNvSpPr/>
            <p:nvPr/>
          </p:nvSpPr>
          <p:spPr bwMode="auto">
            <a:xfrm>
              <a:off x="692708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2" name="Rectangle 91"/>
            <p:cNvSpPr/>
            <p:nvPr/>
          </p:nvSpPr>
          <p:spPr bwMode="auto">
            <a:xfrm>
              <a:off x="716962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3" name="Rectangle 92"/>
            <p:cNvSpPr/>
            <p:nvPr/>
          </p:nvSpPr>
          <p:spPr bwMode="auto">
            <a:xfrm>
              <a:off x="7406385"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4" name="Rectangle 93"/>
            <p:cNvSpPr/>
            <p:nvPr/>
          </p:nvSpPr>
          <p:spPr bwMode="auto">
            <a:xfrm>
              <a:off x="7648924"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5" name="Rectangle 94"/>
            <p:cNvSpPr/>
            <p:nvPr/>
          </p:nvSpPr>
          <p:spPr bwMode="auto">
            <a:xfrm>
              <a:off x="7885687"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6" name="Rectangle 95"/>
            <p:cNvSpPr/>
            <p:nvPr/>
          </p:nvSpPr>
          <p:spPr bwMode="auto">
            <a:xfrm>
              <a:off x="8128226"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7" name="Rectangle 96"/>
            <p:cNvSpPr/>
            <p:nvPr/>
          </p:nvSpPr>
          <p:spPr bwMode="auto">
            <a:xfrm>
              <a:off x="836499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8" name="Rectangle 97"/>
            <p:cNvSpPr/>
            <p:nvPr/>
          </p:nvSpPr>
          <p:spPr bwMode="auto">
            <a:xfrm>
              <a:off x="8607529"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9" name="Rectangle 98"/>
            <p:cNvSpPr/>
            <p:nvPr/>
          </p:nvSpPr>
          <p:spPr bwMode="auto">
            <a:xfrm>
              <a:off x="885006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0" name="Rectangle 99"/>
            <p:cNvSpPr/>
            <p:nvPr/>
          </p:nvSpPr>
          <p:spPr bwMode="auto">
            <a:xfrm>
              <a:off x="909260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1" name="Rectangle 100"/>
            <p:cNvSpPr/>
            <p:nvPr/>
          </p:nvSpPr>
          <p:spPr bwMode="auto">
            <a:xfrm>
              <a:off x="932937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2" name="Rectangle 101"/>
            <p:cNvSpPr/>
            <p:nvPr/>
          </p:nvSpPr>
          <p:spPr bwMode="auto">
            <a:xfrm>
              <a:off x="9571910" y="4367969"/>
              <a:ext cx="242539" cy="233274"/>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3" name="Rectangle 102"/>
            <p:cNvSpPr/>
            <p:nvPr/>
          </p:nvSpPr>
          <p:spPr bwMode="auto">
            <a:xfrm>
              <a:off x="2116728" y="4367969"/>
              <a:ext cx="7697720" cy="233274"/>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4" name="TextBox 103"/>
            <p:cNvSpPr txBox="1"/>
            <p:nvPr/>
          </p:nvSpPr>
          <p:spPr>
            <a:xfrm>
              <a:off x="471223" y="5319383"/>
              <a:ext cx="954107" cy="276999"/>
            </a:xfrm>
            <a:prstGeom prst="rect">
              <a:avLst/>
            </a:prstGeom>
            <a:noFill/>
          </p:spPr>
          <p:txBody>
            <a:bodyPr wrap="none" rtlCol="0">
              <a:spAutoFit/>
            </a:bodyPr>
            <a:lstStyle/>
            <a:p>
              <a:r>
                <a:rPr lang="en-GB" sz="1200" b="0" dirty="0" smtClean="0"/>
                <a:t>0x20000000</a:t>
              </a:r>
              <a:endParaRPr lang="en-GB" sz="1200" b="0" dirty="0"/>
            </a:p>
          </p:txBody>
        </p:sp>
        <p:sp>
          <p:nvSpPr>
            <p:cNvPr id="105" name="TextBox 104"/>
            <p:cNvSpPr txBox="1"/>
            <p:nvPr/>
          </p:nvSpPr>
          <p:spPr>
            <a:xfrm>
              <a:off x="471223" y="4824257"/>
              <a:ext cx="954107" cy="276999"/>
            </a:xfrm>
            <a:prstGeom prst="rect">
              <a:avLst/>
            </a:prstGeom>
            <a:noFill/>
          </p:spPr>
          <p:txBody>
            <a:bodyPr wrap="none" rtlCol="0">
              <a:spAutoFit/>
            </a:bodyPr>
            <a:lstStyle/>
            <a:p>
              <a:r>
                <a:rPr lang="en-GB" sz="1200" b="0" dirty="0" smtClean="0"/>
                <a:t>0x20000004</a:t>
              </a:r>
              <a:endParaRPr lang="en-GB" sz="1200" b="0" dirty="0"/>
            </a:p>
          </p:txBody>
        </p:sp>
        <p:sp>
          <p:nvSpPr>
            <p:cNvPr id="106" name="TextBox 105"/>
            <p:cNvSpPr txBox="1"/>
            <p:nvPr/>
          </p:nvSpPr>
          <p:spPr>
            <a:xfrm>
              <a:off x="471223" y="4367970"/>
              <a:ext cx="954107" cy="276999"/>
            </a:xfrm>
            <a:prstGeom prst="rect">
              <a:avLst/>
            </a:prstGeom>
            <a:noFill/>
          </p:spPr>
          <p:txBody>
            <a:bodyPr wrap="none" rtlCol="0">
              <a:spAutoFit/>
            </a:bodyPr>
            <a:lstStyle/>
            <a:p>
              <a:r>
                <a:rPr lang="en-GB" sz="1200" b="0" dirty="0" smtClean="0"/>
                <a:t>0x20000008</a:t>
              </a:r>
              <a:endParaRPr lang="en-GB" sz="1200" b="0" dirty="0"/>
            </a:p>
          </p:txBody>
        </p:sp>
        <p:sp>
          <p:nvSpPr>
            <p:cNvPr id="107" name="TextBox 106"/>
            <p:cNvSpPr txBox="1"/>
            <p:nvPr/>
          </p:nvSpPr>
          <p:spPr>
            <a:xfrm>
              <a:off x="471223" y="3616543"/>
              <a:ext cx="1526161" cy="461665"/>
            </a:xfrm>
            <a:prstGeom prst="rect">
              <a:avLst/>
            </a:prstGeom>
            <a:noFill/>
          </p:spPr>
          <p:txBody>
            <a:bodyPr wrap="square" rtlCol="0">
              <a:spAutoFit/>
            </a:bodyPr>
            <a:lstStyle/>
            <a:p>
              <a:r>
                <a:rPr lang="en-GB" sz="1200" b="0" dirty="0" smtClean="0"/>
                <a:t>Real 32-bit data address</a:t>
              </a:r>
              <a:endParaRPr lang="en-GB" sz="1200" b="0" dirty="0"/>
            </a:p>
          </p:txBody>
        </p:sp>
        <p:cxnSp>
          <p:nvCxnSpPr>
            <p:cNvPr id="109" name="Straight Connector 108"/>
            <p:cNvCxnSpPr/>
            <p:nvPr/>
          </p:nvCxnSpPr>
          <p:spPr bwMode="auto">
            <a:xfrm>
              <a:off x="5962701" y="4040156"/>
              <a:ext cx="0" cy="205074"/>
            </a:xfrm>
            <a:prstGeom prst="line">
              <a:avLst/>
            </a:prstGeom>
            <a:noFill/>
            <a:ln w="28575" cap="flat" cmpd="sng" algn="ctr">
              <a:solidFill>
                <a:schemeClr val="tx1">
                  <a:lumMod val="75000"/>
                  <a:lumOff val="25000"/>
                </a:schemeClr>
              </a:solidFill>
              <a:prstDash val="sysDot"/>
              <a:round/>
              <a:headEnd type="none" w="med" len="med"/>
              <a:tailEnd type="none" w="med" len="med"/>
            </a:ln>
            <a:effectLst/>
          </p:spPr>
        </p:cxnSp>
        <p:cxnSp>
          <p:nvCxnSpPr>
            <p:cNvPr id="112" name="Straight Arrow Connector 111"/>
            <p:cNvCxnSpPr>
              <a:stCxn id="35" idx="3"/>
            </p:cNvCxnSpPr>
            <p:nvPr/>
          </p:nvCxnSpPr>
          <p:spPr bwMode="auto">
            <a:xfrm>
              <a:off x="9814448" y="5441615"/>
              <a:ext cx="330724" cy="0"/>
            </a:xfrm>
            <a:prstGeom prst="straightConnector1">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13" name="TextBox 112"/>
            <p:cNvSpPr txBox="1"/>
            <p:nvPr/>
          </p:nvSpPr>
          <p:spPr>
            <a:xfrm>
              <a:off x="10145172" y="5301312"/>
              <a:ext cx="954107" cy="276999"/>
            </a:xfrm>
            <a:prstGeom prst="rect">
              <a:avLst/>
            </a:prstGeom>
            <a:noFill/>
          </p:spPr>
          <p:txBody>
            <a:bodyPr wrap="none" rtlCol="0">
              <a:spAutoFit/>
            </a:bodyPr>
            <a:lstStyle/>
            <a:p>
              <a:r>
                <a:rPr lang="en-GB" sz="1200" b="0" dirty="0" smtClean="0"/>
                <a:t>0x22000000</a:t>
              </a:r>
              <a:endParaRPr lang="en-GB" sz="1200" b="0" dirty="0"/>
            </a:p>
          </p:txBody>
        </p:sp>
        <p:cxnSp>
          <p:nvCxnSpPr>
            <p:cNvPr id="115" name="Straight Arrow Connector 114"/>
            <p:cNvCxnSpPr/>
            <p:nvPr/>
          </p:nvCxnSpPr>
          <p:spPr bwMode="auto">
            <a:xfrm>
              <a:off x="9814448" y="4954566"/>
              <a:ext cx="330724" cy="0"/>
            </a:xfrm>
            <a:prstGeom prst="straightConnector1">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16" name="TextBox 115"/>
            <p:cNvSpPr txBox="1"/>
            <p:nvPr/>
          </p:nvSpPr>
          <p:spPr>
            <a:xfrm>
              <a:off x="10145172" y="4814263"/>
              <a:ext cx="954107" cy="276999"/>
            </a:xfrm>
            <a:prstGeom prst="rect">
              <a:avLst/>
            </a:prstGeom>
            <a:noFill/>
          </p:spPr>
          <p:txBody>
            <a:bodyPr wrap="none" rtlCol="0">
              <a:spAutoFit/>
            </a:bodyPr>
            <a:lstStyle/>
            <a:p>
              <a:r>
                <a:rPr lang="en-GB" sz="1200" b="0" dirty="0" smtClean="0"/>
                <a:t>0x22000080</a:t>
              </a:r>
              <a:endParaRPr lang="en-GB" sz="1200" b="0" dirty="0"/>
            </a:p>
          </p:txBody>
        </p:sp>
        <p:cxnSp>
          <p:nvCxnSpPr>
            <p:cNvPr id="117" name="Straight Arrow Connector 116"/>
            <p:cNvCxnSpPr/>
            <p:nvPr/>
          </p:nvCxnSpPr>
          <p:spPr bwMode="auto">
            <a:xfrm>
              <a:off x="9814448" y="4506468"/>
              <a:ext cx="330724" cy="0"/>
            </a:xfrm>
            <a:prstGeom prst="straightConnector1">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18" name="TextBox 117"/>
            <p:cNvSpPr txBox="1"/>
            <p:nvPr/>
          </p:nvSpPr>
          <p:spPr>
            <a:xfrm>
              <a:off x="10145172" y="4366165"/>
              <a:ext cx="954107" cy="276999"/>
            </a:xfrm>
            <a:prstGeom prst="rect">
              <a:avLst/>
            </a:prstGeom>
            <a:noFill/>
          </p:spPr>
          <p:txBody>
            <a:bodyPr wrap="none" rtlCol="0">
              <a:spAutoFit/>
            </a:bodyPr>
            <a:lstStyle/>
            <a:p>
              <a:r>
                <a:rPr lang="en-GB" sz="1200" b="0" dirty="0" smtClean="0"/>
                <a:t>0x22000100</a:t>
              </a:r>
              <a:endParaRPr lang="en-GB" sz="1200" b="0" dirty="0"/>
            </a:p>
          </p:txBody>
        </p:sp>
        <p:cxnSp>
          <p:nvCxnSpPr>
            <p:cNvPr id="120" name="Elbow Connector 119"/>
            <p:cNvCxnSpPr>
              <a:stCxn id="32" idx="2"/>
            </p:cNvCxnSpPr>
            <p:nvPr/>
          </p:nvCxnSpPr>
          <p:spPr bwMode="auto">
            <a:xfrm rot="16200000" flipH="1">
              <a:off x="9413052" y="5116538"/>
              <a:ext cx="290406" cy="1173835"/>
            </a:xfrm>
            <a:prstGeom prst="bentConnector2">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22" name="TextBox 121"/>
            <p:cNvSpPr txBox="1"/>
            <p:nvPr/>
          </p:nvSpPr>
          <p:spPr>
            <a:xfrm>
              <a:off x="10145172" y="5701303"/>
              <a:ext cx="986167" cy="276999"/>
            </a:xfrm>
            <a:prstGeom prst="rect">
              <a:avLst/>
            </a:prstGeom>
            <a:noFill/>
          </p:spPr>
          <p:txBody>
            <a:bodyPr wrap="none" rtlCol="0">
              <a:spAutoFit/>
            </a:bodyPr>
            <a:lstStyle/>
            <a:p>
              <a:r>
                <a:rPr lang="en-GB" sz="1200" b="0" dirty="0" smtClean="0"/>
                <a:t>0x2200000C</a:t>
              </a:r>
              <a:endParaRPr lang="en-GB" sz="1200" b="0" dirty="0"/>
            </a:p>
          </p:txBody>
        </p:sp>
        <p:cxnSp>
          <p:nvCxnSpPr>
            <p:cNvPr id="123" name="Elbow Connector 122"/>
            <p:cNvCxnSpPr>
              <a:stCxn id="29" idx="2"/>
              <a:endCxn id="127" idx="1"/>
            </p:cNvCxnSpPr>
            <p:nvPr/>
          </p:nvCxnSpPr>
          <p:spPr bwMode="auto">
            <a:xfrm rot="16200000" flipH="1">
              <a:off x="8912680" y="4895068"/>
              <a:ext cx="569308" cy="1895676"/>
            </a:xfrm>
            <a:prstGeom prst="bentConnector2">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27" name="TextBox 126"/>
            <p:cNvSpPr txBox="1"/>
            <p:nvPr/>
          </p:nvSpPr>
          <p:spPr>
            <a:xfrm>
              <a:off x="10145172" y="5989060"/>
              <a:ext cx="954107" cy="276999"/>
            </a:xfrm>
            <a:prstGeom prst="rect">
              <a:avLst/>
            </a:prstGeom>
            <a:noFill/>
          </p:spPr>
          <p:txBody>
            <a:bodyPr wrap="none" rtlCol="0">
              <a:spAutoFit/>
            </a:bodyPr>
            <a:lstStyle/>
            <a:p>
              <a:r>
                <a:rPr lang="en-GB" sz="1200" b="0" dirty="0" smtClean="0"/>
                <a:t>0x22000018</a:t>
              </a:r>
              <a:endParaRPr lang="en-GB" sz="1200" b="0" dirty="0"/>
            </a:p>
          </p:txBody>
        </p:sp>
        <p:sp>
          <p:nvSpPr>
            <p:cNvPr id="130" name="TextBox 129"/>
            <p:cNvSpPr txBox="1"/>
            <p:nvPr/>
          </p:nvSpPr>
          <p:spPr>
            <a:xfrm>
              <a:off x="10052804" y="3616543"/>
              <a:ext cx="1526161" cy="276999"/>
            </a:xfrm>
            <a:prstGeom prst="rect">
              <a:avLst/>
            </a:prstGeom>
            <a:noFill/>
          </p:spPr>
          <p:txBody>
            <a:bodyPr wrap="square" rtlCol="0">
              <a:spAutoFit/>
            </a:bodyPr>
            <a:lstStyle/>
            <a:p>
              <a:r>
                <a:rPr lang="en-GB" sz="1200" b="0" dirty="0" smtClean="0"/>
                <a:t>Bit-band alias address</a:t>
              </a:r>
              <a:endParaRPr lang="en-GB" sz="1200" b="0" dirty="0"/>
            </a:p>
          </p:txBody>
        </p:sp>
      </p:grpSp>
    </p:spTree>
    <p:extLst>
      <p:ext uri="{BB962C8B-B14F-4D97-AF65-F5344CB8AC3E}">
        <p14:creationId xmlns:p14="http://schemas.microsoft.com/office/powerpoint/2010/main" val="21514472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Bit-band Alias Address</a:t>
            </a:r>
            <a:endParaRPr lang="en-GB" dirty="0"/>
          </a:p>
        </p:txBody>
      </p:sp>
      <p:sp>
        <p:nvSpPr>
          <p:cNvPr id="3" name="Content Placeholder 2"/>
          <p:cNvSpPr>
            <a:spLocks noGrp="1"/>
          </p:cNvSpPr>
          <p:nvPr>
            <p:ph idx="1"/>
          </p:nvPr>
        </p:nvSpPr>
        <p:spPr>
          <a:xfrm>
            <a:off x="479813" y="1066800"/>
            <a:ext cx="11155973" cy="2871617"/>
          </a:xfrm>
        </p:spPr>
        <p:txBody>
          <a:bodyPr/>
          <a:lstStyle/>
          <a:p>
            <a:r>
              <a:rPr lang="en-GB" dirty="0" smtClean="0"/>
              <a:t>SRAM region</a:t>
            </a:r>
          </a:p>
          <a:p>
            <a:pPr lvl="1"/>
            <a:r>
              <a:rPr lang="en-GB" dirty="0" smtClean="0"/>
              <a:t>32MB memory space (0x22000000 – 0x23FFFFFF) is used as the bit-band alias region for 1MB data (0x20000000 – 0x200FFFFF)</a:t>
            </a:r>
          </a:p>
          <a:p>
            <a:r>
              <a:rPr lang="en-GB" dirty="0" smtClean="0"/>
              <a:t>Peripherals region</a:t>
            </a:r>
          </a:p>
          <a:p>
            <a:pPr lvl="1"/>
            <a:r>
              <a:rPr lang="en-GB" dirty="0" smtClean="0"/>
              <a:t>32MB memory space (0x42000000 – 0x43FFFFFF) is used as the bit-band alias region for 1MB data (0x40000000 – 0x400FFFFF)</a:t>
            </a:r>
          </a:p>
          <a:p>
            <a:endParaRPr lang="en-GB" dirty="0"/>
          </a:p>
        </p:txBody>
      </p:sp>
      <p:grpSp>
        <p:nvGrpSpPr>
          <p:cNvPr id="6" name="Group 5"/>
          <p:cNvGrpSpPr/>
          <p:nvPr/>
        </p:nvGrpSpPr>
        <p:grpSpPr>
          <a:xfrm>
            <a:off x="2055019" y="3591548"/>
            <a:ext cx="7720706" cy="2885452"/>
            <a:chOff x="991420" y="3297861"/>
            <a:chExt cx="7720706" cy="2885452"/>
          </a:xfrm>
        </p:grpSpPr>
        <p:sp>
          <p:nvSpPr>
            <p:cNvPr id="52" name="Rectangle 51"/>
            <p:cNvSpPr/>
            <p:nvPr/>
          </p:nvSpPr>
          <p:spPr bwMode="auto">
            <a:xfrm>
              <a:off x="5472748" y="4083049"/>
              <a:ext cx="1504950" cy="601663"/>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External RAM</a:t>
              </a:r>
            </a:p>
          </p:txBody>
        </p:sp>
        <p:sp>
          <p:nvSpPr>
            <p:cNvPr id="54" name="Rectangle 53"/>
            <p:cNvSpPr/>
            <p:nvPr/>
          </p:nvSpPr>
          <p:spPr bwMode="auto">
            <a:xfrm>
              <a:off x="5472748" y="4684713"/>
              <a:ext cx="1504950" cy="47625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Peripherals</a:t>
              </a:r>
            </a:p>
          </p:txBody>
        </p:sp>
        <p:sp>
          <p:nvSpPr>
            <p:cNvPr id="56" name="Rectangle 55"/>
            <p:cNvSpPr/>
            <p:nvPr/>
          </p:nvSpPr>
          <p:spPr bwMode="auto">
            <a:xfrm>
              <a:off x="5472748" y="5160963"/>
              <a:ext cx="1504950" cy="4762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SRAM</a:t>
              </a:r>
            </a:p>
          </p:txBody>
        </p:sp>
        <p:sp>
          <p:nvSpPr>
            <p:cNvPr id="58" name="Rectangle 57"/>
            <p:cNvSpPr/>
            <p:nvPr/>
          </p:nvSpPr>
          <p:spPr bwMode="auto">
            <a:xfrm>
              <a:off x="5472748" y="5637213"/>
              <a:ext cx="1504950" cy="47625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Code</a:t>
              </a:r>
            </a:p>
          </p:txBody>
        </p:sp>
        <p:sp>
          <p:nvSpPr>
            <p:cNvPr id="60" name="TextBox 59"/>
            <p:cNvSpPr txBox="1"/>
            <p:nvPr/>
          </p:nvSpPr>
          <p:spPr>
            <a:xfrm>
              <a:off x="6956351" y="4492625"/>
              <a:ext cx="1009650" cy="230188"/>
            </a:xfrm>
            <a:prstGeom prst="rect">
              <a:avLst/>
            </a:prstGeom>
            <a:noFill/>
          </p:spPr>
          <p:txBody>
            <a:bodyPr>
              <a:spAutoFit/>
            </a:bodyPr>
            <a:lstStyle/>
            <a:p>
              <a:pPr>
                <a:defRPr/>
              </a:pPr>
              <a:r>
                <a:rPr lang="en-GB" sz="900" b="0" spc="10" dirty="0"/>
                <a:t>0x60000000</a:t>
              </a:r>
            </a:p>
          </p:txBody>
        </p:sp>
        <p:sp>
          <p:nvSpPr>
            <p:cNvPr id="61" name="TextBox 60"/>
            <p:cNvSpPr txBox="1"/>
            <p:nvPr/>
          </p:nvSpPr>
          <p:spPr>
            <a:xfrm>
              <a:off x="6951589" y="4654550"/>
              <a:ext cx="1009650" cy="230188"/>
            </a:xfrm>
            <a:prstGeom prst="rect">
              <a:avLst/>
            </a:prstGeom>
            <a:noFill/>
          </p:spPr>
          <p:txBody>
            <a:bodyPr>
              <a:spAutoFit/>
            </a:bodyPr>
            <a:lstStyle/>
            <a:p>
              <a:pPr>
                <a:defRPr/>
              </a:pPr>
              <a:r>
                <a:rPr lang="en-GB" sz="900" b="0" spc="10" dirty="0"/>
                <a:t>0x5FFFFFFF</a:t>
              </a:r>
            </a:p>
          </p:txBody>
        </p:sp>
        <p:sp>
          <p:nvSpPr>
            <p:cNvPr id="62" name="TextBox 61"/>
            <p:cNvSpPr txBox="1"/>
            <p:nvPr/>
          </p:nvSpPr>
          <p:spPr>
            <a:xfrm>
              <a:off x="6951589" y="4986338"/>
              <a:ext cx="1009650" cy="230187"/>
            </a:xfrm>
            <a:prstGeom prst="rect">
              <a:avLst/>
            </a:prstGeom>
            <a:noFill/>
          </p:spPr>
          <p:txBody>
            <a:bodyPr>
              <a:spAutoFit/>
            </a:bodyPr>
            <a:lstStyle/>
            <a:p>
              <a:pPr>
                <a:defRPr/>
              </a:pPr>
              <a:r>
                <a:rPr lang="en-GB" sz="900" b="0" spc="10" dirty="0"/>
                <a:t>0x40000000</a:t>
              </a:r>
            </a:p>
          </p:txBody>
        </p:sp>
        <p:sp>
          <p:nvSpPr>
            <p:cNvPr id="63" name="TextBox 62"/>
            <p:cNvSpPr txBox="1"/>
            <p:nvPr/>
          </p:nvSpPr>
          <p:spPr>
            <a:xfrm>
              <a:off x="6951589" y="5118100"/>
              <a:ext cx="1009650" cy="230188"/>
            </a:xfrm>
            <a:prstGeom prst="rect">
              <a:avLst/>
            </a:prstGeom>
            <a:noFill/>
          </p:spPr>
          <p:txBody>
            <a:bodyPr>
              <a:spAutoFit/>
            </a:bodyPr>
            <a:lstStyle/>
            <a:p>
              <a:pPr>
                <a:defRPr/>
              </a:pPr>
              <a:r>
                <a:rPr lang="en-GB" sz="900" b="0" spc="10" dirty="0"/>
                <a:t>0x3FFFFFFF</a:t>
              </a:r>
            </a:p>
          </p:txBody>
        </p:sp>
        <p:sp>
          <p:nvSpPr>
            <p:cNvPr id="64" name="TextBox 63"/>
            <p:cNvSpPr txBox="1"/>
            <p:nvPr/>
          </p:nvSpPr>
          <p:spPr>
            <a:xfrm>
              <a:off x="6959526" y="5602288"/>
              <a:ext cx="1009650" cy="230187"/>
            </a:xfrm>
            <a:prstGeom prst="rect">
              <a:avLst/>
            </a:prstGeom>
            <a:noFill/>
          </p:spPr>
          <p:txBody>
            <a:bodyPr>
              <a:spAutoFit/>
            </a:bodyPr>
            <a:lstStyle/>
            <a:p>
              <a:pPr>
                <a:defRPr/>
              </a:pPr>
              <a:r>
                <a:rPr lang="en-GB" sz="900" b="0" spc="10" dirty="0"/>
                <a:t>0x1FFFFFFF</a:t>
              </a:r>
            </a:p>
          </p:txBody>
        </p:sp>
        <p:sp>
          <p:nvSpPr>
            <p:cNvPr id="65" name="TextBox 64"/>
            <p:cNvSpPr txBox="1"/>
            <p:nvPr/>
          </p:nvSpPr>
          <p:spPr>
            <a:xfrm>
              <a:off x="6957939" y="5467350"/>
              <a:ext cx="1009650" cy="230188"/>
            </a:xfrm>
            <a:prstGeom prst="rect">
              <a:avLst/>
            </a:prstGeom>
            <a:noFill/>
          </p:spPr>
          <p:txBody>
            <a:bodyPr>
              <a:spAutoFit/>
            </a:bodyPr>
            <a:lstStyle/>
            <a:p>
              <a:pPr>
                <a:defRPr/>
              </a:pPr>
              <a:r>
                <a:rPr lang="en-GB" sz="900" b="0" spc="10" dirty="0"/>
                <a:t>0x20000000</a:t>
              </a:r>
            </a:p>
          </p:txBody>
        </p:sp>
        <p:sp>
          <p:nvSpPr>
            <p:cNvPr id="66" name="TextBox 65"/>
            <p:cNvSpPr txBox="1"/>
            <p:nvPr/>
          </p:nvSpPr>
          <p:spPr>
            <a:xfrm>
              <a:off x="6956351" y="5953125"/>
              <a:ext cx="1009650" cy="230188"/>
            </a:xfrm>
            <a:prstGeom prst="rect">
              <a:avLst/>
            </a:prstGeom>
            <a:noFill/>
          </p:spPr>
          <p:txBody>
            <a:bodyPr>
              <a:spAutoFit/>
            </a:bodyPr>
            <a:lstStyle/>
            <a:p>
              <a:pPr>
                <a:defRPr/>
              </a:pPr>
              <a:r>
                <a:rPr lang="en-GB" sz="900" b="0" spc="10" dirty="0"/>
                <a:t>0x00000000</a:t>
              </a:r>
            </a:p>
          </p:txBody>
        </p:sp>
        <p:sp>
          <p:nvSpPr>
            <p:cNvPr id="67" name="Right Brace 66"/>
            <p:cNvSpPr/>
            <p:nvPr/>
          </p:nvSpPr>
          <p:spPr bwMode="auto">
            <a:xfrm>
              <a:off x="7902501" y="5659438"/>
              <a:ext cx="90488"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68" name="Right Brace 67"/>
            <p:cNvSpPr/>
            <p:nvPr/>
          </p:nvSpPr>
          <p:spPr bwMode="auto">
            <a:xfrm>
              <a:off x="7902501" y="5183188"/>
              <a:ext cx="90488"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69" name="Right Brace 68"/>
            <p:cNvSpPr/>
            <p:nvPr/>
          </p:nvSpPr>
          <p:spPr bwMode="auto">
            <a:xfrm>
              <a:off x="7902501" y="4714875"/>
              <a:ext cx="90488"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0" name="TextBox 69"/>
            <p:cNvSpPr txBox="1"/>
            <p:nvPr/>
          </p:nvSpPr>
          <p:spPr>
            <a:xfrm>
              <a:off x="8010451" y="5761038"/>
              <a:ext cx="701675" cy="230187"/>
            </a:xfrm>
            <a:prstGeom prst="rect">
              <a:avLst/>
            </a:prstGeom>
            <a:noFill/>
          </p:spPr>
          <p:txBody>
            <a:bodyPr>
              <a:spAutoFit/>
            </a:bodyPr>
            <a:lstStyle/>
            <a:p>
              <a:pPr>
                <a:defRPr/>
              </a:pPr>
              <a:r>
                <a:rPr lang="en-GB" sz="900" b="0" spc="10" dirty="0"/>
                <a:t>512MB</a:t>
              </a:r>
            </a:p>
          </p:txBody>
        </p:sp>
        <p:sp>
          <p:nvSpPr>
            <p:cNvPr id="71" name="TextBox 70"/>
            <p:cNvSpPr txBox="1"/>
            <p:nvPr/>
          </p:nvSpPr>
          <p:spPr>
            <a:xfrm>
              <a:off x="8010451" y="5294313"/>
              <a:ext cx="701675" cy="231775"/>
            </a:xfrm>
            <a:prstGeom prst="rect">
              <a:avLst/>
            </a:prstGeom>
            <a:noFill/>
          </p:spPr>
          <p:txBody>
            <a:bodyPr>
              <a:spAutoFit/>
            </a:bodyPr>
            <a:lstStyle/>
            <a:p>
              <a:pPr>
                <a:defRPr/>
              </a:pPr>
              <a:r>
                <a:rPr lang="en-GB" sz="900" b="0" spc="10" dirty="0"/>
                <a:t>512MB</a:t>
              </a:r>
            </a:p>
          </p:txBody>
        </p:sp>
        <p:sp>
          <p:nvSpPr>
            <p:cNvPr id="72" name="TextBox 71"/>
            <p:cNvSpPr txBox="1"/>
            <p:nvPr/>
          </p:nvSpPr>
          <p:spPr>
            <a:xfrm>
              <a:off x="8010451" y="4848225"/>
              <a:ext cx="701675" cy="231775"/>
            </a:xfrm>
            <a:prstGeom prst="rect">
              <a:avLst/>
            </a:prstGeom>
            <a:noFill/>
          </p:spPr>
          <p:txBody>
            <a:bodyPr>
              <a:spAutoFit/>
            </a:bodyPr>
            <a:lstStyle/>
            <a:p>
              <a:pPr>
                <a:defRPr/>
              </a:pPr>
              <a:r>
                <a:rPr lang="en-GB" sz="900" b="0" spc="10" dirty="0"/>
                <a:t>512MB</a:t>
              </a:r>
            </a:p>
          </p:txBody>
        </p:sp>
        <p:sp>
          <p:nvSpPr>
            <p:cNvPr id="73" name="Rectangle 72"/>
            <p:cNvSpPr/>
            <p:nvPr/>
          </p:nvSpPr>
          <p:spPr bwMode="auto">
            <a:xfrm>
              <a:off x="1828949" y="5886450"/>
              <a:ext cx="1910697" cy="227013"/>
            </a:xfrm>
            <a:prstGeom prst="rect">
              <a:avLst/>
            </a:prstGeom>
            <a:solidFill>
              <a:srgbClr val="B8CFDA"/>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1MB Bit-band region</a:t>
              </a:r>
              <a:endParaRPr lang="en-GB" sz="1200" b="0" dirty="0"/>
            </a:p>
          </p:txBody>
        </p:sp>
        <p:cxnSp>
          <p:nvCxnSpPr>
            <p:cNvPr id="74" name="Straight Connector 73"/>
            <p:cNvCxnSpPr/>
            <p:nvPr/>
          </p:nvCxnSpPr>
          <p:spPr bwMode="auto">
            <a:xfrm>
              <a:off x="6223815" y="3790638"/>
              <a:ext cx="0" cy="205074"/>
            </a:xfrm>
            <a:prstGeom prst="line">
              <a:avLst/>
            </a:prstGeom>
            <a:noFill/>
            <a:ln w="28575" cap="flat" cmpd="sng" algn="ctr">
              <a:solidFill>
                <a:schemeClr val="tx1">
                  <a:lumMod val="75000"/>
                  <a:lumOff val="25000"/>
                </a:schemeClr>
              </a:solidFill>
              <a:prstDash val="sysDot"/>
              <a:round/>
              <a:headEnd type="none" w="med" len="med"/>
              <a:tailEnd type="none" w="med" len="med"/>
            </a:ln>
            <a:effectLst/>
          </p:spPr>
        </p:cxnSp>
        <p:sp>
          <p:nvSpPr>
            <p:cNvPr id="75" name="Rectangle 74"/>
            <p:cNvSpPr/>
            <p:nvPr/>
          </p:nvSpPr>
          <p:spPr bwMode="auto">
            <a:xfrm>
              <a:off x="1828948" y="4826355"/>
              <a:ext cx="1910697" cy="640276"/>
            </a:xfrm>
            <a:prstGeom prst="rect">
              <a:avLst/>
            </a:prstGeom>
            <a:solidFill>
              <a:srgbClr val="B8CFDA"/>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32MB Bit-band alias</a:t>
              </a:r>
              <a:endParaRPr lang="en-GB" sz="1200" b="0" dirty="0"/>
            </a:p>
          </p:txBody>
        </p:sp>
        <p:sp>
          <p:nvSpPr>
            <p:cNvPr id="76" name="Rectangle 75"/>
            <p:cNvSpPr/>
            <p:nvPr/>
          </p:nvSpPr>
          <p:spPr bwMode="auto">
            <a:xfrm>
              <a:off x="1828949" y="5467350"/>
              <a:ext cx="1910697" cy="419101"/>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31MB non-bit-band region</a:t>
              </a:r>
              <a:endParaRPr lang="en-GB" sz="1200" b="0" dirty="0"/>
            </a:p>
          </p:txBody>
        </p:sp>
        <p:sp>
          <p:nvSpPr>
            <p:cNvPr id="77" name="TextBox 76"/>
            <p:cNvSpPr txBox="1"/>
            <p:nvPr/>
          </p:nvSpPr>
          <p:spPr>
            <a:xfrm>
              <a:off x="991420" y="5940819"/>
              <a:ext cx="1009650" cy="230188"/>
            </a:xfrm>
            <a:prstGeom prst="rect">
              <a:avLst/>
            </a:prstGeom>
            <a:noFill/>
          </p:spPr>
          <p:txBody>
            <a:bodyPr>
              <a:spAutoFit/>
            </a:bodyPr>
            <a:lstStyle/>
            <a:p>
              <a:pPr>
                <a:defRPr/>
              </a:pPr>
              <a:r>
                <a:rPr lang="en-GB" sz="900" b="0" spc="10" dirty="0"/>
                <a:t>0x20000000</a:t>
              </a:r>
            </a:p>
          </p:txBody>
        </p:sp>
        <p:sp>
          <p:nvSpPr>
            <p:cNvPr id="78" name="TextBox 77"/>
            <p:cNvSpPr txBox="1"/>
            <p:nvPr/>
          </p:nvSpPr>
          <p:spPr>
            <a:xfrm>
              <a:off x="991420" y="5693663"/>
              <a:ext cx="1009650" cy="230188"/>
            </a:xfrm>
            <a:prstGeom prst="rect">
              <a:avLst/>
            </a:prstGeom>
            <a:noFill/>
          </p:spPr>
          <p:txBody>
            <a:bodyPr>
              <a:spAutoFit/>
            </a:bodyPr>
            <a:lstStyle/>
            <a:p>
              <a:pPr>
                <a:defRPr/>
              </a:pPr>
              <a:r>
                <a:rPr lang="en-GB" sz="900" b="0" spc="10" dirty="0" smtClean="0"/>
                <a:t>0x20100000</a:t>
              </a:r>
              <a:endParaRPr lang="en-GB" sz="900" b="0" spc="10" dirty="0"/>
            </a:p>
          </p:txBody>
        </p:sp>
        <p:sp>
          <p:nvSpPr>
            <p:cNvPr id="79" name="TextBox 78"/>
            <p:cNvSpPr txBox="1"/>
            <p:nvPr/>
          </p:nvSpPr>
          <p:spPr>
            <a:xfrm>
              <a:off x="991420" y="5265468"/>
              <a:ext cx="1009650" cy="230188"/>
            </a:xfrm>
            <a:prstGeom prst="rect">
              <a:avLst/>
            </a:prstGeom>
            <a:noFill/>
          </p:spPr>
          <p:txBody>
            <a:bodyPr>
              <a:spAutoFit/>
            </a:bodyPr>
            <a:lstStyle/>
            <a:p>
              <a:pPr>
                <a:defRPr/>
              </a:pPr>
              <a:r>
                <a:rPr lang="en-GB" sz="900" b="0" spc="10" dirty="0" smtClean="0"/>
                <a:t>0x22000000</a:t>
              </a:r>
              <a:endParaRPr lang="en-GB" sz="900" b="0" spc="10" dirty="0"/>
            </a:p>
          </p:txBody>
        </p:sp>
        <p:sp>
          <p:nvSpPr>
            <p:cNvPr id="80" name="TextBox 79"/>
            <p:cNvSpPr txBox="1"/>
            <p:nvPr/>
          </p:nvSpPr>
          <p:spPr>
            <a:xfrm>
              <a:off x="991420" y="4786228"/>
              <a:ext cx="1009650" cy="230188"/>
            </a:xfrm>
            <a:prstGeom prst="rect">
              <a:avLst/>
            </a:prstGeom>
            <a:noFill/>
          </p:spPr>
          <p:txBody>
            <a:bodyPr>
              <a:spAutoFit/>
            </a:bodyPr>
            <a:lstStyle/>
            <a:p>
              <a:pPr>
                <a:defRPr/>
              </a:pPr>
              <a:r>
                <a:rPr lang="en-GB" sz="900" b="0" spc="10" dirty="0" smtClean="0"/>
                <a:t>0x23FFFFFF</a:t>
              </a:r>
              <a:endParaRPr lang="en-GB" sz="900" b="0" spc="10" dirty="0"/>
            </a:p>
          </p:txBody>
        </p:sp>
        <p:sp>
          <p:nvSpPr>
            <p:cNvPr id="81" name="TextBox 80"/>
            <p:cNvSpPr txBox="1"/>
            <p:nvPr/>
          </p:nvSpPr>
          <p:spPr>
            <a:xfrm>
              <a:off x="991420" y="5425196"/>
              <a:ext cx="1009650" cy="230188"/>
            </a:xfrm>
            <a:prstGeom prst="rect">
              <a:avLst/>
            </a:prstGeom>
            <a:noFill/>
          </p:spPr>
          <p:txBody>
            <a:bodyPr>
              <a:spAutoFit/>
            </a:bodyPr>
            <a:lstStyle/>
            <a:p>
              <a:pPr>
                <a:defRPr/>
              </a:pPr>
              <a:r>
                <a:rPr lang="en-GB" sz="900" b="0" spc="10" dirty="0" smtClean="0"/>
                <a:t>0x21FFFFFF</a:t>
              </a:r>
              <a:endParaRPr lang="en-GB" sz="900" b="0" spc="10" dirty="0"/>
            </a:p>
          </p:txBody>
        </p:sp>
        <p:sp>
          <p:nvSpPr>
            <p:cNvPr id="82" name="Rectangle 81"/>
            <p:cNvSpPr/>
            <p:nvPr/>
          </p:nvSpPr>
          <p:spPr bwMode="auto">
            <a:xfrm>
              <a:off x="1828949" y="4398083"/>
              <a:ext cx="1910697" cy="227013"/>
            </a:xfrm>
            <a:prstGeom prst="rect">
              <a:avLst/>
            </a:prstGeom>
            <a:solidFill>
              <a:srgbClr val="B8CFDA"/>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1MB Bit-band region</a:t>
              </a:r>
              <a:endParaRPr lang="en-GB" sz="1200" b="0" dirty="0"/>
            </a:p>
          </p:txBody>
        </p:sp>
        <p:sp>
          <p:nvSpPr>
            <p:cNvPr id="83" name="Rectangle 82"/>
            <p:cNvSpPr/>
            <p:nvPr/>
          </p:nvSpPr>
          <p:spPr bwMode="auto">
            <a:xfrm>
              <a:off x="1828948" y="3337988"/>
              <a:ext cx="1910697" cy="640276"/>
            </a:xfrm>
            <a:prstGeom prst="rect">
              <a:avLst/>
            </a:prstGeom>
            <a:solidFill>
              <a:srgbClr val="B8CFDA"/>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32MB Bit-band alias</a:t>
              </a:r>
              <a:endParaRPr lang="en-GB" sz="1200" b="0" dirty="0"/>
            </a:p>
          </p:txBody>
        </p:sp>
        <p:sp>
          <p:nvSpPr>
            <p:cNvPr id="84" name="Rectangle 83"/>
            <p:cNvSpPr/>
            <p:nvPr/>
          </p:nvSpPr>
          <p:spPr bwMode="auto">
            <a:xfrm>
              <a:off x="1828949" y="3978983"/>
              <a:ext cx="1910697" cy="419101"/>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31MB non-bit-band region</a:t>
              </a:r>
              <a:endParaRPr lang="en-GB" sz="1200" b="0" dirty="0"/>
            </a:p>
          </p:txBody>
        </p:sp>
        <p:sp>
          <p:nvSpPr>
            <p:cNvPr id="85" name="TextBox 84"/>
            <p:cNvSpPr txBox="1"/>
            <p:nvPr/>
          </p:nvSpPr>
          <p:spPr>
            <a:xfrm>
              <a:off x="991420" y="4452452"/>
              <a:ext cx="1009650" cy="230188"/>
            </a:xfrm>
            <a:prstGeom prst="rect">
              <a:avLst/>
            </a:prstGeom>
            <a:noFill/>
          </p:spPr>
          <p:txBody>
            <a:bodyPr>
              <a:spAutoFit/>
            </a:bodyPr>
            <a:lstStyle/>
            <a:p>
              <a:pPr>
                <a:defRPr/>
              </a:pPr>
              <a:r>
                <a:rPr lang="en-GB" sz="900" b="0" spc="10" dirty="0" smtClean="0"/>
                <a:t>0x40000000</a:t>
              </a:r>
              <a:endParaRPr lang="en-GB" sz="900" b="0" spc="10" dirty="0"/>
            </a:p>
          </p:txBody>
        </p:sp>
        <p:sp>
          <p:nvSpPr>
            <p:cNvPr id="86" name="TextBox 85"/>
            <p:cNvSpPr txBox="1"/>
            <p:nvPr/>
          </p:nvSpPr>
          <p:spPr>
            <a:xfrm>
              <a:off x="991420" y="4205296"/>
              <a:ext cx="1009650" cy="230188"/>
            </a:xfrm>
            <a:prstGeom prst="rect">
              <a:avLst/>
            </a:prstGeom>
            <a:noFill/>
          </p:spPr>
          <p:txBody>
            <a:bodyPr>
              <a:spAutoFit/>
            </a:bodyPr>
            <a:lstStyle/>
            <a:p>
              <a:pPr>
                <a:defRPr/>
              </a:pPr>
              <a:r>
                <a:rPr lang="en-GB" sz="900" b="0" spc="10" dirty="0" smtClean="0"/>
                <a:t>0x40100000</a:t>
              </a:r>
              <a:endParaRPr lang="en-GB" sz="900" b="0" spc="10" dirty="0"/>
            </a:p>
          </p:txBody>
        </p:sp>
        <p:sp>
          <p:nvSpPr>
            <p:cNvPr id="87" name="TextBox 86"/>
            <p:cNvSpPr txBox="1"/>
            <p:nvPr/>
          </p:nvSpPr>
          <p:spPr>
            <a:xfrm>
              <a:off x="991420" y="3777101"/>
              <a:ext cx="1009650" cy="230188"/>
            </a:xfrm>
            <a:prstGeom prst="rect">
              <a:avLst/>
            </a:prstGeom>
            <a:noFill/>
          </p:spPr>
          <p:txBody>
            <a:bodyPr>
              <a:spAutoFit/>
            </a:bodyPr>
            <a:lstStyle/>
            <a:p>
              <a:pPr>
                <a:defRPr/>
              </a:pPr>
              <a:r>
                <a:rPr lang="en-GB" sz="900" b="0" spc="10" dirty="0" smtClean="0"/>
                <a:t>0x42000000</a:t>
              </a:r>
              <a:endParaRPr lang="en-GB" sz="900" b="0" spc="10" dirty="0"/>
            </a:p>
          </p:txBody>
        </p:sp>
        <p:sp>
          <p:nvSpPr>
            <p:cNvPr id="88" name="TextBox 87"/>
            <p:cNvSpPr txBox="1"/>
            <p:nvPr/>
          </p:nvSpPr>
          <p:spPr>
            <a:xfrm>
              <a:off x="991420" y="3297861"/>
              <a:ext cx="1009650" cy="230188"/>
            </a:xfrm>
            <a:prstGeom prst="rect">
              <a:avLst/>
            </a:prstGeom>
            <a:noFill/>
          </p:spPr>
          <p:txBody>
            <a:bodyPr>
              <a:spAutoFit/>
            </a:bodyPr>
            <a:lstStyle/>
            <a:p>
              <a:pPr>
                <a:defRPr/>
              </a:pPr>
              <a:r>
                <a:rPr lang="en-GB" sz="900" b="0" spc="10" dirty="0" smtClean="0"/>
                <a:t>0x43FFFFFF</a:t>
              </a:r>
              <a:endParaRPr lang="en-GB" sz="900" b="0" spc="10" dirty="0"/>
            </a:p>
          </p:txBody>
        </p:sp>
        <p:sp>
          <p:nvSpPr>
            <p:cNvPr id="89" name="TextBox 88"/>
            <p:cNvSpPr txBox="1"/>
            <p:nvPr/>
          </p:nvSpPr>
          <p:spPr>
            <a:xfrm>
              <a:off x="991420" y="3936829"/>
              <a:ext cx="1009650" cy="230188"/>
            </a:xfrm>
            <a:prstGeom prst="rect">
              <a:avLst/>
            </a:prstGeom>
            <a:noFill/>
          </p:spPr>
          <p:txBody>
            <a:bodyPr>
              <a:spAutoFit/>
            </a:bodyPr>
            <a:lstStyle/>
            <a:p>
              <a:pPr>
                <a:defRPr/>
              </a:pPr>
              <a:r>
                <a:rPr lang="en-GB" sz="900" b="0" spc="10" dirty="0" smtClean="0"/>
                <a:t>0x41FFFFFF</a:t>
              </a:r>
              <a:endParaRPr lang="en-GB" sz="900" b="0" spc="10" dirty="0"/>
            </a:p>
          </p:txBody>
        </p:sp>
        <p:cxnSp>
          <p:nvCxnSpPr>
            <p:cNvPr id="90" name="Straight Connector 89"/>
            <p:cNvCxnSpPr/>
            <p:nvPr/>
          </p:nvCxnSpPr>
          <p:spPr bwMode="auto">
            <a:xfrm flipV="1">
              <a:off x="3739646" y="5637213"/>
              <a:ext cx="1733102" cy="47625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91" name="Straight Connector 90"/>
            <p:cNvCxnSpPr/>
            <p:nvPr/>
          </p:nvCxnSpPr>
          <p:spPr bwMode="auto">
            <a:xfrm>
              <a:off x="3739646" y="4805671"/>
              <a:ext cx="1733102" cy="720417"/>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92" name="Straight Connector 91"/>
            <p:cNvCxnSpPr/>
            <p:nvPr/>
          </p:nvCxnSpPr>
          <p:spPr bwMode="auto">
            <a:xfrm>
              <a:off x="3739646" y="4622276"/>
              <a:ext cx="1733102" cy="532521"/>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93" name="Straight Connector 92"/>
            <p:cNvCxnSpPr/>
            <p:nvPr/>
          </p:nvCxnSpPr>
          <p:spPr bwMode="auto">
            <a:xfrm>
              <a:off x="3739645" y="3337988"/>
              <a:ext cx="1733103" cy="170486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grpSp>
    </p:spTree>
    <p:extLst>
      <p:ext uri="{BB962C8B-B14F-4D97-AF65-F5344CB8AC3E}">
        <p14:creationId xmlns:p14="http://schemas.microsoft.com/office/powerpoint/2010/main" val="19256031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Benefits of Bit-Band Operations</a:t>
            </a:r>
            <a:endParaRPr lang="en-GB" dirty="0"/>
          </a:p>
        </p:txBody>
      </p:sp>
      <p:sp>
        <p:nvSpPr>
          <p:cNvPr id="3" name="Content Placeholder 2"/>
          <p:cNvSpPr>
            <a:spLocks noGrp="1"/>
          </p:cNvSpPr>
          <p:nvPr>
            <p:ph idx="1"/>
          </p:nvPr>
        </p:nvSpPr>
        <p:spPr/>
        <p:txBody>
          <a:bodyPr/>
          <a:lstStyle/>
          <a:p>
            <a:r>
              <a:rPr lang="en-GB" smtClean="0"/>
              <a:t>Faster bit operations</a:t>
            </a:r>
          </a:p>
          <a:p>
            <a:r>
              <a:rPr lang="en-GB" smtClean="0"/>
              <a:t>Fewer instructions</a:t>
            </a:r>
          </a:p>
          <a:p>
            <a:r>
              <a:rPr lang="en-GB" smtClean="0"/>
              <a:t>Atomic operation, avoid hazards</a:t>
            </a:r>
          </a:p>
          <a:p>
            <a:pPr lvl="1"/>
            <a:r>
              <a:rPr lang="en-GB" smtClean="0"/>
              <a:t>For example, if an interrupt is triggered and served during the Read-Modify-Write operations, and the interrupt service routine modifies the same data, a data conflict will occur</a:t>
            </a:r>
          </a:p>
          <a:p>
            <a:pPr lvl="1"/>
            <a:endParaRPr lang="en-GB" dirty="0"/>
          </a:p>
        </p:txBody>
      </p:sp>
      <p:sp>
        <p:nvSpPr>
          <p:cNvPr id="20" name="TextBox 19"/>
          <p:cNvSpPr txBox="1"/>
          <p:nvPr/>
        </p:nvSpPr>
        <p:spPr>
          <a:xfrm>
            <a:off x="3453919" y="4508501"/>
            <a:ext cx="1164530" cy="461665"/>
          </a:xfrm>
          <a:prstGeom prst="rect">
            <a:avLst/>
          </a:prstGeom>
          <a:noFill/>
        </p:spPr>
        <p:txBody>
          <a:bodyPr wrap="square" rtlCol="0">
            <a:spAutoFit/>
          </a:bodyPr>
          <a:lstStyle/>
          <a:p>
            <a:r>
              <a:rPr lang="en-GB" sz="1200" b="0" dirty="0" smtClean="0"/>
              <a:t>Interrupt occurs</a:t>
            </a:r>
            <a:endParaRPr lang="en-GB" sz="1200" b="0" dirty="0"/>
          </a:p>
        </p:txBody>
      </p:sp>
      <p:sp>
        <p:nvSpPr>
          <p:cNvPr id="4" name="Rounded Rectangle 3"/>
          <p:cNvSpPr/>
          <p:nvPr/>
        </p:nvSpPr>
        <p:spPr bwMode="auto">
          <a:xfrm>
            <a:off x="1083312" y="5003800"/>
            <a:ext cx="1846161" cy="266700"/>
          </a:xfrm>
          <a:prstGeom prst="roundRect">
            <a:avLst/>
          </a:prstGeom>
          <a:solidFill>
            <a:srgbClr val="B8CFDA"/>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Read data at 0x00</a:t>
            </a:r>
          </a:p>
        </p:txBody>
      </p:sp>
      <p:sp>
        <p:nvSpPr>
          <p:cNvPr id="5" name="Rounded Rectangle 4"/>
          <p:cNvSpPr/>
          <p:nvPr/>
        </p:nvSpPr>
        <p:spPr bwMode="auto">
          <a:xfrm>
            <a:off x="2929472" y="5003800"/>
            <a:ext cx="1434208" cy="266700"/>
          </a:xfrm>
          <a:prstGeom prst="roundRect">
            <a:avLst/>
          </a:prstGeom>
          <a:solidFill>
            <a:srgbClr val="B8CFDA"/>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Modify bit [1]</a:t>
            </a:r>
          </a:p>
        </p:txBody>
      </p:sp>
      <p:sp>
        <p:nvSpPr>
          <p:cNvPr id="6" name="Rounded Rectangle 5"/>
          <p:cNvSpPr/>
          <p:nvPr/>
        </p:nvSpPr>
        <p:spPr bwMode="auto">
          <a:xfrm>
            <a:off x="4668831" y="4305300"/>
            <a:ext cx="1846161" cy="266700"/>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Read data at</a:t>
            </a:r>
            <a:r>
              <a:rPr kumimoji="0" lang="en-GB" sz="1200" b="0" i="0" u="none" strike="noStrike" cap="none" normalizeH="0" dirty="0" smtClean="0">
                <a:ln>
                  <a:noFill/>
                </a:ln>
                <a:solidFill>
                  <a:srgbClr val="000000"/>
                </a:solidFill>
                <a:effectLst/>
                <a:latin typeface="Arial" charset="0"/>
                <a:ea typeface="MS PGothic" pitchFamily="34" charset="-128"/>
              </a:rPr>
              <a:t> 0x00</a:t>
            </a:r>
            <a:endParaRPr kumimoji="0" lang="en-GB" sz="1200" b="0" i="0" u="none" strike="noStrike" cap="none" normalizeH="0" baseline="0" dirty="0" smtClean="0">
              <a:ln>
                <a:noFill/>
              </a:ln>
              <a:solidFill>
                <a:srgbClr val="000000"/>
              </a:solidFill>
              <a:effectLst/>
              <a:latin typeface="Arial" charset="0"/>
              <a:ea typeface="MS PGothic" pitchFamily="34" charset="-128"/>
            </a:endParaRPr>
          </a:p>
        </p:txBody>
      </p:sp>
      <p:sp>
        <p:nvSpPr>
          <p:cNvPr id="7" name="Rounded Rectangle 6"/>
          <p:cNvSpPr/>
          <p:nvPr/>
        </p:nvSpPr>
        <p:spPr bwMode="auto">
          <a:xfrm>
            <a:off x="6514991" y="4305300"/>
            <a:ext cx="1296891" cy="266700"/>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Modify bit [1]</a:t>
            </a:r>
          </a:p>
        </p:txBody>
      </p:sp>
      <p:sp>
        <p:nvSpPr>
          <p:cNvPr id="8" name="Rounded Rectangle 7"/>
          <p:cNvSpPr/>
          <p:nvPr/>
        </p:nvSpPr>
        <p:spPr bwMode="auto">
          <a:xfrm>
            <a:off x="7811882" y="4305300"/>
            <a:ext cx="1541011" cy="266700"/>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Write data back</a:t>
            </a:r>
          </a:p>
        </p:txBody>
      </p:sp>
      <p:sp>
        <p:nvSpPr>
          <p:cNvPr id="10" name="Rounded Rectangle 9"/>
          <p:cNvSpPr/>
          <p:nvPr/>
        </p:nvSpPr>
        <p:spPr bwMode="auto">
          <a:xfrm>
            <a:off x="9715259" y="5003800"/>
            <a:ext cx="1541011" cy="266700"/>
          </a:xfrm>
          <a:prstGeom prst="round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Write data back</a:t>
            </a:r>
          </a:p>
        </p:txBody>
      </p:sp>
      <p:cxnSp>
        <p:nvCxnSpPr>
          <p:cNvPr id="12" name="Elbow Connector 11"/>
          <p:cNvCxnSpPr>
            <a:stCxn id="5" idx="3"/>
            <a:endCxn id="6" idx="1"/>
          </p:cNvCxnSpPr>
          <p:nvPr/>
        </p:nvCxnSpPr>
        <p:spPr bwMode="auto">
          <a:xfrm flipV="1">
            <a:off x="4363680" y="4438650"/>
            <a:ext cx="305150" cy="698500"/>
          </a:xfrm>
          <a:prstGeom prst="bentConnector3">
            <a:avLst>
              <a:gd name="adj1" fmla="val 30000"/>
            </a:avLst>
          </a:prstGeom>
          <a:noFill/>
          <a:ln w="19050" cap="flat" cmpd="sng" algn="ctr">
            <a:solidFill>
              <a:schemeClr val="tx1">
                <a:lumMod val="65000"/>
                <a:lumOff val="35000"/>
              </a:schemeClr>
            </a:solidFill>
            <a:prstDash val="solid"/>
            <a:round/>
            <a:headEnd type="none" w="med" len="med"/>
            <a:tailEnd type="triangle" w="lg" len="med"/>
          </a:ln>
          <a:effectLst/>
        </p:spPr>
      </p:cxnSp>
      <p:cxnSp>
        <p:nvCxnSpPr>
          <p:cNvPr id="15" name="Elbow Connector 14"/>
          <p:cNvCxnSpPr>
            <a:stCxn id="8" idx="3"/>
            <a:endCxn id="10" idx="1"/>
          </p:cNvCxnSpPr>
          <p:nvPr/>
        </p:nvCxnSpPr>
        <p:spPr bwMode="auto">
          <a:xfrm>
            <a:off x="9352894" y="4438650"/>
            <a:ext cx="362366" cy="698500"/>
          </a:xfrm>
          <a:prstGeom prst="bentConnector3">
            <a:avLst>
              <a:gd name="adj1" fmla="val 50000"/>
            </a:avLst>
          </a:prstGeom>
          <a:noFill/>
          <a:ln w="19050" cap="flat" cmpd="sng" algn="ctr">
            <a:solidFill>
              <a:schemeClr val="tx1">
                <a:lumMod val="65000"/>
                <a:lumOff val="35000"/>
              </a:schemeClr>
            </a:solidFill>
            <a:prstDash val="solid"/>
            <a:round/>
            <a:headEnd type="none" w="med" len="med"/>
            <a:tailEnd type="triangle" w="lg" len="med"/>
          </a:ln>
          <a:effectLst/>
        </p:spPr>
      </p:cxnSp>
      <p:sp>
        <p:nvSpPr>
          <p:cNvPr id="21" name="TextBox 20"/>
          <p:cNvSpPr txBox="1"/>
          <p:nvPr/>
        </p:nvSpPr>
        <p:spPr>
          <a:xfrm>
            <a:off x="9534077" y="4508501"/>
            <a:ext cx="1164530" cy="461665"/>
          </a:xfrm>
          <a:prstGeom prst="rect">
            <a:avLst/>
          </a:prstGeom>
          <a:noFill/>
        </p:spPr>
        <p:txBody>
          <a:bodyPr wrap="square" rtlCol="0">
            <a:spAutoFit/>
          </a:bodyPr>
          <a:lstStyle/>
          <a:p>
            <a:r>
              <a:rPr lang="en-GB" sz="1200" b="0" dirty="0" smtClean="0"/>
              <a:t>Interrupt returns</a:t>
            </a:r>
            <a:endParaRPr lang="en-GB" sz="1200" b="0" dirty="0"/>
          </a:p>
        </p:txBody>
      </p:sp>
      <p:sp>
        <p:nvSpPr>
          <p:cNvPr id="22" name="Rectangular Callout 21"/>
          <p:cNvSpPr/>
          <p:nvPr/>
        </p:nvSpPr>
        <p:spPr bwMode="auto">
          <a:xfrm>
            <a:off x="6016974" y="5518150"/>
            <a:ext cx="3698287" cy="444500"/>
          </a:xfrm>
          <a:prstGeom prst="wedgeRectCallout">
            <a:avLst>
              <a:gd name="adj1" fmla="val 43978"/>
              <a:gd name="adj2" fmla="val -108929"/>
            </a:avLst>
          </a:prstGeom>
          <a:solidFill>
            <a:schemeClr val="bg2">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Bit [1] modified</a:t>
            </a:r>
            <a:r>
              <a:rPr kumimoji="0" lang="en-GB" sz="1200" b="0" i="0" u="none" strike="noStrike" cap="none" normalizeH="0" dirty="0" smtClean="0">
                <a:ln>
                  <a:noFill/>
                </a:ln>
                <a:solidFill>
                  <a:srgbClr val="000000"/>
                </a:solidFill>
                <a:effectLst/>
                <a:latin typeface="Arial" charset="0"/>
                <a:ea typeface="MS PGothic" pitchFamily="34" charset="-128"/>
              </a:rPr>
              <a:t> by ISR is overwritten </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dirty="0" smtClean="0">
                <a:ln>
                  <a:noFill/>
                </a:ln>
                <a:solidFill>
                  <a:srgbClr val="000000"/>
                </a:solidFill>
                <a:effectLst/>
                <a:latin typeface="Arial" charset="0"/>
                <a:ea typeface="MS PGothic" pitchFamily="34" charset="-128"/>
              </a:rPr>
              <a:t>by the main program</a:t>
            </a:r>
            <a:endParaRPr kumimoji="0" lang="en-GB" sz="1200" b="0" i="0" u="none" strike="noStrike" cap="none" normalizeH="0" baseline="0" dirty="0" smtClean="0">
              <a:ln>
                <a:noFill/>
              </a:ln>
              <a:solidFill>
                <a:srgbClr val="000000"/>
              </a:solidFill>
              <a:effectLst/>
              <a:latin typeface="Arial" charset="0"/>
              <a:ea typeface="MS PGothic" pitchFamily="34" charset="-128"/>
            </a:endParaRPr>
          </a:p>
        </p:txBody>
      </p:sp>
      <p:sp>
        <p:nvSpPr>
          <p:cNvPr id="23" name="TextBox 22"/>
          <p:cNvSpPr txBox="1"/>
          <p:nvPr/>
        </p:nvSpPr>
        <p:spPr>
          <a:xfrm>
            <a:off x="4516255" y="3830229"/>
            <a:ext cx="2647182" cy="276999"/>
          </a:xfrm>
          <a:prstGeom prst="rect">
            <a:avLst/>
          </a:prstGeom>
          <a:noFill/>
        </p:spPr>
        <p:txBody>
          <a:bodyPr wrap="square" rtlCol="0">
            <a:spAutoFit/>
          </a:bodyPr>
          <a:lstStyle/>
          <a:p>
            <a:r>
              <a:rPr lang="en-GB" sz="1200" b="0" dirty="0" smtClean="0"/>
              <a:t>Interrupt Service Routine</a:t>
            </a:r>
            <a:endParaRPr lang="en-GB" sz="1200" b="0" dirty="0"/>
          </a:p>
        </p:txBody>
      </p:sp>
      <p:sp>
        <p:nvSpPr>
          <p:cNvPr id="24" name="TextBox 23"/>
          <p:cNvSpPr txBox="1"/>
          <p:nvPr/>
        </p:nvSpPr>
        <p:spPr>
          <a:xfrm>
            <a:off x="999395" y="5379650"/>
            <a:ext cx="2647182" cy="276999"/>
          </a:xfrm>
          <a:prstGeom prst="rect">
            <a:avLst/>
          </a:prstGeom>
          <a:noFill/>
        </p:spPr>
        <p:txBody>
          <a:bodyPr wrap="square" rtlCol="0">
            <a:spAutoFit/>
          </a:bodyPr>
          <a:lstStyle/>
          <a:p>
            <a:r>
              <a:rPr lang="en-GB" sz="1200" b="0" dirty="0" smtClean="0"/>
              <a:t>Main program</a:t>
            </a:r>
            <a:endParaRPr lang="en-GB" sz="1200" b="0" dirty="0"/>
          </a:p>
        </p:txBody>
      </p:sp>
    </p:spTree>
    <p:extLst>
      <p:ext uri="{BB962C8B-B14F-4D97-AF65-F5344CB8AC3E}">
        <p14:creationId xmlns:p14="http://schemas.microsoft.com/office/powerpoint/2010/main" val="13943375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fontScale="90000"/>
          </a:bodyPr>
          <a:lstStyle/>
          <a:p>
            <a:r>
              <a:rPr lang="en-GB" dirty="0" smtClean="0"/>
              <a:t>Cortex-M4 Program Image</a:t>
            </a:r>
          </a:p>
        </p:txBody>
      </p:sp>
      <p:sp>
        <p:nvSpPr>
          <p:cNvPr id="32771" name="Content Placeholder 2"/>
          <p:cNvSpPr>
            <a:spLocks noGrp="1"/>
          </p:cNvSpPr>
          <p:nvPr>
            <p:ph idx="1"/>
          </p:nvPr>
        </p:nvSpPr>
        <p:spPr>
          <a:xfrm>
            <a:off x="479813" y="1219200"/>
            <a:ext cx="11155973" cy="2244588"/>
          </a:xfrm>
        </p:spPr>
        <p:txBody>
          <a:bodyPr/>
          <a:lstStyle/>
          <a:p>
            <a:r>
              <a:rPr lang="en-GB" sz="2000" dirty="0" smtClean="0"/>
              <a:t>The program image in Cortex-M4 contains </a:t>
            </a:r>
          </a:p>
          <a:p>
            <a:pPr lvl="1"/>
            <a:r>
              <a:rPr lang="en-GB" sz="1800" dirty="0" smtClean="0"/>
              <a:t>Vector table -- includes the starting addresses of exceptions (vectors) and the value of the main stack point (MSP);</a:t>
            </a:r>
          </a:p>
          <a:p>
            <a:pPr lvl="1"/>
            <a:r>
              <a:rPr lang="en-GB" sz="1800" dirty="0" smtClean="0"/>
              <a:t>C start-up routine;</a:t>
            </a:r>
          </a:p>
          <a:p>
            <a:pPr lvl="1"/>
            <a:r>
              <a:rPr lang="en-GB" sz="1800" dirty="0" smtClean="0"/>
              <a:t>Program code – application code and data;</a:t>
            </a:r>
          </a:p>
          <a:p>
            <a:pPr lvl="1"/>
            <a:r>
              <a:rPr lang="en-GB" sz="1800" dirty="0" smtClean="0"/>
              <a:t>C library code – program codes for C library functions.</a:t>
            </a:r>
          </a:p>
        </p:txBody>
      </p:sp>
      <p:grpSp>
        <p:nvGrpSpPr>
          <p:cNvPr id="5" name="Group 4"/>
          <p:cNvGrpSpPr/>
          <p:nvPr/>
        </p:nvGrpSpPr>
        <p:grpSpPr>
          <a:xfrm>
            <a:off x="2255044" y="3684588"/>
            <a:ext cx="6581775" cy="2716212"/>
            <a:chOff x="1065290" y="3446463"/>
            <a:chExt cx="6581775" cy="2716212"/>
          </a:xfrm>
        </p:grpSpPr>
        <p:sp>
          <p:nvSpPr>
            <p:cNvPr id="30" name="Rectangle 29"/>
            <p:cNvSpPr/>
            <p:nvPr/>
          </p:nvSpPr>
          <p:spPr bwMode="auto">
            <a:xfrm>
              <a:off x="2277347" y="3446463"/>
              <a:ext cx="1797844" cy="2687637"/>
            </a:xfrm>
            <a:prstGeom prst="rect">
              <a:avLst/>
            </a:prstGeom>
            <a:solidFill>
              <a:schemeClr val="bg1">
                <a:lumMod val="95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sz="1200" b="0" dirty="0"/>
            </a:p>
          </p:txBody>
        </p:sp>
        <p:sp>
          <p:nvSpPr>
            <p:cNvPr id="31" name="TextBox 30"/>
            <p:cNvSpPr txBox="1"/>
            <p:nvPr/>
          </p:nvSpPr>
          <p:spPr>
            <a:xfrm>
              <a:off x="1065290" y="5908675"/>
              <a:ext cx="1009650" cy="254000"/>
            </a:xfrm>
            <a:prstGeom prst="rect">
              <a:avLst/>
            </a:prstGeom>
            <a:noFill/>
          </p:spPr>
          <p:txBody>
            <a:bodyPr>
              <a:spAutoFit/>
            </a:bodyPr>
            <a:lstStyle/>
            <a:p>
              <a:pPr>
                <a:defRPr/>
              </a:pPr>
              <a:r>
                <a:rPr lang="en-GB" sz="1050" b="0" spc="10" dirty="0"/>
                <a:t>0x00000000</a:t>
              </a:r>
            </a:p>
          </p:txBody>
        </p:sp>
        <p:sp>
          <p:nvSpPr>
            <p:cNvPr id="32" name="TextBox 31"/>
            <p:cNvSpPr txBox="1"/>
            <p:nvPr/>
          </p:nvSpPr>
          <p:spPr>
            <a:xfrm>
              <a:off x="2699953" y="3459163"/>
              <a:ext cx="1110125" cy="254000"/>
            </a:xfrm>
            <a:prstGeom prst="rect">
              <a:avLst/>
            </a:prstGeom>
            <a:noFill/>
          </p:spPr>
          <p:txBody>
            <a:bodyPr wrap="square">
              <a:spAutoFit/>
            </a:bodyPr>
            <a:lstStyle/>
            <a:p>
              <a:pPr>
                <a:defRPr/>
              </a:pPr>
              <a:r>
                <a:rPr lang="en-GB" sz="1050" b="0" spc="10" dirty="0"/>
                <a:t>Code region</a:t>
              </a:r>
            </a:p>
          </p:txBody>
        </p:sp>
        <p:sp>
          <p:nvSpPr>
            <p:cNvPr id="33" name="Rectangle 32"/>
            <p:cNvSpPr/>
            <p:nvPr/>
          </p:nvSpPr>
          <p:spPr bwMode="auto">
            <a:xfrm>
              <a:off x="2355388" y="3773488"/>
              <a:ext cx="1654715" cy="1662112"/>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Start-up routine &amp;</a:t>
              </a:r>
            </a:p>
            <a:p>
              <a:pPr algn="ctr">
                <a:defRPr/>
              </a:pPr>
              <a:r>
                <a:rPr lang="en-GB" sz="1100" b="0" dirty="0"/>
                <a:t>Program code &amp;</a:t>
              </a:r>
            </a:p>
            <a:p>
              <a:pPr algn="ctr">
                <a:defRPr/>
              </a:pPr>
              <a:r>
                <a:rPr lang="en-GB" sz="1100" b="0" dirty="0"/>
                <a:t>C library code</a:t>
              </a:r>
              <a:endParaRPr lang="en-GB" sz="1100" dirty="0"/>
            </a:p>
          </p:txBody>
        </p:sp>
        <p:sp>
          <p:nvSpPr>
            <p:cNvPr id="34" name="Rectangle 33"/>
            <p:cNvSpPr/>
            <p:nvPr/>
          </p:nvSpPr>
          <p:spPr bwMode="auto">
            <a:xfrm>
              <a:off x="2355388" y="5567363"/>
              <a:ext cx="1654715" cy="512762"/>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Vector table</a:t>
              </a:r>
            </a:p>
          </p:txBody>
        </p:sp>
        <p:sp>
          <p:nvSpPr>
            <p:cNvPr id="35" name="Left Brace 34"/>
            <p:cNvSpPr/>
            <p:nvPr/>
          </p:nvSpPr>
          <p:spPr bwMode="auto">
            <a:xfrm>
              <a:off x="1952702" y="3773488"/>
              <a:ext cx="176213" cy="2262187"/>
            </a:xfrm>
            <a:prstGeom prst="leftBrace">
              <a:avLst>
                <a:gd name="adj1" fmla="val 26409"/>
                <a:gd name="adj2" fmla="val 50000"/>
              </a:avLst>
            </a:prstGeom>
            <a:noFill/>
            <a:ln w="19050" cap="flat" cmpd="sng" algn="ctr">
              <a:solidFill>
                <a:schemeClr val="bg1">
                  <a:lumMod val="50000"/>
                </a:schemeClr>
              </a:solidFill>
              <a:prstDash val="solid"/>
              <a:round/>
              <a:headEnd type="none" w="med" len="med"/>
              <a:tailEnd type="none" w="med" len="med"/>
            </a:ln>
            <a:effectLst/>
          </p:spPr>
          <p:txBody>
            <a:bodyPr wrap="none" anchor="ctr"/>
            <a:lstStyle/>
            <a:p>
              <a:pPr algn="ctr">
                <a:defRPr/>
              </a:pPr>
              <a:endParaRPr lang="en-GB"/>
            </a:p>
          </p:txBody>
        </p:sp>
        <p:sp>
          <p:nvSpPr>
            <p:cNvPr id="36" name="TextBox 35"/>
            <p:cNvSpPr txBox="1"/>
            <p:nvPr/>
          </p:nvSpPr>
          <p:spPr>
            <a:xfrm>
              <a:off x="1131965" y="4730750"/>
              <a:ext cx="792162" cy="415925"/>
            </a:xfrm>
            <a:prstGeom prst="rect">
              <a:avLst/>
            </a:prstGeom>
            <a:noFill/>
          </p:spPr>
          <p:txBody>
            <a:bodyPr>
              <a:spAutoFit/>
            </a:bodyPr>
            <a:lstStyle/>
            <a:p>
              <a:pPr algn="ctr">
                <a:defRPr/>
              </a:pPr>
              <a:r>
                <a:rPr lang="en-GB" sz="1050" b="0" spc="10" dirty="0"/>
                <a:t>Program</a:t>
              </a:r>
            </a:p>
            <a:p>
              <a:pPr algn="ctr">
                <a:defRPr/>
              </a:pPr>
              <a:r>
                <a:rPr lang="en-GB" sz="1050" b="0" spc="10" dirty="0"/>
                <a:t>Image </a:t>
              </a:r>
            </a:p>
          </p:txBody>
        </p:sp>
        <p:cxnSp>
          <p:nvCxnSpPr>
            <p:cNvPr id="37" name="Straight Connector 36"/>
            <p:cNvCxnSpPr/>
            <p:nvPr/>
          </p:nvCxnSpPr>
          <p:spPr bwMode="auto">
            <a:xfrm flipV="1">
              <a:off x="4010103" y="3446463"/>
              <a:ext cx="1611312" cy="2120900"/>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38" name="Straight Connector 37"/>
            <p:cNvCxnSpPr/>
            <p:nvPr/>
          </p:nvCxnSpPr>
          <p:spPr bwMode="auto">
            <a:xfrm>
              <a:off x="4010103" y="6080125"/>
              <a:ext cx="1611312" cy="0"/>
            </a:xfrm>
            <a:prstGeom prst="line">
              <a:avLst/>
            </a:prstGeom>
            <a:noFill/>
            <a:ln w="19050" cap="flat" cmpd="sng" algn="ctr">
              <a:solidFill>
                <a:schemeClr val="bg1">
                  <a:lumMod val="75000"/>
                </a:schemeClr>
              </a:solidFill>
              <a:prstDash val="sysDot"/>
              <a:round/>
              <a:headEnd type="none" w="med" len="med"/>
              <a:tailEnd type="none" w="med" len="med"/>
            </a:ln>
            <a:effectLst/>
          </p:spPr>
        </p:cxnSp>
        <p:grpSp>
          <p:nvGrpSpPr>
            <p:cNvPr id="39" name="Group 38"/>
            <p:cNvGrpSpPr/>
            <p:nvPr/>
          </p:nvGrpSpPr>
          <p:grpSpPr>
            <a:xfrm>
              <a:off x="5621415" y="3446463"/>
              <a:ext cx="2025650" cy="2633662"/>
              <a:chOff x="5621415" y="2800351"/>
              <a:chExt cx="2025650" cy="3279774"/>
            </a:xfrm>
          </p:grpSpPr>
          <p:sp>
            <p:nvSpPr>
              <p:cNvPr id="40" name="Rectangle 39"/>
              <p:cNvSpPr/>
              <p:nvPr/>
            </p:nvSpPr>
            <p:spPr bwMode="auto">
              <a:xfrm>
                <a:off x="5621415" y="5875338"/>
                <a:ext cx="2025650" cy="204787"/>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Initial MSP value</a:t>
                </a:r>
              </a:p>
            </p:txBody>
          </p:sp>
          <p:sp>
            <p:nvSpPr>
              <p:cNvPr id="41" name="Rectangle 40"/>
              <p:cNvSpPr/>
              <p:nvPr/>
            </p:nvSpPr>
            <p:spPr bwMode="auto">
              <a:xfrm>
                <a:off x="5621415" y="5678488"/>
                <a:ext cx="2025650" cy="20320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Reset vector</a:t>
                </a:r>
              </a:p>
            </p:txBody>
          </p:sp>
          <p:sp>
            <p:nvSpPr>
              <p:cNvPr id="42" name="Rectangle 41"/>
              <p:cNvSpPr/>
              <p:nvPr/>
            </p:nvSpPr>
            <p:spPr bwMode="auto">
              <a:xfrm>
                <a:off x="5621415" y="5483225"/>
                <a:ext cx="2025650" cy="204788"/>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NMI vector</a:t>
                </a:r>
              </a:p>
            </p:txBody>
          </p:sp>
          <p:sp>
            <p:nvSpPr>
              <p:cNvPr id="43" name="Rectangle 42"/>
              <p:cNvSpPr/>
              <p:nvPr/>
            </p:nvSpPr>
            <p:spPr bwMode="auto">
              <a:xfrm>
                <a:off x="5621415" y="5286375"/>
                <a:ext cx="2025650" cy="204788"/>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Hard fault vector</a:t>
                </a:r>
              </a:p>
            </p:txBody>
          </p:sp>
          <p:sp>
            <p:nvSpPr>
              <p:cNvPr id="44" name="Rectangle 43"/>
              <p:cNvSpPr/>
              <p:nvPr/>
            </p:nvSpPr>
            <p:spPr bwMode="auto">
              <a:xfrm>
                <a:off x="5621415" y="5074487"/>
                <a:ext cx="2025650" cy="20637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a:t>MemManage</a:t>
                </a:r>
                <a:r>
                  <a:rPr lang="en-GB" sz="1050" b="0" dirty="0"/>
                  <a:t> f</a:t>
                </a:r>
                <a:r>
                  <a:rPr lang="en-GB" sz="1050" b="0" dirty="0" smtClean="0"/>
                  <a:t>ault</a:t>
                </a:r>
                <a:endParaRPr lang="en-GB" sz="1050" b="0" dirty="0"/>
              </a:p>
            </p:txBody>
          </p:sp>
          <p:sp>
            <p:nvSpPr>
              <p:cNvPr id="45" name="Rectangle 44"/>
              <p:cNvSpPr/>
              <p:nvPr/>
            </p:nvSpPr>
            <p:spPr bwMode="auto">
              <a:xfrm>
                <a:off x="5621415" y="3713163"/>
                <a:ext cx="2025650" cy="234948"/>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Reserved</a:t>
                </a:r>
              </a:p>
            </p:txBody>
          </p:sp>
          <p:sp>
            <p:nvSpPr>
              <p:cNvPr id="46" name="Rectangle 45"/>
              <p:cNvSpPr/>
              <p:nvPr/>
            </p:nvSpPr>
            <p:spPr bwMode="auto">
              <a:xfrm>
                <a:off x="5621415" y="3546476"/>
                <a:ext cx="2025650" cy="204787"/>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smtClean="0"/>
                  <a:t>PendSV</a:t>
                </a:r>
                <a:endParaRPr lang="en-GB" sz="1050" b="0" dirty="0"/>
              </a:p>
            </p:txBody>
          </p:sp>
          <p:sp>
            <p:nvSpPr>
              <p:cNvPr id="48" name="Rectangle 47"/>
              <p:cNvSpPr/>
              <p:nvPr/>
            </p:nvSpPr>
            <p:spPr bwMode="auto">
              <a:xfrm>
                <a:off x="5621415" y="3352801"/>
                <a:ext cx="2025650" cy="20320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smtClean="0"/>
                  <a:t>SysTick</a:t>
                </a:r>
                <a:endParaRPr lang="en-GB" sz="1050" b="0" dirty="0"/>
              </a:p>
            </p:txBody>
          </p:sp>
          <p:sp>
            <p:nvSpPr>
              <p:cNvPr id="49" name="Rectangle 48"/>
              <p:cNvSpPr/>
              <p:nvPr/>
            </p:nvSpPr>
            <p:spPr bwMode="auto">
              <a:xfrm>
                <a:off x="5621415" y="2800351"/>
                <a:ext cx="2025650" cy="5524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smtClean="0"/>
                  <a:t>External Interrupts</a:t>
                </a:r>
                <a:endParaRPr lang="en-GB" sz="1050" b="0" dirty="0"/>
              </a:p>
            </p:txBody>
          </p:sp>
          <p:sp>
            <p:nvSpPr>
              <p:cNvPr id="50" name="Rectangle 49"/>
              <p:cNvSpPr/>
              <p:nvPr/>
            </p:nvSpPr>
            <p:spPr bwMode="auto">
              <a:xfrm>
                <a:off x="5621415" y="4879975"/>
                <a:ext cx="2025650" cy="204788"/>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Bus fault</a:t>
                </a:r>
              </a:p>
            </p:txBody>
          </p:sp>
          <p:sp>
            <p:nvSpPr>
              <p:cNvPr id="51" name="Rectangle 50"/>
              <p:cNvSpPr/>
              <p:nvPr/>
            </p:nvSpPr>
            <p:spPr bwMode="auto">
              <a:xfrm>
                <a:off x="5621415" y="4671982"/>
                <a:ext cx="2025650" cy="20637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Usage fault</a:t>
                </a:r>
              </a:p>
            </p:txBody>
          </p:sp>
          <p:sp>
            <p:nvSpPr>
              <p:cNvPr id="52" name="Rectangle 51"/>
              <p:cNvSpPr/>
              <p:nvPr/>
            </p:nvSpPr>
            <p:spPr bwMode="auto">
              <a:xfrm>
                <a:off x="5621415" y="4359274"/>
                <a:ext cx="2025650" cy="319089"/>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smtClean="0"/>
                  <a:t>Reserved </a:t>
                </a:r>
                <a:endParaRPr lang="en-GB" sz="1050" b="0" dirty="0"/>
              </a:p>
            </p:txBody>
          </p:sp>
          <p:sp>
            <p:nvSpPr>
              <p:cNvPr id="53" name="Rectangle 52"/>
              <p:cNvSpPr/>
              <p:nvPr/>
            </p:nvSpPr>
            <p:spPr bwMode="auto">
              <a:xfrm>
                <a:off x="5621415" y="4152899"/>
                <a:ext cx="2025650" cy="20637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smtClean="0"/>
                  <a:t>SVCall</a:t>
                </a:r>
                <a:endParaRPr lang="en-GB" sz="1050" b="0" dirty="0"/>
              </a:p>
            </p:txBody>
          </p:sp>
          <p:sp>
            <p:nvSpPr>
              <p:cNvPr id="57" name="Rectangle 56"/>
              <p:cNvSpPr/>
              <p:nvPr/>
            </p:nvSpPr>
            <p:spPr bwMode="auto">
              <a:xfrm>
                <a:off x="5621415" y="3948111"/>
                <a:ext cx="2025650" cy="204788"/>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smtClean="0"/>
                  <a:t>Debug monitor</a:t>
                </a:r>
                <a:endParaRPr lang="en-GB" sz="1050" b="0" dirty="0"/>
              </a:p>
            </p:txBody>
          </p:sp>
        </p:grpSp>
      </p:grpSp>
    </p:spTree>
    <p:extLst>
      <p:ext uri="{BB962C8B-B14F-4D97-AF65-F5344CB8AC3E}">
        <p14:creationId xmlns:p14="http://schemas.microsoft.com/office/powerpoint/2010/main" val="38881729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GB" dirty="0" smtClean="0"/>
              <a:t>Cortex-M4 Program Image</a:t>
            </a:r>
          </a:p>
        </p:txBody>
      </p:sp>
      <p:sp>
        <p:nvSpPr>
          <p:cNvPr id="30723" name="Content Placeholder 2"/>
          <p:cNvSpPr>
            <a:spLocks noGrp="1"/>
          </p:cNvSpPr>
          <p:nvPr>
            <p:ph idx="1"/>
          </p:nvPr>
        </p:nvSpPr>
        <p:spPr>
          <a:xfrm>
            <a:off x="479814" y="1440000"/>
            <a:ext cx="7595006" cy="4680000"/>
          </a:xfrm>
        </p:spPr>
        <p:txBody>
          <a:bodyPr/>
          <a:lstStyle/>
          <a:p>
            <a:r>
              <a:rPr lang="en-GB" dirty="0" smtClean="0"/>
              <a:t>After Reset, the processor:</a:t>
            </a:r>
          </a:p>
          <a:p>
            <a:pPr lvl="1"/>
            <a:r>
              <a:rPr lang="en-GB" dirty="0" smtClean="0"/>
              <a:t>First reads the initial MSP value;</a:t>
            </a:r>
          </a:p>
          <a:p>
            <a:pPr lvl="1"/>
            <a:r>
              <a:rPr lang="en-GB" dirty="0" smtClean="0"/>
              <a:t>Then reads the reset vector;</a:t>
            </a:r>
          </a:p>
          <a:p>
            <a:pPr lvl="1"/>
            <a:r>
              <a:rPr lang="en-GB" dirty="0" smtClean="0"/>
              <a:t>Branches to the start of the programme execution address (reset handler);</a:t>
            </a:r>
          </a:p>
          <a:p>
            <a:pPr lvl="1"/>
            <a:r>
              <a:rPr lang="en-GB" dirty="0" smtClean="0"/>
              <a:t>Subsequently executes program instructions</a:t>
            </a:r>
          </a:p>
          <a:p>
            <a:endParaRPr lang="en-GB" dirty="0" smtClean="0"/>
          </a:p>
        </p:txBody>
      </p:sp>
      <p:grpSp>
        <p:nvGrpSpPr>
          <p:cNvPr id="28" name="Group 29"/>
          <p:cNvGrpSpPr>
            <a:grpSpLocks/>
          </p:cNvGrpSpPr>
          <p:nvPr/>
        </p:nvGrpSpPr>
        <p:grpSpPr bwMode="auto">
          <a:xfrm>
            <a:off x="8455819" y="1379537"/>
            <a:ext cx="2882900" cy="4294187"/>
            <a:chOff x="5880100" y="3159125"/>
            <a:chExt cx="2882900" cy="3054350"/>
          </a:xfrm>
          <a:effectLst>
            <a:outerShdw blurRad="50800" dist="38100" dir="2700000" algn="tl" rotWithShape="0">
              <a:prstClr val="black">
                <a:alpha val="40000"/>
              </a:prstClr>
            </a:outerShdw>
          </a:effectLst>
        </p:grpSpPr>
        <p:sp>
          <p:nvSpPr>
            <p:cNvPr id="29" name="Rectangle 28"/>
            <p:cNvSpPr/>
            <p:nvPr/>
          </p:nvSpPr>
          <p:spPr bwMode="auto">
            <a:xfrm>
              <a:off x="5880100" y="3159125"/>
              <a:ext cx="2882900" cy="266479"/>
            </a:xfrm>
            <a:prstGeom prst="rect">
              <a:avLst/>
            </a:prstGeom>
            <a:solidFill>
              <a:srgbClr val="AAC5D2">
                <a:lumMod val="40000"/>
                <a:lumOff val="60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Reset</a:t>
              </a:r>
            </a:p>
          </p:txBody>
        </p:sp>
        <p:sp>
          <p:nvSpPr>
            <p:cNvPr id="30" name="Rectangle 29"/>
            <p:cNvSpPr/>
            <p:nvPr/>
          </p:nvSpPr>
          <p:spPr bwMode="auto">
            <a:xfrm>
              <a:off x="5880100" y="3648047"/>
              <a:ext cx="2882900" cy="482147"/>
            </a:xfrm>
            <a:prstGeom prst="rect">
              <a:avLst/>
            </a:prstGeom>
            <a:solidFill>
              <a:srgbClr val="AAC5D2">
                <a:lumMod val="40000"/>
                <a:lumOff val="60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Fetch initial value for MSP</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(Read address 0x00000000)</a:t>
              </a:r>
            </a:p>
          </p:txBody>
        </p:sp>
        <p:sp>
          <p:nvSpPr>
            <p:cNvPr id="31" name="Rectangle 30"/>
            <p:cNvSpPr/>
            <p:nvPr/>
          </p:nvSpPr>
          <p:spPr bwMode="auto">
            <a:xfrm>
              <a:off x="5880100" y="4352636"/>
              <a:ext cx="2882900" cy="469726"/>
            </a:xfrm>
            <a:prstGeom prst="rect">
              <a:avLst/>
            </a:prstGeom>
            <a:solidFill>
              <a:srgbClr val="AAC5D2">
                <a:lumMod val="40000"/>
                <a:lumOff val="60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Fetch reset vector</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(Read address 0x00000004)</a:t>
              </a:r>
            </a:p>
          </p:txBody>
        </p:sp>
        <p:sp>
          <p:nvSpPr>
            <p:cNvPr id="32" name="Rectangle 31"/>
            <p:cNvSpPr/>
            <p:nvPr/>
          </p:nvSpPr>
          <p:spPr bwMode="auto">
            <a:xfrm>
              <a:off x="5880100" y="5051580"/>
              <a:ext cx="2882900" cy="469726"/>
            </a:xfrm>
            <a:prstGeom prst="rect">
              <a:avLst/>
            </a:prstGeom>
            <a:solidFill>
              <a:srgbClr val="AAC5D2">
                <a:lumMod val="40000"/>
                <a:lumOff val="60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Fetch 1</a:t>
              </a:r>
              <a:r>
                <a:rPr kumimoji="0" lang="en-GB" sz="1400" b="0" i="0" u="none" strike="noStrike" kern="0" cap="none" spc="0" normalizeH="0" baseline="30000" noProof="0" dirty="0">
                  <a:ln>
                    <a:noFill/>
                  </a:ln>
                  <a:solidFill>
                    <a:srgbClr val="000000"/>
                  </a:solidFill>
                  <a:effectLst/>
                  <a:uLnTx/>
                  <a:uFillTx/>
                  <a:latin typeface="Arial" charset="0"/>
                  <a:ea typeface="MS PGothic" pitchFamily="34" charset="-128"/>
                </a:rPr>
                <a:t>st</a:t>
              </a: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 instruction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(Read address of reset vector)</a:t>
              </a:r>
            </a:p>
          </p:txBody>
        </p:sp>
        <p:cxnSp>
          <p:nvCxnSpPr>
            <p:cNvPr id="33" name="Straight Arrow Connector 32"/>
            <p:cNvCxnSpPr>
              <a:stCxn id="29" idx="2"/>
              <a:endCxn id="30" idx="0"/>
            </p:cNvCxnSpPr>
            <p:nvPr/>
          </p:nvCxnSpPr>
          <p:spPr bwMode="auto">
            <a:xfrm>
              <a:off x="7321550" y="3425604"/>
              <a:ext cx="0" cy="222442"/>
            </a:xfrm>
            <a:prstGeom prst="straightConnector1">
              <a:avLst/>
            </a:prstGeom>
            <a:noFill/>
            <a:ln w="19050" cap="flat" cmpd="sng" algn="ctr">
              <a:solidFill>
                <a:srgbClr val="000000">
                  <a:lumMod val="50000"/>
                  <a:lumOff val="50000"/>
                </a:srgbClr>
              </a:solidFill>
              <a:prstDash val="solid"/>
              <a:round/>
              <a:headEnd type="none" w="med" len="med"/>
              <a:tailEnd type="triangle" w="lg" len="lg"/>
            </a:ln>
            <a:effectLst/>
          </p:spPr>
        </p:cxnSp>
        <p:cxnSp>
          <p:nvCxnSpPr>
            <p:cNvPr id="34" name="Straight Arrow Connector 33"/>
            <p:cNvCxnSpPr>
              <a:stCxn id="30" idx="2"/>
              <a:endCxn id="31" idx="0"/>
            </p:cNvCxnSpPr>
            <p:nvPr/>
          </p:nvCxnSpPr>
          <p:spPr bwMode="auto">
            <a:xfrm>
              <a:off x="7321550" y="4130194"/>
              <a:ext cx="0" cy="222442"/>
            </a:xfrm>
            <a:prstGeom prst="straightConnector1">
              <a:avLst/>
            </a:prstGeom>
            <a:noFill/>
            <a:ln w="19050" cap="flat" cmpd="sng" algn="ctr">
              <a:solidFill>
                <a:srgbClr val="000000">
                  <a:lumMod val="50000"/>
                  <a:lumOff val="50000"/>
                </a:srgbClr>
              </a:solidFill>
              <a:prstDash val="solid"/>
              <a:round/>
              <a:headEnd type="none" w="med" len="med"/>
              <a:tailEnd type="triangle" w="lg" len="lg"/>
            </a:ln>
            <a:effectLst/>
          </p:spPr>
        </p:cxnSp>
        <p:cxnSp>
          <p:nvCxnSpPr>
            <p:cNvPr id="35" name="Straight Arrow Connector 34"/>
            <p:cNvCxnSpPr>
              <a:stCxn id="31" idx="2"/>
              <a:endCxn id="32" idx="0"/>
            </p:cNvCxnSpPr>
            <p:nvPr/>
          </p:nvCxnSpPr>
          <p:spPr bwMode="auto">
            <a:xfrm>
              <a:off x="7321550" y="4822362"/>
              <a:ext cx="0" cy="229218"/>
            </a:xfrm>
            <a:prstGeom prst="straightConnector1">
              <a:avLst/>
            </a:prstGeom>
            <a:noFill/>
            <a:ln w="19050" cap="flat" cmpd="sng" algn="ctr">
              <a:solidFill>
                <a:srgbClr val="000000">
                  <a:lumMod val="50000"/>
                  <a:lumOff val="50000"/>
                </a:srgbClr>
              </a:solidFill>
              <a:prstDash val="solid"/>
              <a:round/>
              <a:headEnd type="none" w="med" len="med"/>
              <a:tailEnd type="triangle" w="lg" len="lg"/>
            </a:ln>
            <a:effectLst/>
          </p:spPr>
        </p:cxnSp>
        <p:sp>
          <p:nvSpPr>
            <p:cNvPr id="36" name="Rectangle 35"/>
            <p:cNvSpPr/>
            <p:nvPr/>
          </p:nvSpPr>
          <p:spPr bwMode="auto">
            <a:xfrm>
              <a:off x="5880100" y="5743749"/>
              <a:ext cx="2882900" cy="469726"/>
            </a:xfrm>
            <a:prstGeom prst="rect">
              <a:avLst/>
            </a:prstGeom>
            <a:solidFill>
              <a:srgbClr val="AAC5D2">
                <a:lumMod val="40000"/>
                <a:lumOff val="60000"/>
              </a:srgbClr>
            </a:solidFill>
            <a:ln w="19050" cap="flat" cmpd="sng" algn="ctr">
              <a:solidFill>
                <a:srgbClr val="000000">
                  <a:lumMod val="50000"/>
                  <a:lumOff val="50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Fetch 2</a:t>
              </a:r>
              <a:r>
                <a:rPr kumimoji="0" lang="en-GB" sz="1400" b="0" i="0" u="none" strike="noStrike" kern="0" cap="none" spc="0" normalizeH="0" baseline="30000" noProof="0" dirty="0">
                  <a:ln>
                    <a:noFill/>
                  </a:ln>
                  <a:solidFill>
                    <a:srgbClr val="000000"/>
                  </a:solidFill>
                  <a:effectLst/>
                  <a:uLnTx/>
                  <a:uFillTx/>
                  <a:latin typeface="Arial" charset="0"/>
                  <a:ea typeface="MS PGothic" pitchFamily="34" charset="-128"/>
                </a:rPr>
                <a:t>nd</a:t>
              </a: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 instruction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(Read subsequent instructions)</a:t>
              </a:r>
            </a:p>
          </p:txBody>
        </p:sp>
        <p:cxnSp>
          <p:nvCxnSpPr>
            <p:cNvPr id="37" name="Straight Arrow Connector 36"/>
            <p:cNvCxnSpPr>
              <a:stCxn id="32" idx="2"/>
              <a:endCxn id="36" idx="0"/>
            </p:cNvCxnSpPr>
            <p:nvPr/>
          </p:nvCxnSpPr>
          <p:spPr bwMode="auto">
            <a:xfrm>
              <a:off x="7321550" y="5521306"/>
              <a:ext cx="0" cy="222442"/>
            </a:xfrm>
            <a:prstGeom prst="straightConnector1">
              <a:avLst/>
            </a:prstGeom>
            <a:noFill/>
            <a:ln w="19050" cap="flat" cmpd="sng" algn="ctr">
              <a:solidFill>
                <a:srgbClr val="000000">
                  <a:lumMod val="50000"/>
                  <a:lumOff val="50000"/>
                </a:srgbClr>
              </a:solidFill>
              <a:prstDash val="solid"/>
              <a:round/>
              <a:headEnd type="none" w="med" len="med"/>
              <a:tailEnd type="triangle" w="lg" len="lg"/>
            </a:ln>
            <a:effectLst/>
          </p:spPr>
        </p:cxnSp>
      </p:grpSp>
    </p:spTree>
    <p:extLst>
      <p:ext uri="{BB962C8B-B14F-4D97-AF65-F5344CB8AC3E}">
        <p14:creationId xmlns:p14="http://schemas.microsoft.com/office/powerpoint/2010/main" val="10103881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GB" dirty="0" smtClean="0"/>
              <a:t>Cortex-M4 </a:t>
            </a:r>
            <a:r>
              <a:rPr lang="en-GB" dirty="0" err="1" smtClean="0"/>
              <a:t>Endianness</a:t>
            </a:r>
            <a:endParaRPr lang="en-GB" dirty="0" smtClean="0"/>
          </a:p>
        </p:txBody>
      </p:sp>
      <p:sp>
        <p:nvSpPr>
          <p:cNvPr id="34819" name="Content Placeholder 2"/>
          <p:cNvSpPr>
            <a:spLocks noGrp="1"/>
          </p:cNvSpPr>
          <p:nvPr>
            <p:ph idx="1"/>
          </p:nvPr>
        </p:nvSpPr>
        <p:spPr>
          <a:xfrm>
            <a:off x="479813" y="1219200"/>
            <a:ext cx="11155973" cy="2366963"/>
          </a:xfrm>
        </p:spPr>
        <p:txBody>
          <a:bodyPr/>
          <a:lstStyle/>
          <a:p>
            <a:r>
              <a:rPr lang="en-GB" dirty="0" smtClean="0"/>
              <a:t>Endian refers to the order of bytes stored in memory</a:t>
            </a:r>
          </a:p>
          <a:p>
            <a:pPr lvl="1"/>
            <a:r>
              <a:rPr lang="en-GB" dirty="0" smtClean="0"/>
              <a:t>Big endian: lowest byte of a word-size data is stored in bit 0 to bit 7</a:t>
            </a:r>
          </a:p>
          <a:p>
            <a:pPr lvl="1"/>
            <a:r>
              <a:rPr lang="en-GB" dirty="0" smtClean="0"/>
              <a:t>Big endian: lowest byte of a word-size data is stored in bit 24 to bit 31</a:t>
            </a:r>
          </a:p>
          <a:p>
            <a:r>
              <a:rPr lang="en-GB" dirty="0" smtClean="0"/>
              <a:t>Cortex-M4 supports both little endian and big endian</a:t>
            </a:r>
          </a:p>
          <a:p>
            <a:r>
              <a:rPr lang="en-GB" dirty="0" smtClean="0"/>
              <a:t>However, </a:t>
            </a:r>
            <a:r>
              <a:rPr lang="en-GB" dirty="0" err="1" smtClean="0"/>
              <a:t>Endianness</a:t>
            </a:r>
            <a:r>
              <a:rPr lang="en-GB" dirty="0" smtClean="0"/>
              <a:t> only exists in the hardware level</a:t>
            </a:r>
          </a:p>
        </p:txBody>
      </p:sp>
      <p:grpSp>
        <p:nvGrpSpPr>
          <p:cNvPr id="34820" name="Group 109"/>
          <p:cNvGrpSpPr>
            <a:grpSpLocks/>
          </p:cNvGrpSpPr>
          <p:nvPr/>
        </p:nvGrpSpPr>
        <p:grpSpPr bwMode="auto">
          <a:xfrm>
            <a:off x="903465" y="3748088"/>
            <a:ext cx="10462828" cy="2347912"/>
            <a:chOff x="247650" y="3812865"/>
            <a:chExt cx="8773716" cy="2348035"/>
          </a:xfrm>
        </p:grpSpPr>
        <p:grpSp>
          <p:nvGrpSpPr>
            <p:cNvPr id="34821" name="Group 55"/>
            <p:cNvGrpSpPr>
              <a:grpSpLocks/>
            </p:cNvGrpSpPr>
            <p:nvPr/>
          </p:nvGrpSpPr>
          <p:grpSpPr bwMode="auto">
            <a:xfrm>
              <a:off x="1690092" y="5269539"/>
              <a:ext cx="3271838" cy="200025"/>
              <a:chOff x="2328862" y="3228975"/>
              <a:chExt cx="4076700" cy="200025"/>
            </a:xfrm>
          </p:grpSpPr>
          <p:sp>
            <p:nvSpPr>
              <p:cNvPr id="57" name="Rectangle 56"/>
              <p:cNvSpPr/>
              <p:nvPr/>
            </p:nvSpPr>
            <p:spPr bwMode="auto">
              <a:xfrm>
                <a:off x="5386332" y="3229702"/>
                <a:ext cx="1019143"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58" name="Rectangle 57"/>
              <p:cNvSpPr/>
              <p:nvPr/>
            </p:nvSpPr>
            <p:spPr bwMode="auto">
              <a:xfrm>
                <a:off x="4367188" y="3229702"/>
                <a:ext cx="1019144"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59" name="Rectangle 58"/>
              <p:cNvSpPr/>
              <p:nvPr/>
            </p:nvSpPr>
            <p:spPr bwMode="auto">
              <a:xfrm>
                <a:off x="3348045" y="3229702"/>
                <a:ext cx="1019143"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60" name="Rectangle 59"/>
              <p:cNvSpPr/>
              <p:nvPr/>
            </p:nvSpPr>
            <p:spPr bwMode="auto">
              <a:xfrm>
                <a:off x="2328901" y="3229702"/>
                <a:ext cx="1019144"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grpSp>
          <p:nvGrpSpPr>
            <p:cNvPr id="34822" name="Group 60"/>
            <p:cNvGrpSpPr>
              <a:grpSpLocks/>
            </p:cNvGrpSpPr>
            <p:nvPr/>
          </p:nvGrpSpPr>
          <p:grpSpPr bwMode="auto">
            <a:xfrm>
              <a:off x="1690092" y="4760277"/>
              <a:ext cx="3271838" cy="200025"/>
              <a:chOff x="2328862" y="3228975"/>
              <a:chExt cx="4076700" cy="200025"/>
            </a:xfrm>
          </p:grpSpPr>
          <p:sp>
            <p:nvSpPr>
              <p:cNvPr id="62" name="Rectangle 61"/>
              <p:cNvSpPr/>
              <p:nvPr/>
            </p:nvSpPr>
            <p:spPr bwMode="auto">
              <a:xfrm>
                <a:off x="5386332" y="3229350"/>
                <a:ext cx="1019143"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63" name="Rectangle 62"/>
              <p:cNvSpPr/>
              <p:nvPr/>
            </p:nvSpPr>
            <p:spPr bwMode="auto">
              <a:xfrm>
                <a:off x="4367188" y="3229350"/>
                <a:ext cx="1019144"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64" name="Rectangle 63"/>
              <p:cNvSpPr/>
              <p:nvPr/>
            </p:nvSpPr>
            <p:spPr bwMode="auto">
              <a:xfrm>
                <a:off x="3348045" y="3229350"/>
                <a:ext cx="1019143"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65" name="Rectangle 64"/>
              <p:cNvSpPr/>
              <p:nvPr/>
            </p:nvSpPr>
            <p:spPr bwMode="auto">
              <a:xfrm>
                <a:off x="2328901" y="3229350"/>
                <a:ext cx="1019144"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grpSp>
          <p:nvGrpSpPr>
            <p:cNvPr id="34823" name="Group 65"/>
            <p:cNvGrpSpPr>
              <a:grpSpLocks/>
            </p:cNvGrpSpPr>
            <p:nvPr/>
          </p:nvGrpSpPr>
          <p:grpSpPr bwMode="auto">
            <a:xfrm>
              <a:off x="1690092" y="4231636"/>
              <a:ext cx="3271838" cy="200025"/>
              <a:chOff x="2328862" y="3228975"/>
              <a:chExt cx="4076700" cy="200025"/>
            </a:xfrm>
          </p:grpSpPr>
          <p:sp>
            <p:nvSpPr>
              <p:cNvPr id="67" name="Rectangle 66"/>
              <p:cNvSpPr/>
              <p:nvPr/>
            </p:nvSpPr>
            <p:spPr bwMode="auto">
              <a:xfrm>
                <a:off x="5386332" y="3229326"/>
                <a:ext cx="1019143"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68" name="Rectangle 67"/>
              <p:cNvSpPr/>
              <p:nvPr/>
            </p:nvSpPr>
            <p:spPr bwMode="auto">
              <a:xfrm>
                <a:off x="4367188" y="3229326"/>
                <a:ext cx="1019144"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69" name="Rectangle 68"/>
              <p:cNvSpPr/>
              <p:nvPr/>
            </p:nvSpPr>
            <p:spPr bwMode="auto">
              <a:xfrm>
                <a:off x="3348045" y="3229326"/>
                <a:ext cx="1019143"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70" name="Rectangle 69"/>
              <p:cNvSpPr/>
              <p:nvPr/>
            </p:nvSpPr>
            <p:spPr bwMode="auto">
              <a:xfrm>
                <a:off x="2328901" y="3229326"/>
                <a:ext cx="1019144"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sp>
          <p:nvSpPr>
            <p:cNvPr id="34824" name="TextBox 70"/>
            <p:cNvSpPr txBox="1">
              <a:spLocks noChangeArrowheads="1"/>
            </p:cNvSpPr>
            <p:nvPr/>
          </p:nvSpPr>
          <p:spPr bwMode="auto">
            <a:xfrm>
              <a:off x="280987" y="5245726"/>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0x00000000</a:t>
              </a:r>
            </a:p>
          </p:txBody>
        </p:sp>
        <p:sp>
          <p:nvSpPr>
            <p:cNvPr id="34825" name="TextBox 71"/>
            <p:cNvSpPr txBox="1">
              <a:spLocks noChangeArrowheads="1"/>
            </p:cNvSpPr>
            <p:nvPr/>
          </p:nvSpPr>
          <p:spPr bwMode="auto">
            <a:xfrm>
              <a:off x="280987" y="4719632"/>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0x00000004</a:t>
              </a:r>
            </a:p>
          </p:txBody>
        </p:sp>
        <p:sp>
          <p:nvSpPr>
            <p:cNvPr id="34826" name="TextBox 72"/>
            <p:cNvSpPr txBox="1">
              <a:spLocks noChangeArrowheads="1"/>
            </p:cNvSpPr>
            <p:nvPr/>
          </p:nvSpPr>
          <p:spPr bwMode="auto">
            <a:xfrm>
              <a:off x="280987" y="4174813"/>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0x00000008</a:t>
              </a:r>
            </a:p>
          </p:txBody>
        </p:sp>
        <p:sp>
          <p:nvSpPr>
            <p:cNvPr id="34827" name="TextBox 73"/>
            <p:cNvSpPr txBox="1">
              <a:spLocks noChangeArrowheads="1"/>
            </p:cNvSpPr>
            <p:nvPr/>
          </p:nvSpPr>
          <p:spPr bwMode="auto">
            <a:xfrm>
              <a:off x="247650" y="3812865"/>
              <a:ext cx="10763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200" b="0"/>
                <a:t>Address </a:t>
              </a:r>
            </a:p>
          </p:txBody>
        </p:sp>
        <p:sp>
          <p:nvSpPr>
            <p:cNvPr id="34828" name="TextBox 74"/>
            <p:cNvSpPr txBox="1">
              <a:spLocks noChangeArrowheads="1"/>
            </p:cNvSpPr>
            <p:nvPr/>
          </p:nvSpPr>
          <p:spPr bwMode="auto">
            <a:xfrm>
              <a:off x="4039791"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[7:0]</a:t>
              </a:r>
            </a:p>
          </p:txBody>
        </p:sp>
        <p:sp>
          <p:nvSpPr>
            <p:cNvPr id="34829" name="TextBox 75"/>
            <p:cNvSpPr txBox="1">
              <a:spLocks noChangeArrowheads="1"/>
            </p:cNvSpPr>
            <p:nvPr/>
          </p:nvSpPr>
          <p:spPr bwMode="auto">
            <a:xfrm>
              <a:off x="3212307"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[15:8]</a:t>
              </a:r>
            </a:p>
          </p:txBody>
        </p:sp>
        <p:sp>
          <p:nvSpPr>
            <p:cNvPr id="34830" name="TextBox 76"/>
            <p:cNvSpPr txBox="1">
              <a:spLocks noChangeArrowheads="1"/>
            </p:cNvSpPr>
            <p:nvPr/>
          </p:nvSpPr>
          <p:spPr bwMode="auto">
            <a:xfrm>
              <a:off x="2386013"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[23:16]</a:t>
              </a:r>
            </a:p>
          </p:txBody>
        </p:sp>
        <p:sp>
          <p:nvSpPr>
            <p:cNvPr id="34831" name="TextBox 77"/>
            <p:cNvSpPr txBox="1">
              <a:spLocks noChangeArrowheads="1"/>
            </p:cNvSpPr>
            <p:nvPr/>
          </p:nvSpPr>
          <p:spPr bwMode="auto">
            <a:xfrm>
              <a:off x="1540669"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[31:24]</a:t>
              </a:r>
            </a:p>
          </p:txBody>
        </p:sp>
        <p:sp>
          <p:nvSpPr>
            <p:cNvPr id="81" name="Rectangle 80"/>
            <p:cNvSpPr/>
            <p:nvPr/>
          </p:nvSpPr>
          <p:spPr bwMode="auto">
            <a:xfrm>
              <a:off x="5582850" y="5270266"/>
              <a:ext cx="817934"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82" name="Rectangle 81"/>
            <p:cNvSpPr/>
            <p:nvPr/>
          </p:nvSpPr>
          <p:spPr bwMode="auto">
            <a:xfrm>
              <a:off x="6400784" y="5270266"/>
              <a:ext cx="817933"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83" name="Rectangle 82"/>
            <p:cNvSpPr/>
            <p:nvPr/>
          </p:nvSpPr>
          <p:spPr bwMode="auto">
            <a:xfrm>
              <a:off x="7218718" y="5270266"/>
              <a:ext cx="817934"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84" name="Rectangle 83"/>
            <p:cNvSpPr/>
            <p:nvPr/>
          </p:nvSpPr>
          <p:spPr bwMode="auto">
            <a:xfrm>
              <a:off x="8036652" y="5270266"/>
              <a:ext cx="817933"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85" name="Rectangle 84"/>
            <p:cNvSpPr/>
            <p:nvPr/>
          </p:nvSpPr>
          <p:spPr bwMode="auto">
            <a:xfrm>
              <a:off x="5582850" y="4760652"/>
              <a:ext cx="817934"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86" name="Rectangle 85"/>
            <p:cNvSpPr/>
            <p:nvPr/>
          </p:nvSpPr>
          <p:spPr bwMode="auto">
            <a:xfrm>
              <a:off x="6400784" y="4760652"/>
              <a:ext cx="817933"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87" name="Rectangle 86"/>
            <p:cNvSpPr/>
            <p:nvPr/>
          </p:nvSpPr>
          <p:spPr bwMode="auto">
            <a:xfrm>
              <a:off x="7218718" y="4760652"/>
              <a:ext cx="817934"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88" name="Rectangle 87"/>
            <p:cNvSpPr/>
            <p:nvPr/>
          </p:nvSpPr>
          <p:spPr bwMode="auto">
            <a:xfrm>
              <a:off x="8036652" y="4760652"/>
              <a:ext cx="817933"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89" name="Rectangle 88"/>
            <p:cNvSpPr/>
            <p:nvPr/>
          </p:nvSpPr>
          <p:spPr bwMode="auto">
            <a:xfrm>
              <a:off x="5582850" y="4231987"/>
              <a:ext cx="817934" cy="200035"/>
            </a:xfrm>
            <a:prstGeom prst="rect">
              <a:avLst/>
            </a:prstGeom>
            <a:solidFill>
              <a:schemeClr val="accent5">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90" name="Rectangle 89"/>
            <p:cNvSpPr/>
            <p:nvPr/>
          </p:nvSpPr>
          <p:spPr bwMode="auto">
            <a:xfrm>
              <a:off x="6400784" y="4231987"/>
              <a:ext cx="817933" cy="200035"/>
            </a:xfrm>
            <a:prstGeom prst="rect">
              <a:avLst/>
            </a:prstGeom>
            <a:solidFill>
              <a:schemeClr val="accent5">
                <a:lumMod val="40000"/>
                <a:lumOff val="6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91" name="Rectangle 90"/>
            <p:cNvSpPr/>
            <p:nvPr/>
          </p:nvSpPr>
          <p:spPr bwMode="auto">
            <a:xfrm>
              <a:off x="7218718" y="4231987"/>
              <a:ext cx="817934" cy="200035"/>
            </a:xfrm>
            <a:prstGeom prst="rect">
              <a:avLst/>
            </a:prstGeom>
            <a:solidFill>
              <a:srgbClr val="C3D6DF"/>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92" name="Rectangle 91"/>
            <p:cNvSpPr/>
            <p:nvPr/>
          </p:nvSpPr>
          <p:spPr bwMode="auto">
            <a:xfrm>
              <a:off x="8036652" y="4231987"/>
              <a:ext cx="817933" cy="200035"/>
            </a:xfrm>
            <a:prstGeom prst="rect">
              <a:avLst/>
            </a:prstGeom>
            <a:solidFill>
              <a:srgbClr val="94B5C6"/>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34844" name="TextBox 96"/>
            <p:cNvSpPr txBox="1">
              <a:spLocks noChangeArrowheads="1"/>
            </p:cNvSpPr>
            <p:nvPr/>
          </p:nvSpPr>
          <p:spPr bwMode="auto">
            <a:xfrm>
              <a:off x="7945041"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[7:0]</a:t>
              </a:r>
            </a:p>
          </p:txBody>
        </p:sp>
        <p:sp>
          <p:nvSpPr>
            <p:cNvPr id="34845" name="TextBox 97"/>
            <p:cNvSpPr txBox="1">
              <a:spLocks noChangeArrowheads="1"/>
            </p:cNvSpPr>
            <p:nvPr/>
          </p:nvSpPr>
          <p:spPr bwMode="auto">
            <a:xfrm>
              <a:off x="7117557"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[15:8]</a:t>
              </a:r>
            </a:p>
          </p:txBody>
        </p:sp>
        <p:sp>
          <p:nvSpPr>
            <p:cNvPr id="34846" name="TextBox 98"/>
            <p:cNvSpPr txBox="1">
              <a:spLocks noChangeArrowheads="1"/>
            </p:cNvSpPr>
            <p:nvPr/>
          </p:nvSpPr>
          <p:spPr bwMode="auto">
            <a:xfrm>
              <a:off x="6291263"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[23:16]</a:t>
              </a:r>
            </a:p>
          </p:txBody>
        </p:sp>
        <p:sp>
          <p:nvSpPr>
            <p:cNvPr id="34847" name="TextBox 99"/>
            <p:cNvSpPr txBox="1">
              <a:spLocks noChangeArrowheads="1"/>
            </p:cNvSpPr>
            <p:nvPr/>
          </p:nvSpPr>
          <p:spPr bwMode="auto">
            <a:xfrm>
              <a:off x="5445919"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[31:24]</a:t>
              </a:r>
            </a:p>
          </p:txBody>
        </p:sp>
        <p:sp>
          <p:nvSpPr>
            <p:cNvPr id="34848" name="TextBox 100"/>
            <p:cNvSpPr txBox="1">
              <a:spLocks noChangeArrowheads="1"/>
            </p:cNvSpPr>
            <p:nvPr/>
          </p:nvSpPr>
          <p:spPr bwMode="auto">
            <a:xfrm>
              <a:off x="2963466" y="5479412"/>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1</a:t>
              </a:r>
            </a:p>
          </p:txBody>
        </p:sp>
        <p:sp>
          <p:nvSpPr>
            <p:cNvPr id="34849" name="TextBox 102"/>
            <p:cNvSpPr txBox="1">
              <a:spLocks noChangeArrowheads="1"/>
            </p:cNvSpPr>
            <p:nvPr/>
          </p:nvSpPr>
          <p:spPr bwMode="auto">
            <a:xfrm>
              <a:off x="2963466" y="4955541"/>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2</a:t>
              </a:r>
            </a:p>
          </p:txBody>
        </p:sp>
        <p:sp>
          <p:nvSpPr>
            <p:cNvPr id="34850" name="TextBox 103"/>
            <p:cNvSpPr txBox="1">
              <a:spLocks noChangeArrowheads="1"/>
            </p:cNvSpPr>
            <p:nvPr/>
          </p:nvSpPr>
          <p:spPr bwMode="auto">
            <a:xfrm>
              <a:off x="2963466" y="4431660"/>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3</a:t>
              </a:r>
            </a:p>
          </p:txBody>
        </p:sp>
        <p:sp>
          <p:nvSpPr>
            <p:cNvPr id="34851" name="TextBox 104"/>
            <p:cNvSpPr txBox="1">
              <a:spLocks noChangeArrowheads="1"/>
            </p:cNvSpPr>
            <p:nvPr/>
          </p:nvSpPr>
          <p:spPr bwMode="auto">
            <a:xfrm>
              <a:off x="6868716" y="5479412"/>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1</a:t>
              </a:r>
            </a:p>
          </p:txBody>
        </p:sp>
        <p:sp>
          <p:nvSpPr>
            <p:cNvPr id="34852" name="TextBox 105"/>
            <p:cNvSpPr txBox="1">
              <a:spLocks noChangeArrowheads="1"/>
            </p:cNvSpPr>
            <p:nvPr/>
          </p:nvSpPr>
          <p:spPr bwMode="auto">
            <a:xfrm>
              <a:off x="6868716" y="4955541"/>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2</a:t>
              </a:r>
            </a:p>
          </p:txBody>
        </p:sp>
        <p:sp>
          <p:nvSpPr>
            <p:cNvPr id="34853" name="TextBox 106"/>
            <p:cNvSpPr txBox="1">
              <a:spLocks noChangeArrowheads="1"/>
            </p:cNvSpPr>
            <p:nvPr/>
          </p:nvSpPr>
          <p:spPr bwMode="auto">
            <a:xfrm>
              <a:off x="6868716" y="4431660"/>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3</a:t>
              </a:r>
            </a:p>
          </p:txBody>
        </p:sp>
        <p:sp>
          <p:nvSpPr>
            <p:cNvPr id="34854" name="TextBox 107"/>
            <p:cNvSpPr txBox="1">
              <a:spLocks noChangeArrowheads="1"/>
            </p:cNvSpPr>
            <p:nvPr/>
          </p:nvSpPr>
          <p:spPr bwMode="auto">
            <a:xfrm>
              <a:off x="2099071" y="5883901"/>
              <a:ext cx="24538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Little endian 32-bit memory</a:t>
              </a:r>
            </a:p>
          </p:txBody>
        </p:sp>
        <p:sp>
          <p:nvSpPr>
            <p:cNvPr id="34855" name="TextBox 108"/>
            <p:cNvSpPr txBox="1">
              <a:spLocks noChangeArrowheads="1"/>
            </p:cNvSpPr>
            <p:nvPr/>
          </p:nvSpPr>
          <p:spPr bwMode="auto">
            <a:xfrm>
              <a:off x="6058933" y="5883901"/>
              <a:ext cx="24043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Big endian 32-bit memory</a:t>
              </a:r>
            </a:p>
          </p:txBody>
        </p:sp>
      </p:grpSp>
    </p:spTree>
    <p:extLst>
      <p:ext uri="{BB962C8B-B14F-4D97-AF65-F5344CB8AC3E}">
        <p14:creationId xmlns:p14="http://schemas.microsoft.com/office/powerpoint/2010/main" val="24975975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ARM Cortex-M4 Processor</a:t>
            </a:r>
            <a:br>
              <a:rPr lang="en-GB" dirty="0" smtClean="0"/>
            </a:br>
            <a:r>
              <a:rPr lang="en-GB" dirty="0" smtClean="0"/>
              <a:t>Instruction Set</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39940267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normAutofit fontScale="90000"/>
          </a:bodyPr>
          <a:lstStyle/>
          <a:p>
            <a:r>
              <a:rPr lang="en-GB" smtClean="0"/>
              <a:t>ARM and Thumb® Instruction Set</a:t>
            </a:r>
            <a:endParaRPr lang="en-GB" dirty="0" smtClean="0"/>
          </a:p>
        </p:txBody>
      </p:sp>
      <p:sp>
        <p:nvSpPr>
          <p:cNvPr id="40963" name="Content Placeholder 2"/>
          <p:cNvSpPr>
            <a:spLocks noGrp="1"/>
          </p:cNvSpPr>
          <p:nvPr>
            <p:ph idx="1"/>
          </p:nvPr>
        </p:nvSpPr>
        <p:spPr>
          <a:xfrm>
            <a:off x="479813" y="1295400"/>
            <a:ext cx="11155973" cy="4680000"/>
          </a:xfrm>
        </p:spPr>
        <p:txBody>
          <a:bodyPr/>
          <a:lstStyle/>
          <a:p>
            <a:r>
              <a:rPr lang="en-US" dirty="0" smtClean="0"/>
              <a:t>Early ARM instruction set</a:t>
            </a:r>
          </a:p>
          <a:p>
            <a:pPr lvl="1"/>
            <a:r>
              <a:rPr lang="en-US" dirty="0" smtClean="0"/>
              <a:t>32-bit instruction set, called the ARM instructions</a:t>
            </a:r>
          </a:p>
          <a:p>
            <a:pPr lvl="1"/>
            <a:r>
              <a:rPr lang="en-US" dirty="0" smtClean="0"/>
              <a:t>Powerful and good performance</a:t>
            </a:r>
          </a:p>
          <a:p>
            <a:pPr lvl="1"/>
            <a:r>
              <a:rPr lang="en-US" dirty="0" smtClean="0"/>
              <a:t>Larger program memory compared to 8-bit and 16-bit processors</a:t>
            </a:r>
          </a:p>
          <a:p>
            <a:pPr lvl="1"/>
            <a:r>
              <a:rPr lang="en-US" dirty="0" smtClean="0"/>
              <a:t>Larger power consumption</a:t>
            </a:r>
          </a:p>
          <a:p>
            <a:pPr lvl="1"/>
            <a:endParaRPr lang="en-US" dirty="0" smtClean="0"/>
          </a:p>
          <a:p>
            <a:r>
              <a:rPr lang="en-US" dirty="0" smtClean="0"/>
              <a:t>Thumb-1 instruction set</a:t>
            </a:r>
          </a:p>
          <a:p>
            <a:pPr lvl="1"/>
            <a:r>
              <a:rPr lang="en-US" dirty="0" smtClean="0"/>
              <a:t>16-bit instruction set, first used in ARM7TDMI processor in 1995</a:t>
            </a:r>
          </a:p>
          <a:p>
            <a:pPr lvl="1"/>
            <a:r>
              <a:rPr lang="en-US" dirty="0" smtClean="0"/>
              <a:t>Provides a subset of the ARM instructions, giving better code density compared to 32-bit RISC architecture</a:t>
            </a:r>
          </a:p>
          <a:p>
            <a:pPr lvl="1"/>
            <a:r>
              <a:rPr lang="en-US" dirty="0" smtClean="0"/>
              <a:t>Code size is reduced by ~30%, but performance is also reduced by ~20%</a:t>
            </a:r>
          </a:p>
        </p:txBody>
      </p:sp>
    </p:spTree>
    <p:extLst>
      <p:ext uri="{BB962C8B-B14F-4D97-AF65-F5344CB8AC3E}">
        <p14:creationId xmlns:p14="http://schemas.microsoft.com/office/powerpoint/2010/main" val="2086141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normAutofit fontScale="90000"/>
          </a:bodyPr>
          <a:lstStyle/>
          <a:p>
            <a:r>
              <a:rPr lang="en-GB" smtClean="0"/>
              <a:t>ARM and Thumb Instruction Set</a:t>
            </a:r>
            <a:endParaRPr lang="en-GB" dirty="0" smtClean="0"/>
          </a:p>
        </p:txBody>
      </p:sp>
      <p:sp>
        <p:nvSpPr>
          <p:cNvPr id="41987" name="Content Placeholder 2"/>
          <p:cNvSpPr>
            <a:spLocks noGrp="1"/>
          </p:cNvSpPr>
          <p:nvPr>
            <p:ph idx="1"/>
          </p:nvPr>
        </p:nvSpPr>
        <p:spPr/>
        <p:txBody>
          <a:bodyPr/>
          <a:lstStyle/>
          <a:p>
            <a:r>
              <a:rPr lang="en-GB" sz="2000" dirty="0" smtClean="0"/>
              <a:t>Mix of ARM and Thumb-1 Instruction sets</a:t>
            </a:r>
          </a:p>
          <a:p>
            <a:pPr lvl="1"/>
            <a:r>
              <a:rPr lang="en-GB" sz="1800" dirty="0" smtClean="0"/>
              <a:t>Benefit from both 32-bit ARM (high performance) and 16-bit Thumb-1 (high code density) </a:t>
            </a:r>
          </a:p>
          <a:p>
            <a:pPr lvl="1"/>
            <a:r>
              <a:rPr lang="en-GB" sz="1800" dirty="0" smtClean="0"/>
              <a:t>A multiplexer is used to switch between two states: ARM state (32-bit) and Thumb state (16-bit), which requires a switching overhead</a:t>
            </a:r>
          </a:p>
          <a:p>
            <a:pPr lvl="1"/>
            <a:endParaRPr lang="en-GB" sz="1800" dirty="0" smtClean="0"/>
          </a:p>
          <a:p>
            <a:pPr lvl="1"/>
            <a:endParaRPr lang="en-GB" sz="1800" dirty="0" smtClean="0"/>
          </a:p>
          <a:p>
            <a:pPr lvl="1"/>
            <a:endParaRPr lang="en-GB" sz="1800" dirty="0" smtClean="0"/>
          </a:p>
          <a:p>
            <a:r>
              <a:rPr lang="en-GB" sz="2000" dirty="0" smtClean="0"/>
              <a:t>Thumb-2 instruction set</a:t>
            </a:r>
          </a:p>
          <a:p>
            <a:pPr lvl="1"/>
            <a:r>
              <a:rPr lang="en-GB" sz="1800" dirty="0" smtClean="0"/>
              <a:t>Consists of both 32-bit Thumb instructions and original 16-bit Thumb-1 instruction sets</a:t>
            </a:r>
          </a:p>
          <a:p>
            <a:pPr lvl="1"/>
            <a:r>
              <a:rPr lang="en-GB" sz="1800" dirty="0" smtClean="0"/>
              <a:t>Compared to 32-bit ARM instructions set, code size is reduced by ~26%, while keeping a similar performance</a:t>
            </a:r>
          </a:p>
          <a:p>
            <a:pPr lvl="1"/>
            <a:r>
              <a:rPr lang="en-GB" sz="1800" dirty="0" smtClean="0"/>
              <a:t>Capable of handling all processing requirements in one operation state</a:t>
            </a:r>
          </a:p>
          <a:p>
            <a:pPr lvl="1"/>
            <a:endParaRPr lang="en-GB" sz="1800" dirty="0" smtClean="0"/>
          </a:p>
          <a:p>
            <a:pPr lvl="1"/>
            <a:endParaRPr lang="en-GB" sz="1800" dirty="0" smtClean="0"/>
          </a:p>
        </p:txBody>
      </p:sp>
      <p:grpSp>
        <p:nvGrpSpPr>
          <p:cNvPr id="36" name="Group 15"/>
          <p:cNvGrpSpPr>
            <a:grpSpLocks/>
          </p:cNvGrpSpPr>
          <p:nvPr/>
        </p:nvGrpSpPr>
        <p:grpSpPr bwMode="auto">
          <a:xfrm>
            <a:off x="2588419" y="3092450"/>
            <a:ext cx="6696075" cy="1479550"/>
            <a:chOff x="1038225" y="4733924"/>
            <a:chExt cx="7219950" cy="1595141"/>
          </a:xfrm>
        </p:grpSpPr>
        <p:sp>
          <p:nvSpPr>
            <p:cNvPr id="37" name="Rectangle 36"/>
            <p:cNvSpPr/>
            <p:nvPr/>
          </p:nvSpPr>
          <p:spPr bwMode="auto">
            <a:xfrm>
              <a:off x="1038225" y="4744193"/>
              <a:ext cx="1047560" cy="1085107"/>
            </a:xfrm>
            <a:prstGeom prst="rect">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Incoming</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Instructions</a:t>
              </a:r>
            </a:p>
          </p:txBody>
        </p:sp>
        <p:sp>
          <p:nvSpPr>
            <p:cNvPr id="38" name="Rectangle 37"/>
            <p:cNvSpPr/>
            <p:nvPr/>
          </p:nvSpPr>
          <p:spPr bwMode="auto">
            <a:xfrm>
              <a:off x="2796141" y="5428803"/>
              <a:ext cx="1047560" cy="400497"/>
            </a:xfrm>
            <a:prstGeom prst="rect">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Thumb remap</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to ARM</a:t>
              </a:r>
            </a:p>
          </p:txBody>
        </p:sp>
        <p:sp>
          <p:nvSpPr>
            <p:cNvPr id="39" name="Trapezoid 38"/>
            <p:cNvSpPr/>
            <p:nvPr/>
          </p:nvSpPr>
          <p:spPr bwMode="auto">
            <a:xfrm rot="5400000">
              <a:off x="4071414" y="5129270"/>
              <a:ext cx="1095376" cy="304683"/>
            </a:xfrm>
            <a:prstGeom prst="trapezoid">
              <a:avLst>
                <a:gd name="adj" fmla="val 75000"/>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40" name="Right Arrow 39"/>
            <p:cNvSpPr/>
            <p:nvPr/>
          </p:nvSpPr>
          <p:spPr bwMode="auto">
            <a:xfrm>
              <a:off x="2205604" y="4857154"/>
              <a:ext cx="2185841" cy="172863"/>
            </a:xfrm>
            <a:prstGeom prst="rightArrow">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41" name="Right Arrow 40"/>
            <p:cNvSpPr/>
            <p:nvPr/>
          </p:nvSpPr>
          <p:spPr bwMode="auto">
            <a:xfrm>
              <a:off x="2205604" y="5543475"/>
              <a:ext cx="518646" cy="171152"/>
            </a:xfrm>
            <a:prstGeom prst="rightArrow">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42" name="Right Arrow 41"/>
            <p:cNvSpPr/>
            <p:nvPr/>
          </p:nvSpPr>
          <p:spPr bwMode="auto">
            <a:xfrm>
              <a:off x="3891629" y="5543475"/>
              <a:ext cx="518645" cy="171152"/>
            </a:xfrm>
            <a:prstGeom prst="rightArrow">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43" name="Rectangle 42"/>
            <p:cNvSpPr/>
            <p:nvPr/>
          </p:nvSpPr>
          <p:spPr bwMode="auto">
            <a:xfrm>
              <a:off x="5505762" y="4942730"/>
              <a:ext cx="1047560" cy="686321"/>
            </a:xfrm>
            <a:prstGeom prst="rect">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ARM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Instruction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decoder</a:t>
              </a:r>
            </a:p>
          </p:txBody>
        </p:sp>
        <p:sp>
          <p:nvSpPr>
            <p:cNvPr id="44" name="Rectangle 43"/>
            <p:cNvSpPr/>
            <p:nvPr/>
          </p:nvSpPr>
          <p:spPr bwMode="auto">
            <a:xfrm>
              <a:off x="7210615" y="4942730"/>
              <a:ext cx="1047560" cy="686321"/>
            </a:xfrm>
            <a:prstGeom prst="rect">
              <a:avLst/>
            </a:prstGeom>
            <a:solidFill>
              <a:srgbClr val="AAC5D2">
                <a:lumMod val="40000"/>
                <a:lumOff val="60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Instructions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cs typeface="Arial" charset="0"/>
                </a:rPr>
                <a:t>Executing</a:t>
              </a:r>
            </a:p>
          </p:txBody>
        </p:sp>
        <p:sp>
          <p:nvSpPr>
            <p:cNvPr id="45" name="Right Arrow 44"/>
            <p:cNvSpPr/>
            <p:nvPr/>
          </p:nvSpPr>
          <p:spPr bwMode="auto">
            <a:xfrm>
              <a:off x="4853605" y="5201170"/>
              <a:ext cx="518645" cy="171152"/>
            </a:xfrm>
            <a:prstGeom prst="rightArrow">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sp>
          <p:nvSpPr>
            <p:cNvPr id="46" name="Right Arrow 45"/>
            <p:cNvSpPr/>
            <p:nvPr/>
          </p:nvSpPr>
          <p:spPr bwMode="auto">
            <a:xfrm>
              <a:off x="6625213" y="5201170"/>
              <a:ext cx="518646" cy="171152"/>
            </a:xfrm>
            <a:prstGeom prst="rightArrow">
              <a:avLst/>
            </a:prstGeom>
            <a:solidFill>
              <a:srgbClr val="FFFFFF">
                <a:lumMod val="95000"/>
              </a:srgbClr>
            </a:solidFill>
            <a:ln w="19050" cap="flat" cmpd="sng" algn="ctr">
              <a:solidFill>
                <a:srgbClr val="000000">
                  <a:lumMod val="75000"/>
                  <a:lumOff val="25000"/>
                </a:srgbClr>
              </a:solidFill>
              <a:prstDash val="solid"/>
              <a:round/>
              <a:headEnd type="none" w="med" len="med"/>
              <a:tailEnd type="none" w="med" len="me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1" i="0" u="none" strike="noStrike" kern="0" cap="none" spc="0" normalizeH="0" baseline="0" noProof="0" dirty="0">
                <a:ln>
                  <a:noFill/>
                </a:ln>
                <a:solidFill>
                  <a:srgbClr val="000000"/>
                </a:solidFill>
                <a:effectLst/>
                <a:uLnTx/>
                <a:uFillTx/>
                <a:latin typeface="Arial" charset="0"/>
                <a:ea typeface="MS PGothic" pitchFamily="34" charset="-128"/>
                <a:cs typeface="Arial" charset="0"/>
              </a:endParaRPr>
            </a:p>
          </p:txBody>
        </p:sp>
        <p:cxnSp>
          <p:nvCxnSpPr>
            <p:cNvPr id="47" name="Straight Arrow Connector 46"/>
            <p:cNvCxnSpPr/>
            <p:nvPr/>
          </p:nvCxnSpPr>
          <p:spPr bwMode="auto">
            <a:xfrm flipV="1">
              <a:off x="4648201" y="5706070"/>
              <a:ext cx="0" cy="285824"/>
            </a:xfrm>
            <a:prstGeom prst="straightConnector1">
              <a:avLst/>
            </a:prstGeom>
            <a:noFill/>
            <a:ln w="19050" cap="flat" cmpd="sng" algn="ctr">
              <a:solidFill>
                <a:srgbClr val="000000">
                  <a:lumMod val="75000"/>
                  <a:lumOff val="25000"/>
                </a:srgbClr>
              </a:solidFill>
              <a:prstDash val="solid"/>
              <a:round/>
              <a:headEnd type="none" w="med" len="med"/>
              <a:tailEnd type="triangle" w="lg" len="lg"/>
            </a:ln>
            <a:effectLst/>
          </p:spPr>
        </p:cxnSp>
        <p:sp>
          <p:nvSpPr>
            <p:cNvPr id="48" name="TextBox 14"/>
            <p:cNvSpPr txBox="1">
              <a:spLocks noChangeArrowheads="1"/>
            </p:cNvSpPr>
            <p:nvPr/>
          </p:nvSpPr>
          <p:spPr bwMode="auto">
            <a:xfrm>
              <a:off x="4619624" y="5867400"/>
              <a:ext cx="19335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rPr>
                <a:t>T bit, 0: select ARM,</a:t>
              </a:r>
            </a:p>
            <a:p>
              <a:pPr marL="0" marR="0" lvl="0" indent="0"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Arial" charset="0"/>
                  <a:ea typeface="MS PGothic" pitchFamily="34" charset="-128"/>
                </a:rPr>
                <a:t>1: select Thumb</a:t>
              </a:r>
            </a:p>
          </p:txBody>
        </p:sp>
        <p:sp>
          <p:nvSpPr>
            <p:cNvPr id="49" name="TextBox 17"/>
            <p:cNvSpPr txBox="1">
              <a:spLocks noChangeArrowheads="1"/>
            </p:cNvSpPr>
            <p:nvPr/>
          </p:nvSpPr>
          <p:spPr bwMode="auto">
            <a:xfrm>
              <a:off x="4391023" y="4770536"/>
              <a:ext cx="3048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0</a:t>
              </a:r>
            </a:p>
          </p:txBody>
        </p:sp>
        <p:sp>
          <p:nvSpPr>
            <p:cNvPr id="50" name="TextBox 18"/>
            <p:cNvSpPr txBox="1">
              <a:spLocks noChangeArrowheads="1"/>
            </p:cNvSpPr>
            <p:nvPr/>
          </p:nvSpPr>
          <p:spPr bwMode="auto">
            <a:xfrm>
              <a:off x="4381498" y="5457825"/>
              <a:ext cx="3048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charset="0"/>
                  <a:ea typeface="MS PGothic" pitchFamily="34" charset="-128"/>
                </a:rPr>
                <a:t>1</a:t>
              </a:r>
            </a:p>
          </p:txBody>
        </p:sp>
      </p:grpSp>
    </p:spTree>
    <p:extLst>
      <p:ext uri="{BB962C8B-B14F-4D97-AF65-F5344CB8AC3E}">
        <p14:creationId xmlns:p14="http://schemas.microsoft.com/office/powerpoint/2010/main" val="1856209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GB" smtClean="0"/>
              <a:t>Module Syllabus</a:t>
            </a:r>
            <a:endParaRPr lang="en-GB" dirty="0" smtClean="0"/>
          </a:p>
        </p:txBody>
      </p:sp>
      <p:sp>
        <p:nvSpPr>
          <p:cNvPr id="4099" name="Content Placeholder 2"/>
          <p:cNvSpPr>
            <a:spLocks noGrp="1"/>
          </p:cNvSpPr>
          <p:nvPr>
            <p:ph idx="1"/>
          </p:nvPr>
        </p:nvSpPr>
        <p:spPr/>
        <p:txBody>
          <a:bodyPr/>
          <a:lstStyle/>
          <a:p>
            <a:r>
              <a:rPr lang="en-GB" dirty="0" smtClean="0"/>
              <a:t>Cortex-M4 Memory Map</a:t>
            </a:r>
          </a:p>
          <a:p>
            <a:pPr lvl="1"/>
            <a:r>
              <a:rPr lang="en-GB" dirty="0" smtClean="0"/>
              <a:t>Cortex-M4 Memory Map</a:t>
            </a:r>
          </a:p>
          <a:p>
            <a:pPr lvl="1"/>
            <a:r>
              <a:rPr lang="en-GB" dirty="0" smtClean="0"/>
              <a:t>Bit-band Operations</a:t>
            </a:r>
          </a:p>
          <a:p>
            <a:pPr lvl="1"/>
            <a:r>
              <a:rPr lang="en-GB" dirty="0" smtClean="0"/>
              <a:t>Cortex-M4 Program Image and </a:t>
            </a:r>
            <a:r>
              <a:rPr lang="en-GB" dirty="0" err="1" smtClean="0"/>
              <a:t>Endianness</a:t>
            </a:r>
            <a:endParaRPr lang="en-GB" dirty="0" smtClean="0"/>
          </a:p>
          <a:p>
            <a:r>
              <a:rPr lang="en-GB" dirty="0" smtClean="0"/>
              <a:t>ARM Cortex-M4 Processor Instruction Set</a:t>
            </a:r>
          </a:p>
          <a:p>
            <a:pPr lvl="1"/>
            <a:r>
              <a:rPr lang="en-GB" dirty="0" smtClean="0"/>
              <a:t>ARM and Thumb Instruction Set</a:t>
            </a:r>
          </a:p>
          <a:p>
            <a:pPr lvl="1"/>
            <a:r>
              <a:rPr lang="en-GB" dirty="0" smtClean="0"/>
              <a:t>Cortex-M4 Instruction Set</a:t>
            </a:r>
            <a:endParaRPr lang="en-GB" dirty="0"/>
          </a:p>
        </p:txBody>
      </p:sp>
    </p:spTree>
    <p:extLst>
      <p:ext uri="{BB962C8B-B14F-4D97-AF65-F5344CB8AC3E}">
        <p14:creationId xmlns:p14="http://schemas.microsoft.com/office/powerpoint/2010/main" val="3062021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Cortex-M4 Instruction Set</a:t>
            </a:r>
            <a:endParaRPr lang="en-GB" dirty="0"/>
          </a:p>
        </p:txBody>
      </p:sp>
      <p:sp>
        <p:nvSpPr>
          <p:cNvPr id="3" name="Content Placeholder 2"/>
          <p:cNvSpPr>
            <a:spLocks noGrp="1"/>
          </p:cNvSpPr>
          <p:nvPr>
            <p:ph idx="1"/>
          </p:nvPr>
        </p:nvSpPr>
        <p:spPr/>
        <p:txBody>
          <a:bodyPr/>
          <a:lstStyle/>
          <a:p>
            <a:r>
              <a:rPr lang="en-GB" dirty="0" smtClean="0"/>
              <a:t>Cortex-M4 processor</a:t>
            </a:r>
          </a:p>
          <a:p>
            <a:pPr lvl="1"/>
            <a:r>
              <a:rPr lang="en-GB" dirty="0" smtClean="0"/>
              <a:t>ARMv7-M architecture </a:t>
            </a:r>
          </a:p>
          <a:p>
            <a:pPr lvl="1"/>
            <a:r>
              <a:rPr lang="en-GB" dirty="0" smtClean="0"/>
              <a:t>Supports 32-bit Thumb-2 instructions</a:t>
            </a:r>
          </a:p>
          <a:p>
            <a:pPr lvl="1"/>
            <a:r>
              <a:rPr lang="en-GB" dirty="0" smtClean="0"/>
              <a:t>Possible to handle all processing requirements in one operation state (Thumb state)</a:t>
            </a:r>
          </a:p>
          <a:p>
            <a:pPr lvl="1"/>
            <a:r>
              <a:rPr lang="en-GB" dirty="0" smtClean="0"/>
              <a:t>Compared with traditional ARM processors (use state switching), advantages include:</a:t>
            </a:r>
          </a:p>
          <a:p>
            <a:pPr lvl="5"/>
            <a:r>
              <a:rPr lang="en-GB" dirty="0" smtClean="0"/>
              <a:t>No state switching overhead – both execution time and instruction space are saved</a:t>
            </a:r>
          </a:p>
          <a:p>
            <a:pPr lvl="5"/>
            <a:r>
              <a:rPr lang="en-GB" dirty="0" smtClean="0"/>
              <a:t>No need to separate ARM code and Thumb code source files, which makes the development and maintenance of software easier</a:t>
            </a:r>
          </a:p>
          <a:p>
            <a:pPr lvl="5"/>
            <a:r>
              <a:rPr lang="en-GB" dirty="0" smtClean="0"/>
              <a:t>Easier to get optimised efficiency and performance</a:t>
            </a:r>
          </a:p>
          <a:p>
            <a:endParaRPr lang="en-GB" dirty="0"/>
          </a:p>
        </p:txBody>
      </p:sp>
    </p:spTree>
    <p:extLst>
      <p:ext uri="{BB962C8B-B14F-4D97-AF65-F5344CB8AC3E}">
        <p14:creationId xmlns:p14="http://schemas.microsoft.com/office/powerpoint/2010/main" val="4478402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r>
              <a:rPr lang="en-GB" dirty="0" smtClean="0"/>
              <a:t>Cortex-M4 Instruction Set</a:t>
            </a:r>
          </a:p>
        </p:txBody>
      </p:sp>
      <p:sp>
        <p:nvSpPr>
          <p:cNvPr id="3" name="Content Placeholder 2"/>
          <p:cNvSpPr>
            <a:spLocks noGrp="1"/>
          </p:cNvSpPr>
          <p:nvPr>
            <p:ph idx="1"/>
          </p:nvPr>
        </p:nvSpPr>
        <p:spPr>
          <a:xfrm>
            <a:off x="479813" y="1143000"/>
            <a:ext cx="11155973" cy="4680000"/>
          </a:xfrm>
        </p:spPr>
        <p:txBody>
          <a:bodyPr/>
          <a:lstStyle/>
          <a:p>
            <a:r>
              <a:rPr lang="en-GB" sz="2000" dirty="0" smtClean="0"/>
              <a:t>ARM assembly syntax:</a:t>
            </a:r>
          </a:p>
          <a:p>
            <a:pPr marL="538162" lvl="1" indent="0">
              <a:buNone/>
            </a:pPr>
            <a:r>
              <a:rPr lang="en-GB" sz="1800" i="1" dirty="0" smtClean="0"/>
              <a:t>label</a:t>
            </a:r>
          </a:p>
          <a:p>
            <a:pPr marL="538162" lvl="2" indent="0">
              <a:buNone/>
            </a:pPr>
            <a:r>
              <a:rPr lang="en-GB" sz="1800" i="1" dirty="0" smtClean="0"/>
              <a:t>	mnemonic	operand1,	operand2, …	; Comments</a:t>
            </a:r>
          </a:p>
          <a:p>
            <a:pPr lvl="1"/>
            <a:r>
              <a:rPr lang="en-GB" sz="1800" dirty="0" smtClean="0"/>
              <a:t>Label is used as a reference to an address location;</a:t>
            </a:r>
          </a:p>
          <a:p>
            <a:pPr lvl="1"/>
            <a:r>
              <a:rPr lang="en-GB" sz="1800" dirty="0" smtClean="0"/>
              <a:t>Mnemonic is the name of the instruction;</a:t>
            </a:r>
          </a:p>
          <a:p>
            <a:pPr lvl="1"/>
            <a:r>
              <a:rPr lang="en-GB" sz="1800" dirty="0" smtClean="0"/>
              <a:t>Operand1 is the destination of the operation;</a:t>
            </a:r>
          </a:p>
          <a:p>
            <a:pPr lvl="1"/>
            <a:r>
              <a:rPr lang="en-GB" sz="1800" dirty="0" smtClean="0"/>
              <a:t>Operand2 is normally the source of the operation;</a:t>
            </a:r>
          </a:p>
          <a:p>
            <a:pPr lvl="1"/>
            <a:r>
              <a:rPr lang="en-GB" sz="1800" dirty="0" smtClean="0"/>
              <a:t>Comments are written after “ ; ”, which does not affect the program;</a:t>
            </a:r>
          </a:p>
          <a:p>
            <a:pPr lvl="1"/>
            <a:r>
              <a:rPr lang="en-GB" sz="1800" dirty="0" smtClean="0"/>
              <a:t>For example</a:t>
            </a:r>
          </a:p>
          <a:p>
            <a:pPr marL="538162" lvl="1" indent="0">
              <a:buNone/>
            </a:pPr>
            <a:r>
              <a:rPr lang="en-GB" sz="1800" i="1" dirty="0" smtClean="0"/>
              <a:t>	MOVS	R3,	#0x11		;Set register R3 to 0x11</a:t>
            </a:r>
          </a:p>
          <a:p>
            <a:pPr lvl="1"/>
            <a:r>
              <a:rPr lang="en-GB" sz="1800" dirty="0" smtClean="0"/>
              <a:t>Note that the assembly code can be assembled by either ARM assembler (</a:t>
            </a:r>
            <a:r>
              <a:rPr lang="en-GB" sz="1800" dirty="0" err="1" smtClean="0"/>
              <a:t>armasm</a:t>
            </a:r>
            <a:r>
              <a:rPr lang="en-GB" sz="1800" dirty="0" smtClean="0"/>
              <a:t>) or assembly tools from a variety of vendors (e.g. GNU tool chain). When using GNU tool chain, the syntax for labels and comments is slightly different</a:t>
            </a:r>
          </a:p>
          <a:p>
            <a:pPr lvl="1"/>
            <a:endParaRPr lang="en-GB" sz="1800" dirty="0" smtClean="0"/>
          </a:p>
          <a:p>
            <a:endParaRPr lang="en-GB" sz="2000" dirty="0"/>
          </a:p>
        </p:txBody>
      </p:sp>
    </p:spTree>
    <p:extLst>
      <p:ext uri="{BB962C8B-B14F-4D97-AF65-F5344CB8AC3E}">
        <p14:creationId xmlns:p14="http://schemas.microsoft.com/office/powerpoint/2010/main" val="2539038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Cortex-M4 Instruction Set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21655751"/>
              </p:ext>
            </p:extLst>
          </p:nvPr>
        </p:nvGraphicFramePr>
        <p:xfrm>
          <a:off x="479425" y="895575"/>
          <a:ext cx="11297676" cy="5276625"/>
        </p:xfrm>
        <a:graphic>
          <a:graphicData uri="http://schemas.openxmlformats.org/drawingml/2006/table">
            <a:tbl>
              <a:tblPr firstRow="1" bandRow="1">
                <a:tableStyleId>{5C22544A-7EE6-4342-B048-85BDC9FD1C3A}</a:tableStyleId>
              </a:tblPr>
              <a:tblGrid>
                <a:gridCol w="2824419"/>
                <a:gridCol w="2824419"/>
                <a:gridCol w="4081910"/>
                <a:gridCol w="1566928"/>
              </a:tblGrid>
              <a:tr h="35177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ADC, ADCS</a:t>
                      </a:r>
                      <a:endParaRPr lang="en-GB" sz="1400" dirty="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smtClean="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Add with Carry</a:t>
                      </a:r>
                      <a:endParaRPr lang="en-GB" sz="1400" dirty="0" smtClean="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N,Z,C,V</a:t>
                      </a:r>
                      <a:endParaRPr lang="en-GB" sz="1400" dirty="0" smtClean="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ADD, ADDS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Add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ADD, ADDW</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#imm12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Add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PC-relative Address</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AND, ANDS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AND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ASR, ASRS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&lt;</a:t>
                      </a:r>
                      <a:r>
                        <a:rPr lang="en-GB" sz="1400" b="0" i="0" u="none" strike="noStrike" kern="1200" baseline="0" dirty="0" err="1" smtClean="0">
                          <a:solidFill>
                            <a:schemeClr val="dk1"/>
                          </a:solidFill>
                          <a:latin typeface="+mn-lt"/>
                          <a:ea typeface="+mn-ea"/>
                          <a:cs typeface="+mn-cs"/>
                        </a:rPr>
                        <a:t>Rs</a:t>
                      </a:r>
                      <a:r>
                        <a:rPr lang="en-GB" sz="1400" b="0" i="0" u="none" strike="noStrike" kern="1200" baseline="0" dirty="0" smtClean="0">
                          <a:solidFill>
                            <a:schemeClr val="dk1"/>
                          </a:solidFill>
                          <a:latin typeface="+mn-lt"/>
                          <a:ea typeface="+mn-ea"/>
                          <a:cs typeface="+mn-cs"/>
                        </a:rPr>
                        <a:t>|#n&gt;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Arithmetic Shift Right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BFC</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lsb</a:t>
                      </a:r>
                      <a:r>
                        <a:rPr lang="en-GB" sz="1400" b="0" i="0" u="none" strike="noStrike" kern="1200" baseline="0" dirty="0" smtClean="0">
                          <a:solidFill>
                            <a:schemeClr val="dk1"/>
                          </a:solidFill>
                          <a:latin typeface="+mn-lt"/>
                          <a:ea typeface="+mn-ea"/>
                          <a:cs typeface="+mn-cs"/>
                        </a:rPr>
                        <a:t>, #width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Bit Field Clear</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BFI</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lsb</a:t>
                      </a:r>
                      <a:r>
                        <a:rPr lang="en-GB" sz="1400" b="0" i="0" u="none" strike="noStrike" kern="1200" baseline="0" dirty="0" smtClean="0">
                          <a:solidFill>
                            <a:schemeClr val="dk1"/>
                          </a:solidFill>
                          <a:latin typeface="+mn-lt"/>
                          <a:ea typeface="+mn-ea"/>
                          <a:cs typeface="+mn-cs"/>
                        </a:rPr>
                        <a:t>, #width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Bit Field Insert</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BIC, BICS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Bit Clear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BKPT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t>
                      </a:r>
                      <a:r>
                        <a:rPr lang="en-GB" sz="1400" b="0" i="0" u="none" strike="noStrike" kern="1200" baseline="0" dirty="0" err="1" smtClean="0">
                          <a:solidFill>
                            <a:schemeClr val="dk1"/>
                          </a:solidFill>
                          <a:latin typeface="+mn-lt"/>
                          <a:ea typeface="+mn-ea"/>
                          <a:cs typeface="+mn-cs"/>
                        </a:rPr>
                        <a:t>imm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Breakpoint</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with Link</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BLX</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indirect with Link</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BX</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indirect</a:t>
                      </a:r>
                      <a:endParaRPr lang="en-GB" sz="1400" dirty="0"/>
                    </a:p>
                  </a:txBody>
                  <a:tcPr marL="121872" marR="121872"/>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9549092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Cortex-M4 Instruction Set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77377143"/>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CBNZ</a:t>
                      </a:r>
                    </a:p>
                  </a:txBody>
                  <a:tcPr anchor="ctr"/>
                </a:tc>
                <a:tc>
                  <a:txBody>
                    <a:bodyPr/>
                    <a:lstStyle/>
                    <a:p>
                      <a:r>
                        <a:rPr lang="en-GB" sz="1400"/>
                        <a:t>Rn, label</a:t>
                      </a:r>
                    </a:p>
                  </a:txBody>
                  <a:tcPr anchor="ctr"/>
                </a:tc>
                <a:tc>
                  <a:txBody>
                    <a:bodyPr/>
                    <a:lstStyle/>
                    <a:p>
                      <a:r>
                        <a:rPr lang="en-GB" sz="1400" dirty="0"/>
                        <a:t>Compare and Branch if Non Zero</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marL="121872" marR="121872"/>
                </a:tc>
              </a:tr>
              <a:tr h="376849">
                <a:tc>
                  <a:txBody>
                    <a:bodyPr/>
                    <a:lstStyle/>
                    <a:p>
                      <a:r>
                        <a:rPr lang="en-GB" sz="1400" dirty="0"/>
                        <a:t>CBZ</a:t>
                      </a:r>
                    </a:p>
                  </a:txBody>
                  <a:tcPr anchor="ctr"/>
                </a:tc>
                <a:tc>
                  <a:txBody>
                    <a:bodyPr/>
                    <a:lstStyle/>
                    <a:p>
                      <a:r>
                        <a:rPr lang="en-GB" sz="1400"/>
                        <a:t>Rn, label</a:t>
                      </a:r>
                    </a:p>
                  </a:txBody>
                  <a:tcPr anchor="ctr"/>
                </a:tc>
                <a:tc>
                  <a:txBody>
                    <a:bodyPr/>
                    <a:lstStyle/>
                    <a:p>
                      <a:r>
                        <a:rPr lang="en-GB" sz="1400" dirty="0"/>
                        <a:t>Compare and Branch if Zero</a:t>
                      </a:r>
                    </a:p>
                  </a:txBody>
                  <a:tcPr anchor="ctr"/>
                </a:tc>
                <a:tc>
                  <a:txBody>
                    <a:bodyPr/>
                    <a:lstStyle/>
                    <a:p>
                      <a:endParaRPr lang="en-GB" sz="1400" dirty="0"/>
                    </a:p>
                  </a:txBody>
                  <a:tcPr marL="121872" marR="121872"/>
                </a:tc>
              </a:tr>
              <a:tr h="376849">
                <a:tc>
                  <a:txBody>
                    <a:bodyPr/>
                    <a:lstStyle/>
                    <a:p>
                      <a:r>
                        <a:rPr lang="en-GB" sz="1400" dirty="0"/>
                        <a:t>CLREX</a:t>
                      </a:r>
                    </a:p>
                  </a:txBody>
                  <a:tcPr anchor="ctr"/>
                </a:tc>
                <a:tc>
                  <a:txBody>
                    <a:bodyPr/>
                    <a:lstStyle/>
                    <a:p>
                      <a:endParaRPr lang="en-GB" sz="1400" dirty="0"/>
                    </a:p>
                  </a:txBody>
                  <a:tcPr anchor="ctr"/>
                </a:tc>
                <a:tc>
                  <a:txBody>
                    <a:bodyPr/>
                    <a:lstStyle/>
                    <a:p>
                      <a:r>
                        <a:rPr lang="en-GB" sz="1400" dirty="0"/>
                        <a:t>Clear Exclusive</a:t>
                      </a:r>
                    </a:p>
                  </a:txBody>
                  <a:tcPr anchor="ctr"/>
                </a:tc>
                <a:tc>
                  <a:txBody>
                    <a:bodyPr/>
                    <a:lstStyle/>
                    <a:p>
                      <a:endParaRPr lang="en-GB" sz="1400" dirty="0"/>
                    </a:p>
                  </a:txBody>
                  <a:tcPr marL="121872" marR="121872"/>
                </a:tc>
              </a:tr>
              <a:tr h="376849">
                <a:tc>
                  <a:txBody>
                    <a:bodyPr/>
                    <a:lstStyle/>
                    <a:p>
                      <a:r>
                        <a:rPr lang="en-GB" sz="1400" dirty="0"/>
                        <a:t>CLZ</a:t>
                      </a:r>
                    </a:p>
                  </a:txBody>
                  <a:tcPr anchor="ctr"/>
                </a:tc>
                <a:tc>
                  <a:txBody>
                    <a:bodyPr/>
                    <a:lstStyle/>
                    <a:p>
                      <a:r>
                        <a:rPr lang="en-GB" sz="1400"/>
                        <a:t>Rd, Rm</a:t>
                      </a:r>
                    </a:p>
                  </a:txBody>
                  <a:tcPr anchor="ctr"/>
                </a:tc>
                <a:tc>
                  <a:txBody>
                    <a:bodyPr/>
                    <a:lstStyle/>
                    <a:p>
                      <a:r>
                        <a:rPr lang="en-GB" sz="1400" dirty="0"/>
                        <a:t>Count Leading </a:t>
                      </a:r>
                      <a:r>
                        <a:rPr lang="en-GB" sz="1400" dirty="0" err="1"/>
                        <a:t>Zeros</a:t>
                      </a:r>
                      <a:endParaRPr lang="en-GB" sz="1400" dirty="0"/>
                    </a:p>
                  </a:txBody>
                  <a:tcPr anchor="ctr"/>
                </a:tc>
                <a:tc>
                  <a:txBody>
                    <a:bodyPr/>
                    <a:lstStyle/>
                    <a:p>
                      <a:endParaRPr lang="en-GB" sz="1400"/>
                    </a:p>
                  </a:txBody>
                  <a:tcPr marL="121872" marR="121872"/>
                </a:tc>
              </a:tr>
              <a:tr h="376849">
                <a:tc>
                  <a:txBody>
                    <a:bodyPr/>
                    <a:lstStyle/>
                    <a:p>
                      <a:r>
                        <a:rPr lang="en-GB" sz="1400" dirty="0"/>
                        <a:t>CMN</a:t>
                      </a:r>
                    </a:p>
                  </a:txBody>
                  <a:tcPr anchor="ctr"/>
                </a:tc>
                <a:tc>
                  <a:txBody>
                    <a:bodyPr/>
                    <a:lstStyle/>
                    <a:p>
                      <a:r>
                        <a:rPr lang="en-GB" sz="1400"/>
                        <a:t>Rn, Op2</a:t>
                      </a:r>
                    </a:p>
                  </a:txBody>
                  <a:tcPr anchor="ctr"/>
                </a:tc>
                <a:tc>
                  <a:txBody>
                    <a:bodyPr/>
                    <a:lstStyle/>
                    <a:p>
                      <a:r>
                        <a:rPr lang="en-GB" sz="1400"/>
                        <a:t>Compare Negative</a:t>
                      </a:r>
                    </a:p>
                  </a:txBody>
                  <a:tcPr anchor="ctr"/>
                </a:tc>
                <a:tc>
                  <a:txBody>
                    <a:bodyPr/>
                    <a:lstStyle/>
                    <a:p>
                      <a:r>
                        <a:rPr lang="en-GB" sz="1400" dirty="0"/>
                        <a:t>N,Z,C,V</a:t>
                      </a:r>
                    </a:p>
                  </a:txBody>
                  <a:tcPr anchor="ctr"/>
                </a:tc>
              </a:tr>
              <a:tr h="376849">
                <a:tc>
                  <a:txBody>
                    <a:bodyPr/>
                    <a:lstStyle/>
                    <a:p>
                      <a:r>
                        <a:rPr lang="en-GB" sz="1400" dirty="0"/>
                        <a:t>CMP</a:t>
                      </a:r>
                    </a:p>
                  </a:txBody>
                  <a:tcPr anchor="ctr"/>
                </a:tc>
                <a:tc>
                  <a:txBody>
                    <a:bodyPr/>
                    <a:lstStyle/>
                    <a:p>
                      <a:r>
                        <a:rPr lang="en-GB" sz="1400" dirty="0"/>
                        <a:t>Rn, Op2</a:t>
                      </a:r>
                    </a:p>
                  </a:txBody>
                  <a:tcPr anchor="ctr"/>
                </a:tc>
                <a:tc>
                  <a:txBody>
                    <a:bodyPr/>
                    <a:lstStyle/>
                    <a:p>
                      <a:r>
                        <a:rPr lang="en-GB" sz="1400"/>
                        <a:t>Compare</a:t>
                      </a:r>
                    </a:p>
                  </a:txBody>
                  <a:tcPr anchor="ctr"/>
                </a:tc>
                <a:tc>
                  <a:txBody>
                    <a:bodyPr/>
                    <a:lstStyle/>
                    <a:p>
                      <a:r>
                        <a:rPr lang="en-GB" sz="1400" dirty="0"/>
                        <a:t>N,Z,C,V</a:t>
                      </a:r>
                    </a:p>
                  </a:txBody>
                  <a:tcPr anchor="ctr"/>
                </a:tc>
              </a:tr>
              <a:tr h="376849">
                <a:tc>
                  <a:txBody>
                    <a:bodyPr/>
                    <a:lstStyle/>
                    <a:p>
                      <a:r>
                        <a:rPr lang="en-GB" sz="1400" dirty="0"/>
                        <a:t>CPSID</a:t>
                      </a:r>
                    </a:p>
                  </a:txBody>
                  <a:tcPr anchor="ctr"/>
                </a:tc>
                <a:tc>
                  <a:txBody>
                    <a:bodyPr/>
                    <a:lstStyle/>
                    <a:p>
                      <a:r>
                        <a:rPr lang="en-GB" sz="1400" dirty="0" err="1"/>
                        <a:t>i</a:t>
                      </a:r>
                      <a:endParaRPr lang="en-GB" sz="1400" dirty="0"/>
                    </a:p>
                  </a:txBody>
                  <a:tcPr anchor="ctr"/>
                </a:tc>
                <a:tc>
                  <a:txBody>
                    <a:bodyPr/>
                    <a:lstStyle/>
                    <a:p>
                      <a:r>
                        <a:rPr lang="en-GB" sz="1400" dirty="0"/>
                        <a:t>Change Processor State, Disable Interrupts</a:t>
                      </a:r>
                    </a:p>
                  </a:txBody>
                  <a:tcPr anchor="ctr"/>
                </a:tc>
                <a:tc>
                  <a:txBody>
                    <a:bodyPr/>
                    <a:lstStyle/>
                    <a:p>
                      <a:endParaRPr lang="en-GB" sz="1400"/>
                    </a:p>
                  </a:txBody>
                  <a:tcPr marL="121872" marR="121872"/>
                </a:tc>
              </a:tr>
              <a:tr h="376849">
                <a:tc>
                  <a:txBody>
                    <a:bodyPr/>
                    <a:lstStyle/>
                    <a:p>
                      <a:r>
                        <a:rPr lang="en-GB" sz="1400" dirty="0"/>
                        <a:t>CPSIE</a:t>
                      </a:r>
                    </a:p>
                  </a:txBody>
                  <a:tcPr anchor="ctr"/>
                </a:tc>
                <a:tc>
                  <a:txBody>
                    <a:bodyPr/>
                    <a:lstStyle/>
                    <a:p>
                      <a:r>
                        <a:rPr lang="en-GB" sz="1400" dirty="0" err="1"/>
                        <a:t>i</a:t>
                      </a:r>
                      <a:endParaRPr lang="en-GB" sz="1400" dirty="0"/>
                    </a:p>
                  </a:txBody>
                  <a:tcPr anchor="ctr"/>
                </a:tc>
                <a:tc>
                  <a:txBody>
                    <a:bodyPr/>
                    <a:lstStyle/>
                    <a:p>
                      <a:r>
                        <a:rPr lang="en-GB" sz="1400"/>
                        <a:t>Change Processor State, Enable Interrupts</a:t>
                      </a:r>
                    </a:p>
                  </a:txBody>
                  <a:tcPr anchor="ctr"/>
                </a:tc>
                <a:tc>
                  <a:txBody>
                    <a:bodyPr/>
                    <a:lstStyle/>
                    <a:p>
                      <a:endParaRPr lang="en-GB" sz="1400" dirty="0"/>
                    </a:p>
                  </a:txBody>
                  <a:tcPr anchor="ctr"/>
                </a:tc>
              </a:tr>
              <a:tr h="376849">
                <a:tc>
                  <a:txBody>
                    <a:bodyPr/>
                    <a:lstStyle/>
                    <a:p>
                      <a:r>
                        <a:rPr lang="en-GB" sz="1400" dirty="0"/>
                        <a:t>DMB</a:t>
                      </a:r>
                    </a:p>
                  </a:txBody>
                  <a:tcPr anchor="ctr"/>
                </a:tc>
                <a:tc>
                  <a:txBody>
                    <a:bodyPr/>
                    <a:lstStyle/>
                    <a:p>
                      <a:endParaRPr lang="en-GB" sz="1400" dirty="0"/>
                    </a:p>
                  </a:txBody>
                  <a:tcPr anchor="ctr"/>
                </a:tc>
                <a:tc>
                  <a:txBody>
                    <a:bodyPr/>
                    <a:lstStyle/>
                    <a:p>
                      <a:r>
                        <a:rPr lang="en-GB" sz="1400" dirty="0"/>
                        <a:t>Data Memory Barrier</a:t>
                      </a:r>
                    </a:p>
                  </a:txBody>
                  <a:tcPr anchor="ctr"/>
                </a:tc>
                <a:tc>
                  <a:txBody>
                    <a:bodyPr/>
                    <a:lstStyle/>
                    <a:p>
                      <a:endParaRPr lang="en-GB" sz="1400"/>
                    </a:p>
                  </a:txBody>
                  <a:tcPr marL="121872" marR="121872"/>
                </a:tc>
              </a:tr>
              <a:tr h="376849">
                <a:tc>
                  <a:txBody>
                    <a:bodyPr/>
                    <a:lstStyle/>
                    <a:p>
                      <a:r>
                        <a:rPr lang="en-GB" sz="1400" dirty="0"/>
                        <a:t>DSB</a:t>
                      </a:r>
                    </a:p>
                  </a:txBody>
                  <a:tcPr anchor="ctr"/>
                </a:tc>
                <a:tc>
                  <a:txBody>
                    <a:bodyPr/>
                    <a:lstStyle/>
                    <a:p>
                      <a:endParaRPr lang="en-GB" sz="1400" dirty="0"/>
                    </a:p>
                  </a:txBody>
                  <a:tcPr anchor="ctr"/>
                </a:tc>
                <a:tc>
                  <a:txBody>
                    <a:bodyPr/>
                    <a:lstStyle/>
                    <a:p>
                      <a:r>
                        <a:rPr lang="en-GB" sz="1400" dirty="0"/>
                        <a:t>Data Synchronization Barrier</a:t>
                      </a:r>
                    </a:p>
                  </a:txBody>
                  <a:tcPr anchor="ctr"/>
                </a:tc>
                <a:tc>
                  <a:txBody>
                    <a:bodyPr/>
                    <a:lstStyle/>
                    <a:p>
                      <a:endParaRPr lang="en-GB" sz="1400" dirty="0"/>
                    </a:p>
                  </a:txBody>
                  <a:tcPr marL="121872" marR="121872"/>
                </a:tc>
              </a:tr>
              <a:tr h="376849">
                <a:tc>
                  <a:txBody>
                    <a:bodyPr/>
                    <a:lstStyle/>
                    <a:p>
                      <a:r>
                        <a:rPr lang="en-GB" sz="1400" dirty="0"/>
                        <a:t>EOR, EORS</a:t>
                      </a:r>
                    </a:p>
                  </a:txBody>
                  <a:tcPr anchor="ctr"/>
                </a:tc>
                <a:tc>
                  <a:txBody>
                    <a:bodyPr/>
                    <a:lstStyle/>
                    <a:p>
                      <a:r>
                        <a:rPr lang="en-GB" sz="1400"/>
                        <a:t>{Rd,} Rn, Op2</a:t>
                      </a:r>
                    </a:p>
                  </a:txBody>
                  <a:tcPr anchor="ctr"/>
                </a:tc>
                <a:tc>
                  <a:txBody>
                    <a:bodyPr/>
                    <a:lstStyle/>
                    <a:p>
                      <a:r>
                        <a:rPr lang="en-GB" sz="1400" dirty="0"/>
                        <a:t>Exclusive OR</a:t>
                      </a:r>
                    </a:p>
                  </a:txBody>
                  <a:tcPr anchor="ctr"/>
                </a:tc>
                <a:tc>
                  <a:txBody>
                    <a:bodyPr/>
                    <a:lstStyle/>
                    <a:p>
                      <a:r>
                        <a:rPr lang="en-GB" sz="1400" dirty="0"/>
                        <a:t>N,Z,C</a:t>
                      </a:r>
                    </a:p>
                  </a:txBody>
                  <a:tcPr anchor="ctr"/>
                </a:tc>
              </a:tr>
              <a:tr h="376849">
                <a:tc>
                  <a:txBody>
                    <a:bodyPr/>
                    <a:lstStyle/>
                    <a:p>
                      <a:r>
                        <a:rPr lang="en-GB" sz="1400" dirty="0"/>
                        <a:t>ISB</a:t>
                      </a:r>
                    </a:p>
                  </a:txBody>
                  <a:tcPr anchor="ctr"/>
                </a:tc>
                <a:tc>
                  <a:txBody>
                    <a:bodyPr/>
                    <a:lstStyle/>
                    <a:p>
                      <a:r>
                        <a:rPr lang="en-GB" sz="1400"/>
                        <a:t>-</a:t>
                      </a:r>
                    </a:p>
                  </a:txBody>
                  <a:tcPr anchor="ctr"/>
                </a:tc>
                <a:tc>
                  <a:txBody>
                    <a:bodyPr/>
                    <a:lstStyle/>
                    <a:p>
                      <a:r>
                        <a:rPr lang="en-GB" sz="1400" dirty="0"/>
                        <a:t>Instruction Synchronization Barrier</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2810445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Cortex-M4 Instruction Set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37332063"/>
              </p:ext>
            </p:extLst>
          </p:nvPr>
        </p:nvGraphicFramePr>
        <p:xfrm>
          <a:off x="479425" y="969958"/>
          <a:ext cx="11258989" cy="5126042"/>
        </p:xfrm>
        <a:graphic>
          <a:graphicData uri="http://schemas.openxmlformats.org/drawingml/2006/table">
            <a:tbl>
              <a:tblPr firstRow="1" bandRow="1">
                <a:tableStyleId>{5C22544A-7EE6-4342-B048-85BDC9FD1C3A}</a:tableStyleId>
              </a:tblPr>
              <a:tblGrid>
                <a:gridCol w="2447837"/>
                <a:gridCol w="2598158"/>
                <a:gridCol w="5215148"/>
                <a:gridCol w="997846"/>
              </a:tblGrid>
              <a:tr h="372689">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IT</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If-Then condition block</a:t>
                      </a:r>
                      <a:endParaRPr lang="en-GB" sz="1400" dirty="0"/>
                    </a:p>
                  </a:txBody>
                  <a:tcPr marL="121872" marR="121872"/>
                </a:tc>
                <a:tc>
                  <a:txBody>
                    <a:bodyPr/>
                    <a:lstStyle/>
                    <a:p>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LDM</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Multiple registers, increment after</a:t>
                      </a:r>
                      <a:endParaRPr lang="en-GB" sz="1400" dirty="0"/>
                    </a:p>
                  </a:txBody>
                  <a:tcPr marL="121872" marR="121872"/>
                </a:tc>
                <a:tc>
                  <a:txBody>
                    <a:bodyPr/>
                    <a:lstStyle/>
                    <a:p>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LDMDB, LDMEA</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Multiple registers, decrement before</a:t>
                      </a:r>
                      <a:endParaRPr lang="en-GB" sz="1400" dirty="0"/>
                    </a:p>
                  </a:txBody>
                  <a:tcPr marL="121872" marR="121872"/>
                </a:tc>
                <a:tc>
                  <a:txBody>
                    <a:bodyPr/>
                    <a:lstStyle/>
                    <a:p>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LDMFD, LDMIA</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Multiple registers, increment after</a:t>
                      </a:r>
                      <a:endParaRPr lang="en-GB" sz="1400" dirty="0"/>
                    </a:p>
                  </a:txBody>
                  <a:tcPr marL="121872" marR="121872"/>
                </a:tc>
                <a:tc>
                  <a:txBody>
                    <a:bodyPr/>
                    <a:lstStyle/>
                    <a:p>
                      <a:endParaRPr lang="en-GB" sz="140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word</a:t>
                      </a:r>
                      <a:endParaRPr lang="en-GB" sz="1400" dirty="0"/>
                    </a:p>
                  </a:txBody>
                  <a:tcPr marL="121872" marR="121872"/>
                </a:tc>
                <a:tc>
                  <a:txBody>
                    <a:bodyPr/>
                    <a:lstStyle/>
                    <a:p>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LDRB, LDRBT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byte</a:t>
                      </a:r>
                      <a:endParaRPr lang="en-GB" sz="1400" dirty="0"/>
                    </a:p>
                  </a:txBody>
                  <a:tcPr marL="121872" marR="121872"/>
                </a:tc>
                <a:tc>
                  <a:txBody>
                    <a:bodyPr/>
                    <a:lstStyle/>
                    <a:p>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Rt2,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two bytes</a:t>
                      </a:r>
                      <a:endParaRPr lang="en-GB" sz="1400" dirty="0"/>
                    </a:p>
                  </a:txBody>
                  <a:tcPr marL="121872" marR="121872"/>
                </a:tc>
                <a:tc>
                  <a:txBody>
                    <a:bodyPr/>
                    <a:lstStyle/>
                    <a:p>
                      <a:endParaRPr lang="en-GB" sz="140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LDREX</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Exclusive</a:t>
                      </a:r>
                      <a:endParaRPr lang="en-GB" sz="1400" dirty="0"/>
                    </a:p>
                  </a:txBody>
                  <a:tcPr marL="121872" marR="121872"/>
                </a:tc>
                <a:tc>
                  <a:txBody>
                    <a:bodyPr/>
                    <a:lstStyle/>
                    <a:p>
                      <a:endParaRPr lang="en-GB" sz="140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LDREXB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Exclusive with Byte</a:t>
                      </a:r>
                      <a:endParaRPr lang="en-GB" sz="1400" dirty="0"/>
                    </a:p>
                  </a:txBody>
                  <a:tcPr marL="121872" marR="121872"/>
                </a:tc>
                <a:tc>
                  <a:txBody>
                    <a:bodyPr/>
                    <a:lstStyle/>
                    <a:p>
                      <a:endParaRPr lang="en-GB" sz="140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LDREXH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Exclusive with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432123">
                <a:tc>
                  <a:txBody>
                    <a:bodyPr/>
                    <a:lstStyle/>
                    <a:p>
                      <a:r>
                        <a:rPr lang="en-GB" sz="1400" b="0" i="0" u="none" strike="noStrike" kern="1200" baseline="0" dirty="0" smtClean="0">
                          <a:solidFill>
                            <a:schemeClr val="dk1"/>
                          </a:solidFill>
                          <a:latin typeface="+mn-lt"/>
                          <a:ea typeface="+mn-ea"/>
                          <a:cs typeface="+mn-cs"/>
                        </a:rPr>
                        <a:t>LDRH, LDRHT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6664945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Cortex-M4 Instruction Set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49472516"/>
              </p:ext>
            </p:extLst>
          </p:nvPr>
        </p:nvGraphicFramePr>
        <p:xfrm>
          <a:off x="479425" y="1086781"/>
          <a:ext cx="11297676" cy="4933019"/>
        </p:xfrm>
        <a:graphic>
          <a:graphicData uri="http://schemas.openxmlformats.org/drawingml/2006/table">
            <a:tbl>
              <a:tblPr firstRow="1" bandRow="1">
                <a:tableStyleId>{5C22544A-7EE6-4342-B048-85BDC9FD1C3A}</a:tableStyleId>
              </a:tblPr>
              <a:tblGrid>
                <a:gridCol w="2418406"/>
                <a:gridCol w="2534171"/>
                <a:gridCol w="5029653"/>
                <a:gridCol w="1315446"/>
              </a:tblGrid>
              <a:tr h="33453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LDRSB, LDRSBT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Signed Byte</a:t>
                      </a:r>
                      <a:endParaRPr lang="en-GB" sz="1400" dirty="0"/>
                    </a:p>
                  </a:txBody>
                  <a:tcPr marL="121872" marR="121872"/>
                </a:tc>
                <a:tc>
                  <a:txBody>
                    <a:bodyPr/>
                    <a:lstStyle/>
                    <a:p>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LDRSH, LDRSHT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Signed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LDRT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word</a:t>
                      </a:r>
                      <a:endParaRPr lang="en-GB" sz="1400" dirty="0"/>
                    </a:p>
                  </a:txBody>
                  <a:tcPr marL="121872" marR="121872"/>
                </a:tc>
                <a:tc>
                  <a:txBody>
                    <a:bodyPr/>
                    <a:lstStyle/>
                    <a:p>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LSL, LSLS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&lt;</a:t>
                      </a:r>
                      <a:r>
                        <a:rPr lang="en-GB" sz="1400" b="0" i="0" u="none" strike="noStrike" kern="1200" baseline="0" dirty="0" err="1" smtClean="0">
                          <a:solidFill>
                            <a:schemeClr val="dk1"/>
                          </a:solidFill>
                          <a:latin typeface="+mn-lt"/>
                          <a:ea typeface="+mn-ea"/>
                          <a:cs typeface="+mn-cs"/>
                        </a:rPr>
                        <a:t>Rs</a:t>
                      </a:r>
                      <a:r>
                        <a:rPr lang="en-GB" sz="1400" b="0" i="0" u="none" strike="noStrike" kern="1200" baseline="0" dirty="0" smtClean="0">
                          <a:solidFill>
                            <a:schemeClr val="dk1"/>
                          </a:solidFill>
                          <a:latin typeface="+mn-lt"/>
                          <a:ea typeface="+mn-ea"/>
                          <a:cs typeface="+mn-cs"/>
                        </a:rPr>
                        <a:t>|#n&gt;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Shift Left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LSR, LSRS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&lt;</a:t>
                      </a:r>
                      <a:r>
                        <a:rPr lang="en-GB" sz="1400" b="0" i="0" u="none" strike="noStrike" kern="1200" baseline="0" dirty="0" err="1" smtClean="0">
                          <a:solidFill>
                            <a:schemeClr val="dk1"/>
                          </a:solidFill>
                          <a:latin typeface="+mn-lt"/>
                          <a:ea typeface="+mn-ea"/>
                          <a:cs typeface="+mn-cs"/>
                        </a:rPr>
                        <a:t>Rs</a:t>
                      </a:r>
                      <a:r>
                        <a:rPr lang="en-GB" sz="1400" b="0" i="0" u="none" strike="noStrike" kern="1200" baseline="0" dirty="0" smtClean="0">
                          <a:solidFill>
                            <a:schemeClr val="dk1"/>
                          </a:solidFill>
                          <a:latin typeface="+mn-lt"/>
                          <a:ea typeface="+mn-ea"/>
                          <a:cs typeface="+mn-cs"/>
                        </a:rPr>
                        <a:t>|#n&gt;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Shift Right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MLA</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Ra</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Multiply with Accumulate, 32-bit result</a:t>
                      </a:r>
                      <a:endParaRPr lang="en-GB" sz="1400" dirty="0"/>
                    </a:p>
                  </a:txBody>
                  <a:tcPr marL="121872" marR="121872"/>
                </a:tc>
                <a:tc>
                  <a:txBody>
                    <a:bodyPr/>
                    <a:lstStyle/>
                    <a:p>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MLS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Ra</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Multiply and Subtract, 32-bit result</a:t>
                      </a:r>
                      <a:endParaRPr lang="en-GB" sz="1400" dirty="0"/>
                    </a:p>
                  </a:txBody>
                  <a:tcPr marL="121872" marR="121872"/>
                </a:tc>
                <a:tc>
                  <a:txBody>
                    <a:bodyPr/>
                    <a:lstStyle/>
                    <a:p>
                      <a:endParaRPr lang="en-GB" sz="140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MOV, MOVS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MOVT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#imm16</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Top</a:t>
                      </a:r>
                      <a:endParaRPr lang="en-GB" sz="1400" dirty="0"/>
                    </a:p>
                  </a:txBody>
                  <a:tcPr marL="121872" marR="121872"/>
                </a:tc>
                <a:tc>
                  <a:txBody>
                    <a:bodyPr/>
                    <a:lstStyle/>
                    <a:p>
                      <a:endParaRPr lang="en-GB" sz="140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MOVW, MOV</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#imm16</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16-bit constant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spec_reg</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from Special Register to general register</a:t>
                      </a:r>
                      <a:endParaRPr lang="en-GB" sz="1400" dirty="0"/>
                    </a:p>
                  </a:txBody>
                  <a:tcPr marL="121872" marR="121872"/>
                </a:tc>
                <a:tc>
                  <a:txBody>
                    <a:bodyPr/>
                    <a:lstStyle/>
                    <a:p>
                      <a:endParaRPr lang="en-GB" sz="1400" dirty="0"/>
                    </a:p>
                  </a:txBody>
                  <a:tcPr marL="121872" marR="121872"/>
                </a:tc>
              </a:tr>
              <a:tr h="383207">
                <a:tc>
                  <a:txBody>
                    <a:bodyPr/>
                    <a:lstStyle/>
                    <a:p>
                      <a:r>
                        <a:rPr lang="en-GB" sz="1400" b="0" i="0" u="none" strike="noStrike" kern="1200" baseline="0" dirty="0" smtClean="0">
                          <a:solidFill>
                            <a:schemeClr val="dk1"/>
                          </a:solidFill>
                          <a:latin typeface="+mn-lt"/>
                          <a:ea typeface="+mn-ea"/>
                          <a:cs typeface="+mn-cs"/>
                        </a:rPr>
                        <a:t>MSR</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spec_reg</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from general register to Special Register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bl>
          </a:graphicData>
        </a:graphic>
      </p:graphicFrame>
    </p:spTree>
    <p:extLst>
      <p:ext uri="{BB962C8B-B14F-4D97-AF65-F5344CB8AC3E}">
        <p14:creationId xmlns:p14="http://schemas.microsoft.com/office/powerpoint/2010/main" val="8270326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Cortex-M4 Instruction Set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11111221"/>
              </p:ext>
            </p:extLst>
          </p:nvPr>
        </p:nvGraphicFramePr>
        <p:xfrm>
          <a:off x="454819" y="1140351"/>
          <a:ext cx="11297675" cy="4431441"/>
        </p:xfrm>
        <a:graphic>
          <a:graphicData uri="http://schemas.openxmlformats.org/drawingml/2006/table">
            <a:tbl>
              <a:tblPr firstRow="1" bandRow="1">
                <a:tableStyleId>{5C22544A-7EE6-4342-B048-85BDC9FD1C3A}</a:tableStyleId>
              </a:tblPr>
              <a:tblGrid>
                <a:gridCol w="2147578"/>
                <a:gridCol w="2785654"/>
                <a:gridCol w="5029653"/>
                <a:gridCol w="1334790"/>
              </a:tblGrid>
              <a:tr h="341553">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MUL, MULS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Multiply, 32-bit result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MVN, MVNS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NOT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NOP</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No Operation</a:t>
                      </a:r>
                      <a:endParaRPr lang="en-GB" sz="1400" dirty="0"/>
                    </a:p>
                  </a:txBody>
                  <a:tcPr marL="121872" marR="121872"/>
                </a:tc>
                <a:tc>
                  <a:txBody>
                    <a:bodyPr/>
                    <a:lstStyle/>
                    <a:p>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ORN, ORNS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OR NOT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ORR, ORRS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OR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71808">
                <a:tc>
                  <a:txBody>
                    <a:bodyPr/>
                    <a:lstStyle/>
                    <a:p>
                      <a:r>
                        <a:rPr lang="en-GB" sz="1400" dirty="0" smtClean="0"/>
                        <a:t>PKHTB,</a:t>
                      </a:r>
                      <a:r>
                        <a:rPr lang="en-GB" sz="1400" baseline="0" dirty="0" smtClean="0"/>
                        <a:t> PKHBT</a:t>
                      </a:r>
                      <a:endParaRPr lang="en-GB" sz="1400" dirty="0"/>
                    </a:p>
                  </a:txBody>
                  <a:tcPr marL="121872" marR="121872"/>
                </a:tc>
                <a:tc>
                  <a:txBody>
                    <a:bodyPr/>
                    <a:lstStyle/>
                    <a:p>
                      <a:r>
                        <a:rPr lang="en-GB" sz="1400" dirty="0" smtClean="0"/>
                        <a:t>{Rd, }</a:t>
                      </a:r>
                      <a:r>
                        <a:rPr lang="en-GB" sz="1400" baseline="0" dirty="0" smtClean="0"/>
                        <a:t> Rn, Rm, Op2</a:t>
                      </a:r>
                      <a:endParaRPr lang="en-GB" sz="1400" dirty="0"/>
                    </a:p>
                  </a:txBody>
                  <a:tcPr marL="121872" marR="121872"/>
                </a:tc>
                <a:tc>
                  <a:txBody>
                    <a:bodyPr/>
                    <a:lstStyle/>
                    <a:p>
                      <a:r>
                        <a:rPr lang="en-GB" sz="1400" dirty="0" smtClean="0"/>
                        <a:t>Pack</a:t>
                      </a:r>
                      <a:r>
                        <a:rPr lang="en-GB" sz="1400" baseline="0" dirty="0" smtClean="0"/>
                        <a:t> </a:t>
                      </a:r>
                      <a:r>
                        <a:rPr lang="en-GB" sz="1400" baseline="0" dirty="0" err="1" smtClean="0"/>
                        <a:t>Halfword</a:t>
                      </a:r>
                      <a:endParaRPr lang="en-GB" sz="1400" dirty="0"/>
                    </a:p>
                  </a:txBody>
                  <a:tcPr marL="121872" marR="121872"/>
                </a:tc>
                <a:tc>
                  <a:txBody>
                    <a:bodyPr/>
                    <a:lstStyle/>
                    <a:p>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POP</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Pop registers from stack</a:t>
                      </a:r>
                      <a:endParaRPr lang="en-GB" sz="1400" dirty="0"/>
                    </a:p>
                  </a:txBody>
                  <a:tcPr marL="121872" marR="121872"/>
                </a:tc>
                <a:tc>
                  <a:txBody>
                    <a:bodyPr/>
                    <a:lstStyle/>
                    <a:p>
                      <a:endParaRPr lang="en-GB" sz="1400" dirty="0"/>
                    </a:p>
                  </a:txBody>
                  <a:tcPr marL="121872" marR="121872"/>
                </a:tc>
              </a:tr>
              <a:tr h="371808">
                <a:tc>
                  <a:txBody>
                    <a:bodyPr/>
                    <a:lstStyle/>
                    <a:p>
                      <a:r>
                        <a:rPr lang="en-GB" sz="1400" b="0" i="0" u="none" strike="noStrike" kern="1200" baseline="0" dirty="0" smtClean="0">
                          <a:solidFill>
                            <a:schemeClr val="dk1"/>
                          </a:solidFill>
                          <a:latin typeface="+mn-lt"/>
                          <a:ea typeface="+mn-ea"/>
                          <a:cs typeface="+mn-cs"/>
                        </a:rPr>
                        <a:t>PUSH</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Push registers onto stack</a:t>
                      </a:r>
                      <a:endParaRPr lang="en-GB" sz="1400" dirty="0"/>
                    </a:p>
                  </a:txBody>
                  <a:tcPr marL="121872" marR="121872"/>
                </a:tc>
                <a:tc>
                  <a:txBody>
                    <a:bodyPr/>
                    <a:lstStyle/>
                    <a:p>
                      <a:endParaRPr lang="en-GB" sz="1400"/>
                    </a:p>
                  </a:txBody>
                  <a:tcPr marL="121872" marR="121872"/>
                </a:tc>
              </a:tr>
              <a:tr h="371808">
                <a:tc>
                  <a:txBody>
                    <a:bodyPr/>
                    <a:lstStyle/>
                    <a:p>
                      <a:r>
                        <a:rPr lang="en-GB" sz="1400" dirty="0" smtClean="0"/>
                        <a:t>QADD</a:t>
                      </a:r>
                      <a:endParaRPr lang="en-GB" sz="1400" dirty="0"/>
                    </a:p>
                  </a:txBody>
                  <a:tcPr marL="121872" marR="121872"/>
                </a:tc>
                <a:tc>
                  <a:txBody>
                    <a:bodyPr/>
                    <a:lstStyle/>
                    <a:p>
                      <a:r>
                        <a:rPr lang="en-GB" sz="1400" dirty="0" smtClean="0"/>
                        <a:t>{Rd,</a:t>
                      </a:r>
                      <a:r>
                        <a:rPr lang="en-GB" sz="1400" baseline="0" dirty="0" smtClean="0"/>
                        <a:t> } Rn, Rm</a:t>
                      </a:r>
                      <a:endParaRPr lang="en-GB" sz="1400" dirty="0"/>
                    </a:p>
                  </a:txBody>
                  <a:tcPr marL="121872" marR="121872"/>
                </a:tc>
                <a:tc>
                  <a:txBody>
                    <a:bodyPr/>
                    <a:lstStyle/>
                    <a:p>
                      <a:r>
                        <a:rPr lang="en-GB" sz="1400" dirty="0" smtClean="0"/>
                        <a:t>Saturating</a:t>
                      </a:r>
                      <a:r>
                        <a:rPr lang="en-GB" sz="1400" baseline="0" dirty="0" smtClean="0"/>
                        <a:t> double and Add</a:t>
                      </a:r>
                      <a:endParaRPr lang="en-GB" sz="1400" dirty="0"/>
                    </a:p>
                  </a:txBody>
                  <a:tcPr marL="121872" marR="121872"/>
                </a:tc>
                <a:tc>
                  <a:txBody>
                    <a:bodyPr/>
                    <a:lstStyle/>
                    <a:p>
                      <a:r>
                        <a:rPr lang="en-GB" sz="1400" dirty="0" smtClean="0"/>
                        <a:t>Q</a:t>
                      </a:r>
                      <a:endParaRPr lang="en-GB" sz="1400" dirty="0"/>
                    </a:p>
                  </a:txBody>
                  <a:tcPr marL="121872" marR="121872"/>
                </a:tc>
              </a:tr>
              <a:tr h="371808">
                <a:tc>
                  <a:txBody>
                    <a:bodyPr/>
                    <a:lstStyle/>
                    <a:p>
                      <a:r>
                        <a:rPr lang="en-GB" sz="1400" dirty="0" smtClean="0"/>
                        <a:t>QADD16</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Saturating</a:t>
                      </a:r>
                      <a:r>
                        <a:rPr lang="en-GB" sz="1400" baseline="0" dirty="0" smtClean="0"/>
                        <a:t> Add 16</a:t>
                      </a:r>
                      <a:endParaRPr lang="en-GB" sz="1400" dirty="0"/>
                    </a:p>
                  </a:txBody>
                  <a:tcPr marL="121872" marR="121872"/>
                </a:tc>
                <a:tc>
                  <a:txBody>
                    <a:bodyPr/>
                    <a:lstStyle/>
                    <a:p>
                      <a:endParaRPr lang="en-GB" sz="1400" dirty="0"/>
                    </a:p>
                  </a:txBody>
                  <a:tcPr marL="121872" marR="121872"/>
                </a:tc>
              </a:tr>
              <a:tr h="371808">
                <a:tc>
                  <a:txBody>
                    <a:bodyPr/>
                    <a:lstStyle/>
                    <a:p>
                      <a:r>
                        <a:rPr lang="en-GB" sz="1400" dirty="0" smtClean="0"/>
                        <a:t>QADD8</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Saturating</a:t>
                      </a:r>
                      <a:r>
                        <a:rPr lang="en-GB" sz="1400" baseline="0" dirty="0" smtClean="0"/>
                        <a:t> Add 8</a:t>
                      </a:r>
                      <a:endParaRPr lang="en-GB" sz="1400" dirty="0"/>
                    </a:p>
                  </a:txBody>
                  <a:tcPr marL="121872" marR="121872"/>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349565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822046987"/>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smtClean="0"/>
                        <a:t>QASX</a:t>
                      </a:r>
                      <a:endParaRPr lang="en-GB" sz="1400" dirty="0"/>
                    </a:p>
                  </a:txBody>
                  <a:tcPr marL="121872" marR="121872"/>
                </a:tc>
                <a:tc>
                  <a:txBody>
                    <a:bodyPr/>
                    <a:lstStyle/>
                    <a:p>
                      <a:r>
                        <a:rPr lang="en-GB" sz="1400" dirty="0" smtClean="0"/>
                        <a:t>{Rd, } Rn, Rm </a:t>
                      </a:r>
                      <a:endParaRPr lang="en-GB" sz="1400" dirty="0"/>
                    </a:p>
                  </a:txBody>
                  <a:tcPr marL="121872" marR="121872"/>
                </a:tc>
                <a:tc>
                  <a:txBody>
                    <a:bodyPr/>
                    <a:lstStyle/>
                    <a:p>
                      <a:r>
                        <a:rPr lang="en-GB" sz="1400" dirty="0" smtClean="0"/>
                        <a:t>Saturating Add and Subtract with Exchange</a:t>
                      </a:r>
                      <a:endParaRPr lang="en-GB" sz="1400" dirty="0"/>
                    </a:p>
                  </a:txBody>
                  <a:tcPr marL="121872" marR="121872"/>
                </a:tc>
                <a:tc>
                  <a:txBody>
                    <a:bodyPr/>
                    <a:lstStyle/>
                    <a:p>
                      <a:endParaRPr lang="en-GB" sz="1400" dirty="0"/>
                    </a:p>
                  </a:txBody>
                  <a:tcPr marL="121872" marR="121872"/>
                </a:tc>
              </a:tr>
              <a:tr h="376849">
                <a:tc>
                  <a:txBody>
                    <a:bodyPr/>
                    <a:lstStyle/>
                    <a:p>
                      <a:r>
                        <a:rPr lang="en-GB" sz="1400" dirty="0" smtClean="0"/>
                        <a:t>QDADD</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Saturating Add</a:t>
                      </a:r>
                      <a:endParaRPr lang="en-GB" sz="1400" dirty="0"/>
                    </a:p>
                  </a:txBody>
                  <a:tcPr marL="121872" marR="121872"/>
                </a:tc>
                <a:tc>
                  <a:txBody>
                    <a:bodyPr/>
                    <a:lstStyle/>
                    <a:p>
                      <a:r>
                        <a:rPr lang="en-GB" sz="1400" dirty="0" smtClean="0"/>
                        <a:t>Q</a:t>
                      </a:r>
                      <a:endParaRPr lang="en-GB" sz="1400" dirty="0"/>
                    </a:p>
                  </a:txBody>
                  <a:tcPr marL="121872" marR="121872"/>
                </a:tc>
              </a:tr>
              <a:tr h="376849">
                <a:tc>
                  <a:txBody>
                    <a:bodyPr/>
                    <a:lstStyle/>
                    <a:p>
                      <a:r>
                        <a:rPr lang="en-GB" sz="1400" dirty="0" smtClean="0"/>
                        <a:t>QDSUB</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Saturating double and Subtract</a:t>
                      </a:r>
                      <a:endParaRPr lang="en-GB" sz="1400" dirty="0"/>
                    </a:p>
                  </a:txBody>
                  <a:tcPr marL="121872" marR="121872"/>
                </a:tc>
                <a:tc>
                  <a:txBody>
                    <a:bodyPr/>
                    <a:lstStyle/>
                    <a:p>
                      <a:r>
                        <a:rPr lang="en-GB" sz="1400" dirty="0" smtClean="0"/>
                        <a:t>Q</a:t>
                      </a:r>
                      <a:endParaRPr lang="en-GB" sz="1400" dirty="0"/>
                    </a:p>
                  </a:txBody>
                  <a:tcPr marL="121872" marR="121872"/>
                </a:tc>
              </a:tr>
              <a:tr h="376849">
                <a:tc>
                  <a:txBody>
                    <a:bodyPr/>
                    <a:lstStyle/>
                    <a:p>
                      <a:r>
                        <a:rPr lang="en-GB" sz="1400" dirty="0" smtClean="0"/>
                        <a:t>QSAX</a:t>
                      </a:r>
                      <a:endParaRPr lang="en-GB" sz="1400" dirty="0"/>
                    </a:p>
                  </a:txBody>
                  <a:tcPr marL="121872" marR="121872"/>
                </a:tc>
                <a:tc>
                  <a:txBody>
                    <a:bodyPr/>
                    <a:lstStyle/>
                    <a:p>
                      <a:r>
                        <a:rPr lang="en-GB" sz="1400" dirty="0" smtClean="0"/>
                        <a:t>{Rd, } Rn, Rm </a:t>
                      </a:r>
                      <a:endParaRPr lang="en-GB" sz="1400" dirty="0"/>
                    </a:p>
                  </a:txBody>
                  <a:tcPr marL="121872" marR="121872"/>
                </a:tc>
                <a:tc>
                  <a:txBody>
                    <a:bodyPr/>
                    <a:lstStyle/>
                    <a:p>
                      <a:r>
                        <a:rPr lang="en-GB" sz="1400" dirty="0" smtClean="0"/>
                        <a:t>Saturating</a:t>
                      </a:r>
                      <a:r>
                        <a:rPr lang="en-GB" sz="1400" baseline="0" dirty="0" smtClean="0"/>
                        <a:t> Subtract and Add with Exchange</a:t>
                      </a:r>
                      <a:endParaRPr lang="en-GB" sz="1400" dirty="0"/>
                    </a:p>
                  </a:txBody>
                  <a:tcPr marL="121872" marR="121872"/>
                </a:tc>
                <a:tc>
                  <a:txBody>
                    <a:bodyPr/>
                    <a:lstStyle/>
                    <a:p>
                      <a:endParaRPr lang="en-GB" sz="1400" dirty="0"/>
                    </a:p>
                  </a:txBody>
                  <a:tcPr marL="121872" marR="121872"/>
                </a:tc>
              </a:tr>
              <a:tr h="376849">
                <a:tc>
                  <a:txBody>
                    <a:bodyPr/>
                    <a:lstStyle/>
                    <a:p>
                      <a:r>
                        <a:rPr lang="en-GB" sz="1400" dirty="0" smtClean="0"/>
                        <a:t>QSUB</a:t>
                      </a:r>
                      <a:endParaRPr lang="en-GB" sz="1400" dirty="0"/>
                    </a:p>
                  </a:txBody>
                  <a:tcPr marL="121872" marR="121872"/>
                </a:tc>
                <a:tc>
                  <a:txBody>
                    <a:bodyPr/>
                    <a:lstStyle/>
                    <a:p>
                      <a:r>
                        <a:rPr lang="en-GB" sz="1400" dirty="0" smtClean="0"/>
                        <a:t>{Rd,</a:t>
                      </a:r>
                      <a:r>
                        <a:rPr lang="en-GB" sz="1400" baseline="0" dirty="0" smtClean="0"/>
                        <a:t> } Rn, Rm</a:t>
                      </a:r>
                      <a:endParaRPr lang="en-GB" sz="1400" dirty="0"/>
                    </a:p>
                  </a:txBody>
                  <a:tcPr marL="121872" marR="121872"/>
                </a:tc>
                <a:tc>
                  <a:txBody>
                    <a:bodyPr/>
                    <a:lstStyle/>
                    <a:p>
                      <a:r>
                        <a:rPr lang="en-GB" sz="1400" dirty="0" smtClean="0"/>
                        <a:t>Saturating Subtract</a:t>
                      </a:r>
                      <a:endParaRPr lang="en-GB" sz="1400" dirty="0"/>
                    </a:p>
                  </a:txBody>
                  <a:tcPr marL="121872" marR="121872"/>
                </a:tc>
                <a:tc>
                  <a:txBody>
                    <a:bodyPr/>
                    <a:lstStyle/>
                    <a:p>
                      <a:r>
                        <a:rPr lang="en-GB" sz="1400" dirty="0" smtClean="0"/>
                        <a:t>Q</a:t>
                      </a:r>
                      <a:endParaRPr lang="en-GB" sz="1400" dirty="0"/>
                    </a:p>
                  </a:txBody>
                  <a:tcPr marL="121872" marR="121872"/>
                </a:tc>
              </a:tr>
              <a:tr h="376849">
                <a:tc>
                  <a:txBody>
                    <a:bodyPr/>
                    <a:lstStyle/>
                    <a:p>
                      <a:r>
                        <a:rPr lang="en-GB" sz="1400" dirty="0" smtClean="0"/>
                        <a:t>QSUB16</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Saturating Subtract 16</a:t>
                      </a:r>
                      <a:endParaRPr lang="en-GB" sz="1400" dirty="0"/>
                    </a:p>
                  </a:txBody>
                  <a:tcPr marL="121872" marR="121872"/>
                </a:tc>
                <a:tc>
                  <a:txBody>
                    <a:bodyPr/>
                    <a:lstStyle/>
                    <a:p>
                      <a:endParaRPr lang="en-GB" sz="1400" dirty="0"/>
                    </a:p>
                  </a:txBody>
                  <a:tcPr marL="121872" marR="121872"/>
                </a:tc>
              </a:tr>
              <a:tr h="376849">
                <a:tc>
                  <a:txBody>
                    <a:bodyPr/>
                    <a:lstStyle/>
                    <a:p>
                      <a:r>
                        <a:rPr lang="en-GB" sz="1400" dirty="0" smtClean="0"/>
                        <a:t>QSUB8</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Saturating Subtract 8</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RBIT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Bits</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REV</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byte order in a 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REV16</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byte order in each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REVSH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byte order in bottom </a:t>
                      </a:r>
                      <a:r>
                        <a:rPr lang="en-GB" sz="1400" b="0" i="0" u="none" strike="noStrike" kern="1200" baseline="0" dirty="0" err="1" smtClean="0">
                          <a:solidFill>
                            <a:schemeClr val="dk1"/>
                          </a:solidFill>
                          <a:latin typeface="+mn-lt"/>
                          <a:ea typeface="+mn-ea"/>
                          <a:cs typeface="+mn-cs"/>
                        </a:rPr>
                        <a:t>halfword</a:t>
                      </a:r>
                      <a:r>
                        <a:rPr lang="en-GB" sz="1400" b="0" i="0" u="none" strike="noStrike" kern="1200" baseline="0" dirty="0" smtClean="0">
                          <a:solidFill>
                            <a:schemeClr val="dk1"/>
                          </a:solidFill>
                          <a:latin typeface="+mn-lt"/>
                          <a:ea typeface="+mn-ea"/>
                          <a:cs typeface="+mn-cs"/>
                        </a:rPr>
                        <a:t> and sign extend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ROR, RORS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&lt;</a:t>
                      </a:r>
                      <a:r>
                        <a:rPr lang="en-GB" sz="1400" b="0" i="0" u="none" strike="noStrike" kern="1200" baseline="0" dirty="0" err="1" smtClean="0">
                          <a:solidFill>
                            <a:schemeClr val="dk1"/>
                          </a:solidFill>
                          <a:latin typeface="+mn-lt"/>
                          <a:ea typeface="+mn-ea"/>
                          <a:cs typeface="+mn-cs"/>
                        </a:rPr>
                        <a:t>Rs</a:t>
                      </a:r>
                      <a:r>
                        <a:rPr lang="en-GB" sz="1400" b="0" i="0" u="none" strike="noStrike" kern="1200" baseline="0" dirty="0" smtClean="0">
                          <a:solidFill>
                            <a:schemeClr val="dk1"/>
                          </a:solidFill>
                          <a:latin typeface="+mn-lt"/>
                          <a:ea typeface="+mn-ea"/>
                          <a:cs typeface="+mn-cs"/>
                        </a:rPr>
                        <a:t>|#n&gt;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Rotate Right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bl>
          </a:graphicData>
        </a:graphic>
      </p:graphicFrame>
    </p:spTree>
    <p:extLst>
      <p:ext uri="{BB962C8B-B14F-4D97-AF65-F5344CB8AC3E}">
        <p14:creationId xmlns:p14="http://schemas.microsoft.com/office/powerpoint/2010/main" val="2796209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2541231058"/>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RRX, RRXS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Rotate Right with Extend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RSB, RSBS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Subtract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76849">
                <a:tc>
                  <a:txBody>
                    <a:bodyPr/>
                    <a:lstStyle/>
                    <a:p>
                      <a:r>
                        <a:rPr lang="en-GB" sz="1400" dirty="0" smtClean="0"/>
                        <a:t>SADD16</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Signed Add 16</a:t>
                      </a:r>
                      <a:endParaRPr lang="en-GB" sz="1400" dirty="0"/>
                    </a:p>
                  </a:txBody>
                  <a:tcPr marL="121872" marR="121872"/>
                </a:tc>
                <a:tc>
                  <a:txBody>
                    <a:bodyPr/>
                    <a:lstStyle/>
                    <a:p>
                      <a:r>
                        <a:rPr lang="en-GB" sz="1400" dirty="0" smtClean="0"/>
                        <a:t>GE</a:t>
                      </a:r>
                      <a:endParaRPr lang="en-GB" sz="1400" dirty="0"/>
                    </a:p>
                  </a:txBody>
                  <a:tcPr marL="121872" marR="121872"/>
                </a:tc>
              </a:tr>
              <a:tr h="376849">
                <a:tc>
                  <a:txBody>
                    <a:bodyPr/>
                    <a:lstStyle/>
                    <a:p>
                      <a:r>
                        <a:rPr lang="en-GB" sz="1400" dirty="0" smtClean="0"/>
                        <a:t>SADD8</a:t>
                      </a:r>
                      <a:endParaRPr lang="en-GB" sz="1400" dirty="0"/>
                    </a:p>
                  </a:txBody>
                  <a:tcPr marL="121872" marR="121872"/>
                </a:tc>
                <a:tc>
                  <a:txBody>
                    <a:bodyPr/>
                    <a:lstStyle/>
                    <a:p>
                      <a:r>
                        <a:rPr lang="en-GB" sz="1400" dirty="0" smtClean="0"/>
                        <a:t>{Rd, } Rn, Rm</a:t>
                      </a:r>
                      <a:endParaRPr lang="en-GB" sz="1400" dirty="0"/>
                    </a:p>
                  </a:txBody>
                  <a:tcPr marL="121872" marR="121872"/>
                </a:tc>
                <a:tc>
                  <a:txBody>
                    <a:bodyPr/>
                    <a:lstStyle/>
                    <a:p>
                      <a:r>
                        <a:rPr lang="en-GB" sz="1400" dirty="0" smtClean="0"/>
                        <a:t>Signed Add</a:t>
                      </a:r>
                      <a:r>
                        <a:rPr lang="en-GB" sz="1400" baseline="0" dirty="0" smtClean="0"/>
                        <a:t> 8</a:t>
                      </a:r>
                      <a:endParaRPr lang="en-GB" sz="1400" dirty="0"/>
                    </a:p>
                  </a:txBody>
                  <a:tcPr marL="121872" marR="121872"/>
                </a:tc>
                <a:tc>
                  <a:txBody>
                    <a:bodyPr/>
                    <a:lstStyle/>
                    <a:p>
                      <a:r>
                        <a:rPr lang="en-GB" sz="1400" dirty="0" smtClean="0"/>
                        <a:t>GE</a:t>
                      </a:r>
                      <a:endParaRPr lang="en-GB" sz="1400" dirty="0"/>
                    </a:p>
                  </a:txBody>
                  <a:tcPr marL="121872" marR="121872"/>
                </a:tc>
              </a:tr>
              <a:tr h="376849">
                <a:tc>
                  <a:txBody>
                    <a:bodyPr/>
                    <a:lstStyle/>
                    <a:p>
                      <a:r>
                        <a:rPr lang="en-GB" sz="1400" dirty="0" smtClean="0"/>
                        <a:t>SASX</a:t>
                      </a:r>
                      <a:endParaRPr lang="en-GB" sz="1400" dirty="0"/>
                    </a:p>
                  </a:txBody>
                  <a:tcPr marL="121872" marR="121872"/>
                </a:tc>
                <a:tc>
                  <a:txBody>
                    <a:bodyPr/>
                    <a:lstStyle/>
                    <a:p>
                      <a:r>
                        <a:rPr lang="en-GB" sz="1400" dirty="0" smtClean="0"/>
                        <a:t>{Rd, }</a:t>
                      </a:r>
                      <a:r>
                        <a:rPr lang="en-GB" sz="1400" baseline="0" dirty="0" smtClean="0"/>
                        <a:t> Rn, Rm</a:t>
                      </a:r>
                      <a:endParaRPr lang="en-GB" sz="1400" dirty="0"/>
                    </a:p>
                  </a:txBody>
                  <a:tcPr marL="121872" marR="121872"/>
                </a:tc>
                <a:tc>
                  <a:txBody>
                    <a:bodyPr/>
                    <a:lstStyle/>
                    <a:p>
                      <a:r>
                        <a:rPr lang="en-GB" sz="1400" dirty="0" smtClean="0"/>
                        <a:t>Signed Add and Subtract with Exchange</a:t>
                      </a:r>
                      <a:endParaRPr lang="en-GB" sz="1400" dirty="0"/>
                    </a:p>
                  </a:txBody>
                  <a:tcPr marL="121872" marR="121872"/>
                </a:tc>
                <a:tc>
                  <a:txBody>
                    <a:bodyPr/>
                    <a:lstStyle/>
                    <a:p>
                      <a:r>
                        <a:rPr lang="en-GB" sz="1400" dirty="0" smtClean="0"/>
                        <a:t>GE</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SBC, SBCS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Subtract with Carry</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SBFX</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lsb</a:t>
                      </a:r>
                      <a:r>
                        <a:rPr lang="en-GB" sz="1400" b="0" i="0" u="none" strike="noStrike" kern="1200" baseline="0" dirty="0" smtClean="0">
                          <a:solidFill>
                            <a:schemeClr val="dk1"/>
                          </a:solidFill>
                          <a:latin typeface="+mn-lt"/>
                          <a:ea typeface="+mn-ea"/>
                          <a:cs typeface="+mn-cs"/>
                        </a:rPr>
                        <a:t>, #width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Signed Bit Field Extract</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SDIV</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Signed Divide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SEV</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Send Event</a:t>
                      </a:r>
                      <a:endParaRPr lang="en-GB" sz="1400" dirty="0"/>
                    </a:p>
                  </a:txBody>
                  <a:tcPr marL="121872" marR="121872"/>
                </a:tc>
                <a:tc>
                  <a:txBody>
                    <a:bodyPr/>
                    <a:lstStyle/>
                    <a:p>
                      <a:endParaRPr lang="en-GB" sz="1400" dirty="0"/>
                    </a:p>
                  </a:txBody>
                  <a:tcPr marL="121872" marR="121872"/>
                </a:tc>
              </a:tr>
              <a:tr h="376849">
                <a:tc>
                  <a:txBody>
                    <a:bodyPr/>
                    <a:lstStyle/>
                    <a:p>
                      <a:r>
                        <a:rPr lang="en-GB" sz="1400" dirty="0" smtClean="0"/>
                        <a:t>SHADD16</a:t>
                      </a:r>
                      <a:endParaRPr lang="en-GB" sz="1400" dirty="0"/>
                    </a:p>
                  </a:txBody>
                  <a:tcPr marL="121872" marR="121872"/>
                </a:tc>
                <a:tc>
                  <a:txBody>
                    <a:bodyPr/>
                    <a:lstStyle/>
                    <a:p>
                      <a:r>
                        <a:rPr lang="en-GB" sz="1400" dirty="0" smtClean="0"/>
                        <a:t>{Rd,} Rn, Rm</a:t>
                      </a:r>
                      <a:endParaRPr lang="en-GB" sz="1400" dirty="0"/>
                    </a:p>
                  </a:txBody>
                  <a:tcPr marL="121872" marR="121872"/>
                </a:tc>
                <a:tc>
                  <a:txBody>
                    <a:bodyPr/>
                    <a:lstStyle/>
                    <a:p>
                      <a:r>
                        <a:rPr lang="en-GB" sz="1400" dirty="0" smtClean="0"/>
                        <a:t>Signed Halving Add 16</a:t>
                      </a:r>
                      <a:endParaRPr lang="en-GB" sz="1400" dirty="0"/>
                    </a:p>
                  </a:txBody>
                  <a:tcPr marL="121872" marR="121872"/>
                </a:tc>
                <a:tc>
                  <a:txBody>
                    <a:bodyPr/>
                    <a:lstStyle/>
                    <a:p>
                      <a:endParaRPr lang="en-GB" sz="1400" dirty="0"/>
                    </a:p>
                  </a:txBody>
                  <a:tcPr marL="121872" marR="121872"/>
                </a:tc>
              </a:tr>
              <a:tr h="376849">
                <a:tc>
                  <a:txBody>
                    <a:bodyPr/>
                    <a:lstStyle/>
                    <a:p>
                      <a:r>
                        <a:rPr lang="en-GB" sz="1400" dirty="0" smtClean="0"/>
                        <a:t>SHADD8</a:t>
                      </a:r>
                      <a:endParaRPr lang="en-GB" sz="1400" dirty="0"/>
                    </a:p>
                  </a:txBody>
                  <a:tcPr marL="121872" marR="121872"/>
                </a:tc>
                <a:tc>
                  <a:txBody>
                    <a:bodyPr/>
                    <a:lstStyle/>
                    <a:p>
                      <a:r>
                        <a:rPr lang="en-GB" sz="1400" dirty="0"/>
                        <a:t>{Rd,} Rn, Rm</a:t>
                      </a:r>
                    </a:p>
                  </a:txBody>
                  <a:tcPr anchor="ctr"/>
                </a:tc>
                <a:tc>
                  <a:txBody>
                    <a:bodyPr/>
                    <a:lstStyle/>
                    <a:p>
                      <a:r>
                        <a:rPr lang="en-GB" sz="1400" dirty="0"/>
                        <a:t>Signed Halving Add 8</a:t>
                      </a:r>
                    </a:p>
                  </a:txBody>
                  <a:tcPr anchor="ctr"/>
                </a:tc>
                <a:tc>
                  <a:txBody>
                    <a:bodyPr/>
                    <a:lstStyle/>
                    <a:p>
                      <a:endParaRPr lang="en-GB" sz="1400" dirty="0"/>
                    </a:p>
                  </a:txBody>
                  <a:tcPr marL="121872" marR="121872"/>
                </a:tc>
              </a:tr>
              <a:tr h="376849">
                <a:tc>
                  <a:txBody>
                    <a:bodyPr/>
                    <a:lstStyle/>
                    <a:p>
                      <a:r>
                        <a:rPr lang="en-GB" sz="1400" dirty="0"/>
                        <a:t>SHASX</a:t>
                      </a:r>
                    </a:p>
                  </a:txBody>
                  <a:tcPr anchor="ctr"/>
                </a:tc>
                <a:tc>
                  <a:txBody>
                    <a:bodyPr/>
                    <a:lstStyle/>
                    <a:p>
                      <a:r>
                        <a:rPr lang="en-GB" sz="1400"/>
                        <a:t>{Rd,} Rn, Rm</a:t>
                      </a:r>
                    </a:p>
                  </a:txBody>
                  <a:tcPr anchor="ctr"/>
                </a:tc>
                <a:tc>
                  <a:txBody>
                    <a:bodyPr/>
                    <a:lstStyle/>
                    <a:p>
                      <a:r>
                        <a:rPr lang="en-GB" sz="1400" dirty="0"/>
                        <a:t>Signed Halving Add and Subtract with Exchange</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1071751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357905522"/>
              </p:ext>
            </p:extLst>
          </p:nvPr>
        </p:nvGraphicFramePr>
        <p:xfrm>
          <a:off x="479425" y="1143000"/>
          <a:ext cx="11297676" cy="5285962"/>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SHSAX</a:t>
                      </a:r>
                    </a:p>
                  </a:txBody>
                  <a:tcPr anchor="ctr"/>
                </a:tc>
                <a:tc>
                  <a:txBody>
                    <a:bodyPr/>
                    <a:lstStyle/>
                    <a:p>
                      <a:r>
                        <a:rPr lang="en-GB" sz="1400"/>
                        <a:t>{Rd,} Rn, Rm</a:t>
                      </a:r>
                    </a:p>
                  </a:txBody>
                  <a:tcPr anchor="ctr"/>
                </a:tc>
                <a:tc>
                  <a:txBody>
                    <a:bodyPr/>
                    <a:lstStyle/>
                    <a:p>
                      <a:r>
                        <a:rPr lang="en-GB" sz="1400" dirty="0"/>
                        <a:t>Signed Halving Subtract and Add with Exchange</a:t>
                      </a:r>
                    </a:p>
                  </a:txBody>
                  <a:tcPr anchor="ctr"/>
                </a:tc>
                <a:tc>
                  <a:txBody>
                    <a:bodyPr/>
                    <a:lstStyle/>
                    <a:p>
                      <a:endParaRPr lang="en-GB" sz="1400" dirty="0"/>
                    </a:p>
                  </a:txBody>
                  <a:tcPr marL="121872" marR="121872"/>
                </a:tc>
              </a:tr>
              <a:tr h="376849">
                <a:tc>
                  <a:txBody>
                    <a:bodyPr/>
                    <a:lstStyle/>
                    <a:p>
                      <a:r>
                        <a:rPr lang="en-GB" sz="1400" dirty="0"/>
                        <a:t>SHSUB16</a:t>
                      </a:r>
                    </a:p>
                  </a:txBody>
                  <a:tcPr anchor="ctr"/>
                </a:tc>
                <a:tc>
                  <a:txBody>
                    <a:bodyPr/>
                    <a:lstStyle/>
                    <a:p>
                      <a:r>
                        <a:rPr lang="en-GB" sz="1400"/>
                        <a:t>{Rd,} Rn, Rm</a:t>
                      </a:r>
                    </a:p>
                  </a:txBody>
                  <a:tcPr anchor="ctr"/>
                </a:tc>
                <a:tc>
                  <a:txBody>
                    <a:bodyPr/>
                    <a:lstStyle/>
                    <a:p>
                      <a:r>
                        <a:rPr lang="en-GB" sz="1400" dirty="0"/>
                        <a:t>Signed Halving Subtract 16</a:t>
                      </a:r>
                    </a:p>
                  </a:txBody>
                  <a:tcPr anchor="ctr"/>
                </a:tc>
                <a:tc>
                  <a:txBody>
                    <a:bodyPr/>
                    <a:lstStyle/>
                    <a:p>
                      <a:endParaRPr lang="en-GB" sz="1400" dirty="0"/>
                    </a:p>
                  </a:txBody>
                  <a:tcPr marL="121872" marR="121872"/>
                </a:tc>
              </a:tr>
              <a:tr h="376849">
                <a:tc>
                  <a:txBody>
                    <a:bodyPr/>
                    <a:lstStyle/>
                    <a:p>
                      <a:r>
                        <a:rPr lang="en-GB" sz="1400" dirty="0"/>
                        <a:t>SHSUB8</a:t>
                      </a:r>
                    </a:p>
                  </a:txBody>
                  <a:tcPr anchor="ctr"/>
                </a:tc>
                <a:tc>
                  <a:txBody>
                    <a:bodyPr/>
                    <a:lstStyle/>
                    <a:p>
                      <a:r>
                        <a:rPr lang="en-GB" sz="1400"/>
                        <a:t>{Rd,} Rn, Rm</a:t>
                      </a:r>
                    </a:p>
                  </a:txBody>
                  <a:tcPr anchor="ctr"/>
                </a:tc>
                <a:tc>
                  <a:txBody>
                    <a:bodyPr/>
                    <a:lstStyle/>
                    <a:p>
                      <a:r>
                        <a:rPr lang="en-GB" sz="1400" dirty="0"/>
                        <a:t>Signed Halving Subtract 8</a:t>
                      </a:r>
                    </a:p>
                  </a:txBody>
                  <a:tcPr anchor="ctr"/>
                </a:tc>
                <a:tc>
                  <a:txBody>
                    <a:bodyPr/>
                    <a:lstStyle/>
                    <a:p>
                      <a:endParaRPr lang="en-GB" sz="1400" dirty="0"/>
                    </a:p>
                  </a:txBody>
                  <a:tcPr marL="121872" marR="121872"/>
                </a:tc>
              </a:tr>
              <a:tr h="376849">
                <a:tc>
                  <a:txBody>
                    <a:bodyPr/>
                    <a:lstStyle/>
                    <a:p>
                      <a:r>
                        <a:rPr lang="en-GB" sz="1400" dirty="0"/>
                        <a:t>SMLABB, SMLABT, SMLATB, SMLATT</a:t>
                      </a:r>
                    </a:p>
                  </a:txBody>
                  <a:tcPr anchor="ctr"/>
                </a:tc>
                <a:tc>
                  <a:txBody>
                    <a:bodyPr/>
                    <a:lstStyle/>
                    <a:p>
                      <a:r>
                        <a:rPr lang="en-GB" sz="1400"/>
                        <a:t>Rd, Rn, Rm, Ra</a:t>
                      </a:r>
                    </a:p>
                  </a:txBody>
                  <a:tcPr anchor="ctr"/>
                </a:tc>
                <a:tc>
                  <a:txBody>
                    <a:bodyPr/>
                    <a:lstStyle/>
                    <a:p>
                      <a:r>
                        <a:rPr lang="en-GB" sz="1400"/>
                        <a:t>Signed Multiply Accumulate Long (halfwords)</a:t>
                      </a:r>
                    </a:p>
                  </a:txBody>
                  <a:tcPr anchor="ctr"/>
                </a:tc>
                <a:tc>
                  <a:txBody>
                    <a:bodyPr/>
                    <a:lstStyle/>
                    <a:p>
                      <a:r>
                        <a:rPr lang="en-GB" sz="1400" dirty="0"/>
                        <a:t>Q</a:t>
                      </a:r>
                    </a:p>
                  </a:txBody>
                  <a:tcPr anchor="ctr"/>
                </a:tc>
              </a:tr>
              <a:tr h="376849">
                <a:tc>
                  <a:txBody>
                    <a:bodyPr/>
                    <a:lstStyle/>
                    <a:p>
                      <a:r>
                        <a:rPr lang="en-GB" sz="1400" dirty="0"/>
                        <a:t>SMLAD, SMLADX</a:t>
                      </a:r>
                    </a:p>
                  </a:txBody>
                  <a:tcPr anchor="ctr"/>
                </a:tc>
                <a:tc>
                  <a:txBody>
                    <a:bodyPr/>
                    <a:lstStyle/>
                    <a:p>
                      <a:r>
                        <a:rPr lang="en-GB" sz="1400" dirty="0"/>
                        <a:t>Rd, Rn, Rm, Ra</a:t>
                      </a:r>
                    </a:p>
                  </a:txBody>
                  <a:tcPr anchor="ctr"/>
                </a:tc>
                <a:tc>
                  <a:txBody>
                    <a:bodyPr/>
                    <a:lstStyle/>
                    <a:p>
                      <a:r>
                        <a:rPr lang="en-GB" sz="1400" dirty="0"/>
                        <a:t>Signed Multiply Accumulate Dual</a:t>
                      </a:r>
                    </a:p>
                  </a:txBody>
                  <a:tcPr anchor="ctr"/>
                </a:tc>
                <a:tc>
                  <a:txBody>
                    <a:bodyPr/>
                    <a:lstStyle/>
                    <a:p>
                      <a:r>
                        <a:rPr lang="en-GB" sz="1400" dirty="0"/>
                        <a:t>Q</a:t>
                      </a:r>
                    </a:p>
                  </a:txBody>
                  <a:tcPr anchor="ctr"/>
                </a:tc>
              </a:tr>
              <a:tr h="376849">
                <a:tc>
                  <a:txBody>
                    <a:bodyPr/>
                    <a:lstStyle/>
                    <a:p>
                      <a:r>
                        <a:rPr lang="en-GB" sz="1400" b="0" i="0" u="none" strike="noStrike" kern="1200" baseline="0" dirty="0" smtClean="0">
                          <a:solidFill>
                            <a:schemeClr val="dk1"/>
                          </a:solidFill>
                          <a:latin typeface="+mn-lt"/>
                          <a:ea typeface="+mn-ea"/>
                          <a:cs typeface="+mn-cs"/>
                        </a:rPr>
                        <a:t>SMLAL</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RdLo</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RdHi</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Signed Multiply with Accumulate (32 x 32 + 64), 64-bit result</a:t>
                      </a:r>
                      <a:endParaRPr lang="en-GB" sz="1400" dirty="0"/>
                    </a:p>
                  </a:txBody>
                  <a:tcPr marL="121872" marR="121872"/>
                </a:tc>
                <a:tc>
                  <a:txBody>
                    <a:bodyPr/>
                    <a:lstStyle/>
                    <a:p>
                      <a:endParaRPr lang="en-GB" sz="1400"/>
                    </a:p>
                  </a:txBody>
                  <a:tcPr marL="121872" marR="121872"/>
                </a:tc>
              </a:tr>
              <a:tr h="376849">
                <a:tc>
                  <a:txBody>
                    <a:bodyPr/>
                    <a:lstStyle/>
                    <a:p>
                      <a:r>
                        <a:rPr lang="en-GB" sz="1400" dirty="0"/>
                        <a:t>SMLALBB, SMLALBT, SMLALTB, SMLALTT</a:t>
                      </a:r>
                    </a:p>
                  </a:txBody>
                  <a:tcPr anchor="ctr"/>
                </a:tc>
                <a:tc>
                  <a:txBody>
                    <a:bodyPr/>
                    <a:lstStyle/>
                    <a:p>
                      <a:r>
                        <a:rPr lang="en-GB" sz="1400"/>
                        <a:t>RdLo, RdHi, Rn, Rm</a:t>
                      </a:r>
                    </a:p>
                  </a:txBody>
                  <a:tcPr anchor="ctr"/>
                </a:tc>
                <a:tc>
                  <a:txBody>
                    <a:bodyPr/>
                    <a:lstStyle/>
                    <a:p>
                      <a:r>
                        <a:rPr lang="en-GB" sz="1400" dirty="0"/>
                        <a:t>Signed Multiply Accumulate Long, </a:t>
                      </a:r>
                      <a:r>
                        <a:rPr lang="en-GB" sz="1400" dirty="0" err="1"/>
                        <a:t>halfwords</a:t>
                      </a:r>
                      <a:endParaRPr lang="en-GB" sz="1400" dirty="0"/>
                    </a:p>
                  </a:txBody>
                  <a:tcPr anchor="ctr"/>
                </a:tc>
                <a:tc>
                  <a:txBody>
                    <a:bodyPr/>
                    <a:lstStyle/>
                    <a:p>
                      <a:endParaRPr lang="en-GB" sz="1400" dirty="0"/>
                    </a:p>
                  </a:txBody>
                  <a:tcPr marL="121872" marR="121872"/>
                </a:tc>
              </a:tr>
              <a:tr h="376849">
                <a:tc>
                  <a:txBody>
                    <a:bodyPr/>
                    <a:lstStyle/>
                    <a:p>
                      <a:r>
                        <a:rPr lang="en-GB" sz="1400" dirty="0"/>
                        <a:t>SMLALD, SMLALDX</a:t>
                      </a:r>
                    </a:p>
                  </a:txBody>
                  <a:tcPr anchor="ctr"/>
                </a:tc>
                <a:tc>
                  <a:txBody>
                    <a:bodyPr/>
                    <a:lstStyle/>
                    <a:p>
                      <a:r>
                        <a:rPr lang="en-GB" sz="1400"/>
                        <a:t>RdLo, RdHi, Rn, Rm</a:t>
                      </a:r>
                    </a:p>
                  </a:txBody>
                  <a:tcPr anchor="ctr"/>
                </a:tc>
                <a:tc>
                  <a:txBody>
                    <a:bodyPr/>
                    <a:lstStyle/>
                    <a:p>
                      <a:r>
                        <a:rPr lang="en-GB" sz="1400" dirty="0"/>
                        <a:t>Signed Multiply Accumulate Long Dual</a:t>
                      </a:r>
                    </a:p>
                  </a:txBody>
                  <a:tcPr anchor="ctr"/>
                </a:tc>
                <a:tc>
                  <a:txBody>
                    <a:bodyPr/>
                    <a:lstStyle/>
                    <a:p>
                      <a:endParaRPr lang="en-GB" sz="1400" dirty="0"/>
                    </a:p>
                  </a:txBody>
                  <a:tcPr marL="121872" marR="121872"/>
                </a:tc>
              </a:tr>
              <a:tr h="376849">
                <a:tc>
                  <a:txBody>
                    <a:bodyPr/>
                    <a:lstStyle/>
                    <a:p>
                      <a:r>
                        <a:rPr lang="en-GB" sz="1400" dirty="0"/>
                        <a:t>SMLAWB, SMLAWT</a:t>
                      </a:r>
                    </a:p>
                  </a:txBody>
                  <a:tcPr anchor="ctr"/>
                </a:tc>
                <a:tc>
                  <a:txBody>
                    <a:bodyPr/>
                    <a:lstStyle/>
                    <a:p>
                      <a:r>
                        <a:rPr lang="en-GB" sz="1400"/>
                        <a:t>Rd, Rn, Rm, Ra</a:t>
                      </a:r>
                    </a:p>
                  </a:txBody>
                  <a:tcPr anchor="ctr"/>
                </a:tc>
                <a:tc>
                  <a:txBody>
                    <a:bodyPr/>
                    <a:lstStyle/>
                    <a:p>
                      <a:r>
                        <a:rPr lang="en-GB" sz="1400"/>
                        <a:t>Signed Multiply Accumulate, word by halfword</a:t>
                      </a:r>
                    </a:p>
                  </a:txBody>
                  <a:tcPr anchor="ctr"/>
                </a:tc>
                <a:tc>
                  <a:txBody>
                    <a:bodyPr/>
                    <a:lstStyle/>
                    <a:p>
                      <a:r>
                        <a:rPr lang="en-GB" sz="1400" dirty="0"/>
                        <a:t>Q</a:t>
                      </a:r>
                    </a:p>
                  </a:txBody>
                  <a:tcPr anchor="ctr"/>
                </a:tc>
              </a:tr>
              <a:tr h="376849">
                <a:tc>
                  <a:txBody>
                    <a:bodyPr/>
                    <a:lstStyle/>
                    <a:p>
                      <a:r>
                        <a:rPr lang="en-GB" sz="1400" dirty="0"/>
                        <a:t>SMLSD</a:t>
                      </a:r>
                    </a:p>
                  </a:txBody>
                  <a:tcPr anchor="ctr"/>
                </a:tc>
                <a:tc>
                  <a:txBody>
                    <a:bodyPr/>
                    <a:lstStyle/>
                    <a:p>
                      <a:r>
                        <a:rPr lang="en-GB" sz="1400"/>
                        <a:t>Rd, Rn, Rm, Ra</a:t>
                      </a:r>
                    </a:p>
                  </a:txBody>
                  <a:tcPr anchor="ctr"/>
                </a:tc>
                <a:tc>
                  <a:txBody>
                    <a:bodyPr/>
                    <a:lstStyle/>
                    <a:p>
                      <a:r>
                        <a:rPr lang="en-GB" sz="1400"/>
                        <a:t>Signed Multiply Subtract Dual</a:t>
                      </a:r>
                    </a:p>
                  </a:txBody>
                  <a:tcPr anchor="ctr"/>
                </a:tc>
                <a:tc>
                  <a:txBody>
                    <a:bodyPr/>
                    <a:lstStyle/>
                    <a:p>
                      <a:r>
                        <a:rPr lang="en-GB" sz="1400" dirty="0"/>
                        <a:t>Q</a:t>
                      </a:r>
                    </a:p>
                  </a:txBody>
                  <a:tcPr anchor="ctr"/>
                </a:tc>
              </a:tr>
              <a:tr h="376849">
                <a:tc>
                  <a:txBody>
                    <a:bodyPr/>
                    <a:lstStyle/>
                    <a:p>
                      <a:r>
                        <a:rPr lang="en-GB" sz="1400" dirty="0"/>
                        <a:t>SMLSLD</a:t>
                      </a:r>
                    </a:p>
                  </a:txBody>
                  <a:tcPr anchor="ctr"/>
                </a:tc>
                <a:tc>
                  <a:txBody>
                    <a:bodyPr/>
                    <a:lstStyle/>
                    <a:p>
                      <a:r>
                        <a:rPr lang="en-GB" sz="1400"/>
                        <a:t>RdLo, RdHi, Rn, Rm</a:t>
                      </a:r>
                    </a:p>
                  </a:txBody>
                  <a:tcPr anchor="ctr"/>
                </a:tc>
                <a:tc>
                  <a:txBody>
                    <a:bodyPr/>
                    <a:lstStyle/>
                    <a:p>
                      <a:r>
                        <a:rPr lang="en-GB" sz="1400" dirty="0"/>
                        <a:t>Signed Multiply Subtract Long Dual</a:t>
                      </a:r>
                    </a:p>
                  </a:txBody>
                  <a:tcPr anchor="ctr"/>
                </a:tc>
                <a:tc>
                  <a:txBody>
                    <a:bodyPr/>
                    <a:lstStyle/>
                    <a:p>
                      <a:endParaRPr lang="en-GB" sz="1400" dirty="0"/>
                    </a:p>
                  </a:txBody>
                  <a:tcPr marL="121872" marR="121872"/>
                </a:tc>
              </a:tr>
              <a:tr h="376849">
                <a:tc>
                  <a:txBody>
                    <a:bodyPr/>
                    <a:lstStyle/>
                    <a:p>
                      <a:r>
                        <a:rPr lang="en-GB" sz="1400" dirty="0"/>
                        <a:t>SMMLA</a:t>
                      </a:r>
                    </a:p>
                  </a:txBody>
                  <a:tcPr anchor="ctr"/>
                </a:tc>
                <a:tc>
                  <a:txBody>
                    <a:bodyPr/>
                    <a:lstStyle/>
                    <a:p>
                      <a:r>
                        <a:rPr lang="en-GB" sz="1400"/>
                        <a:t>Rd, Rn, Rm, Ra</a:t>
                      </a:r>
                    </a:p>
                  </a:txBody>
                  <a:tcPr anchor="ctr"/>
                </a:tc>
                <a:tc>
                  <a:txBody>
                    <a:bodyPr/>
                    <a:lstStyle/>
                    <a:p>
                      <a:r>
                        <a:rPr lang="en-GB" sz="1400" dirty="0"/>
                        <a:t>Signed Most significant word Multiply Accumulate</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2322811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ARM Cortex-M4 Processor</a:t>
            </a:r>
            <a:br>
              <a:rPr lang="en-GB" dirty="0" smtClean="0"/>
            </a:br>
            <a:r>
              <a:rPr lang="en-GB" dirty="0" smtClean="0"/>
              <a:t>Memory Map</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23631310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3294108094"/>
              </p:ext>
            </p:extLst>
          </p:nvPr>
        </p:nvGraphicFramePr>
        <p:xfrm>
          <a:off x="479425" y="1143000"/>
          <a:ext cx="11297676" cy="5003340"/>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SMMLS, SMMLR</a:t>
                      </a:r>
                    </a:p>
                  </a:txBody>
                  <a:tcPr anchor="ctr"/>
                </a:tc>
                <a:tc>
                  <a:txBody>
                    <a:bodyPr/>
                    <a:lstStyle/>
                    <a:p>
                      <a:r>
                        <a:rPr lang="en-GB" sz="1400"/>
                        <a:t>Rd, Rn, Rm, Ra</a:t>
                      </a:r>
                    </a:p>
                  </a:txBody>
                  <a:tcPr anchor="ctr"/>
                </a:tc>
                <a:tc>
                  <a:txBody>
                    <a:bodyPr/>
                    <a:lstStyle/>
                    <a:p>
                      <a:r>
                        <a:rPr lang="en-GB" sz="1400" dirty="0"/>
                        <a:t>Signed Most significant word Multiply Subtract</a:t>
                      </a:r>
                    </a:p>
                  </a:txBody>
                  <a:tcPr anchor="ctr"/>
                </a:tc>
                <a:tc>
                  <a:txBody>
                    <a:bodyPr/>
                    <a:lstStyle/>
                    <a:p>
                      <a:endParaRPr lang="en-GB" sz="1400" dirty="0"/>
                    </a:p>
                  </a:txBody>
                  <a:tcPr marL="121872" marR="121872"/>
                </a:tc>
              </a:tr>
              <a:tr h="376849">
                <a:tc>
                  <a:txBody>
                    <a:bodyPr/>
                    <a:lstStyle/>
                    <a:p>
                      <a:r>
                        <a:rPr lang="en-GB" sz="1400" dirty="0"/>
                        <a:t>SMMUL, SMMULR</a:t>
                      </a:r>
                    </a:p>
                  </a:txBody>
                  <a:tcPr anchor="ctr"/>
                </a:tc>
                <a:tc>
                  <a:txBody>
                    <a:bodyPr/>
                    <a:lstStyle/>
                    <a:p>
                      <a:r>
                        <a:rPr lang="en-GB" sz="1400"/>
                        <a:t>{Rd,} Rn, Rm</a:t>
                      </a:r>
                    </a:p>
                  </a:txBody>
                  <a:tcPr anchor="ctr"/>
                </a:tc>
                <a:tc>
                  <a:txBody>
                    <a:bodyPr/>
                    <a:lstStyle/>
                    <a:p>
                      <a:r>
                        <a:rPr lang="en-GB" sz="1400" dirty="0"/>
                        <a:t>Signed Most significant word Multiply</a:t>
                      </a:r>
                    </a:p>
                  </a:txBody>
                  <a:tcPr anchor="ctr"/>
                </a:tc>
                <a:tc>
                  <a:txBody>
                    <a:bodyPr/>
                    <a:lstStyle/>
                    <a:p>
                      <a:endParaRPr lang="en-GB" sz="1400" dirty="0"/>
                    </a:p>
                  </a:txBody>
                  <a:tcPr marL="121872" marR="121872"/>
                </a:tc>
              </a:tr>
              <a:tr h="376849">
                <a:tc>
                  <a:txBody>
                    <a:bodyPr/>
                    <a:lstStyle/>
                    <a:p>
                      <a:r>
                        <a:rPr lang="en-GB" sz="1400" dirty="0"/>
                        <a:t>SMUAD</a:t>
                      </a:r>
                    </a:p>
                  </a:txBody>
                  <a:tcPr anchor="ctr"/>
                </a:tc>
                <a:tc>
                  <a:txBody>
                    <a:bodyPr/>
                    <a:lstStyle/>
                    <a:p>
                      <a:r>
                        <a:rPr lang="en-GB" sz="1400"/>
                        <a:t>{Rd,} Rn, Rm</a:t>
                      </a:r>
                    </a:p>
                  </a:txBody>
                  <a:tcPr anchor="ctr"/>
                </a:tc>
                <a:tc>
                  <a:txBody>
                    <a:bodyPr/>
                    <a:lstStyle/>
                    <a:p>
                      <a:r>
                        <a:rPr lang="en-GB" sz="1400"/>
                        <a:t>Signed dual Multiply Add</a:t>
                      </a:r>
                    </a:p>
                  </a:txBody>
                  <a:tcPr anchor="ctr"/>
                </a:tc>
                <a:tc>
                  <a:txBody>
                    <a:bodyPr/>
                    <a:lstStyle/>
                    <a:p>
                      <a:r>
                        <a:rPr lang="en-GB" sz="1400" dirty="0"/>
                        <a:t>Q</a:t>
                      </a:r>
                    </a:p>
                  </a:txBody>
                  <a:tcPr anchor="ctr"/>
                </a:tc>
              </a:tr>
              <a:tr h="376849">
                <a:tc>
                  <a:txBody>
                    <a:bodyPr/>
                    <a:lstStyle/>
                    <a:p>
                      <a:r>
                        <a:rPr lang="en-GB" sz="1400" dirty="0"/>
                        <a:t>SMULBB, SMULBT SMULTB, SMULTT</a:t>
                      </a:r>
                    </a:p>
                  </a:txBody>
                  <a:tcPr anchor="ctr"/>
                </a:tc>
                <a:tc>
                  <a:txBody>
                    <a:bodyPr/>
                    <a:lstStyle/>
                    <a:p>
                      <a:r>
                        <a:rPr lang="en-GB" sz="1400"/>
                        <a:t>{Rd,} Rn, Rm</a:t>
                      </a:r>
                    </a:p>
                  </a:txBody>
                  <a:tcPr anchor="ctr"/>
                </a:tc>
                <a:tc>
                  <a:txBody>
                    <a:bodyPr/>
                    <a:lstStyle/>
                    <a:p>
                      <a:r>
                        <a:rPr lang="en-GB" sz="1400" dirty="0"/>
                        <a:t>Signed Multiply (</a:t>
                      </a:r>
                      <a:r>
                        <a:rPr lang="en-GB" sz="1400" dirty="0" err="1"/>
                        <a:t>halfwords</a:t>
                      </a:r>
                      <a:r>
                        <a:rPr lang="en-GB" sz="1400" dirty="0"/>
                        <a:t>)</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SMULL</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RdLo</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RdHi</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Signed Multiply (32 x 32), 64-bit result</a:t>
                      </a:r>
                      <a:endParaRPr lang="en-GB" sz="1400" dirty="0"/>
                    </a:p>
                  </a:txBody>
                  <a:tcPr marL="121872" marR="121872"/>
                </a:tc>
                <a:tc>
                  <a:txBody>
                    <a:bodyPr/>
                    <a:lstStyle/>
                    <a:p>
                      <a:endParaRPr lang="en-GB" sz="1400" dirty="0"/>
                    </a:p>
                  </a:txBody>
                  <a:tcPr marL="121872" marR="121872"/>
                </a:tc>
              </a:tr>
              <a:tr h="376849">
                <a:tc>
                  <a:txBody>
                    <a:bodyPr/>
                    <a:lstStyle/>
                    <a:p>
                      <a:r>
                        <a:rPr lang="en-GB" sz="1400" dirty="0"/>
                        <a:t>SMULWB, SMULWT</a:t>
                      </a:r>
                    </a:p>
                  </a:txBody>
                  <a:tcPr anchor="ctr"/>
                </a:tc>
                <a:tc>
                  <a:txBody>
                    <a:bodyPr/>
                    <a:lstStyle/>
                    <a:p>
                      <a:r>
                        <a:rPr lang="en-GB" sz="1400"/>
                        <a:t>{Rd,} Rn, Rm</a:t>
                      </a:r>
                    </a:p>
                  </a:txBody>
                  <a:tcPr anchor="ctr"/>
                </a:tc>
                <a:tc>
                  <a:txBody>
                    <a:bodyPr/>
                    <a:lstStyle/>
                    <a:p>
                      <a:r>
                        <a:rPr lang="en-GB" sz="1400"/>
                        <a:t>Signed Multiply word by halfword</a:t>
                      </a:r>
                    </a:p>
                  </a:txBody>
                  <a:tcPr anchor="ctr"/>
                </a:tc>
                <a:tc>
                  <a:txBody>
                    <a:bodyPr/>
                    <a:lstStyle/>
                    <a:p>
                      <a:endParaRPr lang="en-GB" sz="1400" dirty="0"/>
                    </a:p>
                  </a:txBody>
                  <a:tcPr anchor="ctr"/>
                </a:tc>
              </a:tr>
              <a:tr h="376849">
                <a:tc>
                  <a:txBody>
                    <a:bodyPr/>
                    <a:lstStyle/>
                    <a:p>
                      <a:r>
                        <a:rPr lang="en-GB" sz="1400" dirty="0"/>
                        <a:t>SMUSD, SMUSDX</a:t>
                      </a:r>
                    </a:p>
                  </a:txBody>
                  <a:tcPr anchor="ctr"/>
                </a:tc>
                <a:tc>
                  <a:txBody>
                    <a:bodyPr/>
                    <a:lstStyle/>
                    <a:p>
                      <a:r>
                        <a:rPr lang="en-GB" sz="1400" dirty="0"/>
                        <a:t>{Rd,} Rn, Rm</a:t>
                      </a:r>
                    </a:p>
                  </a:txBody>
                  <a:tcPr anchor="ctr"/>
                </a:tc>
                <a:tc>
                  <a:txBody>
                    <a:bodyPr/>
                    <a:lstStyle/>
                    <a:p>
                      <a:r>
                        <a:rPr lang="en-GB" sz="1400" dirty="0"/>
                        <a:t>Signed dual Multiply Subtract</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SSAT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#n,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{,shift #s}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Signed Saturate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Q</a:t>
                      </a:r>
                      <a:endParaRPr lang="en-GB" sz="1400" dirty="0"/>
                    </a:p>
                  </a:txBody>
                  <a:tcPr marL="121872" marR="121872"/>
                </a:tc>
              </a:tr>
              <a:tr h="376849">
                <a:tc>
                  <a:txBody>
                    <a:bodyPr/>
                    <a:lstStyle/>
                    <a:p>
                      <a:r>
                        <a:rPr lang="en-GB" sz="1400" dirty="0"/>
                        <a:t>SSAT16</a:t>
                      </a:r>
                    </a:p>
                  </a:txBody>
                  <a:tcPr anchor="ctr"/>
                </a:tc>
                <a:tc>
                  <a:txBody>
                    <a:bodyPr/>
                    <a:lstStyle/>
                    <a:p>
                      <a:r>
                        <a:rPr lang="en-GB" sz="1400"/>
                        <a:t>Rd, #n, Rm</a:t>
                      </a:r>
                    </a:p>
                  </a:txBody>
                  <a:tcPr anchor="ctr"/>
                </a:tc>
                <a:tc>
                  <a:txBody>
                    <a:bodyPr/>
                    <a:lstStyle/>
                    <a:p>
                      <a:r>
                        <a:rPr lang="en-GB" sz="1400"/>
                        <a:t>Signed Saturate 16</a:t>
                      </a:r>
                    </a:p>
                  </a:txBody>
                  <a:tcPr anchor="ctr"/>
                </a:tc>
                <a:tc>
                  <a:txBody>
                    <a:bodyPr/>
                    <a:lstStyle/>
                    <a:p>
                      <a:r>
                        <a:rPr lang="en-GB" sz="1400" dirty="0"/>
                        <a:t>Q</a:t>
                      </a:r>
                    </a:p>
                  </a:txBody>
                  <a:tcPr anchor="ctr"/>
                </a:tc>
              </a:tr>
              <a:tr h="376849">
                <a:tc>
                  <a:txBody>
                    <a:bodyPr/>
                    <a:lstStyle/>
                    <a:p>
                      <a:r>
                        <a:rPr lang="en-GB" sz="1400" dirty="0"/>
                        <a:t>SSAX</a:t>
                      </a:r>
                    </a:p>
                  </a:txBody>
                  <a:tcPr anchor="ctr"/>
                </a:tc>
                <a:tc>
                  <a:txBody>
                    <a:bodyPr/>
                    <a:lstStyle/>
                    <a:p>
                      <a:r>
                        <a:rPr lang="en-GB" sz="1400"/>
                        <a:t>{Rd,} Rn, Rm</a:t>
                      </a:r>
                    </a:p>
                  </a:txBody>
                  <a:tcPr anchor="ctr"/>
                </a:tc>
                <a:tc>
                  <a:txBody>
                    <a:bodyPr/>
                    <a:lstStyle/>
                    <a:p>
                      <a:r>
                        <a:rPr lang="en-GB" sz="1400"/>
                        <a:t>Signed Subtract and Add with Exchange</a:t>
                      </a:r>
                    </a:p>
                  </a:txBody>
                  <a:tcPr anchor="ctr"/>
                </a:tc>
                <a:tc>
                  <a:txBody>
                    <a:bodyPr/>
                    <a:lstStyle/>
                    <a:p>
                      <a:r>
                        <a:rPr lang="en-GB" sz="1400" dirty="0"/>
                        <a:t>GE</a:t>
                      </a:r>
                    </a:p>
                  </a:txBody>
                  <a:tcPr anchor="ctr"/>
                </a:tc>
              </a:tr>
              <a:tr h="376849">
                <a:tc>
                  <a:txBody>
                    <a:bodyPr/>
                    <a:lstStyle/>
                    <a:p>
                      <a:r>
                        <a:rPr lang="en-GB" sz="1400" dirty="0"/>
                        <a:t>SSUB16</a:t>
                      </a:r>
                    </a:p>
                  </a:txBody>
                  <a:tcPr anchor="ctr"/>
                </a:tc>
                <a:tc>
                  <a:txBody>
                    <a:bodyPr/>
                    <a:lstStyle/>
                    <a:p>
                      <a:r>
                        <a:rPr lang="en-GB" sz="1400"/>
                        <a:t>{Rd,} Rn, Rm</a:t>
                      </a:r>
                    </a:p>
                  </a:txBody>
                  <a:tcPr anchor="ctr"/>
                </a:tc>
                <a:tc>
                  <a:txBody>
                    <a:bodyPr/>
                    <a:lstStyle/>
                    <a:p>
                      <a:r>
                        <a:rPr lang="en-GB" sz="1400" dirty="0"/>
                        <a:t>Signed Subtract 16</a:t>
                      </a:r>
                    </a:p>
                  </a:txBody>
                  <a:tcPr anchor="ctr"/>
                </a:tc>
                <a:tc>
                  <a:txBody>
                    <a:bodyPr/>
                    <a:lstStyle/>
                    <a:p>
                      <a:endParaRPr lang="en-GB" sz="1400" dirty="0"/>
                    </a:p>
                  </a:txBody>
                  <a:tcPr marL="121872" marR="121872"/>
                </a:tc>
              </a:tr>
              <a:tr h="376849">
                <a:tc>
                  <a:txBody>
                    <a:bodyPr/>
                    <a:lstStyle/>
                    <a:p>
                      <a:r>
                        <a:rPr lang="en-GB" sz="1400" dirty="0"/>
                        <a:t>SSUB8</a:t>
                      </a:r>
                    </a:p>
                  </a:txBody>
                  <a:tcPr anchor="ctr"/>
                </a:tc>
                <a:tc>
                  <a:txBody>
                    <a:bodyPr/>
                    <a:lstStyle/>
                    <a:p>
                      <a:r>
                        <a:rPr lang="en-GB" sz="1400" dirty="0"/>
                        <a:t>{Rd,} Rn, Rm</a:t>
                      </a:r>
                    </a:p>
                  </a:txBody>
                  <a:tcPr anchor="ctr"/>
                </a:tc>
                <a:tc>
                  <a:txBody>
                    <a:bodyPr/>
                    <a:lstStyle/>
                    <a:p>
                      <a:r>
                        <a:rPr lang="en-GB" sz="1400" dirty="0"/>
                        <a:t>Signed Subtract 8</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7869111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4056232201"/>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STM</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Multiple registers, increment after</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STMDB, STMEA</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Multiple registers, decrement before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STMFD, STMIA</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Multiple registers, increment after</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STRB, STRBT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byte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Rt2,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two words</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STREX</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Exclusive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STREXB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Exclusive Byte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STREXH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Exclusive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STRH, STRHT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STRT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#offset]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SUB, SUBS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Subtract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bl>
          </a:graphicData>
        </a:graphic>
      </p:graphicFrame>
    </p:spTree>
    <p:extLst>
      <p:ext uri="{BB962C8B-B14F-4D97-AF65-F5344CB8AC3E}">
        <p14:creationId xmlns:p14="http://schemas.microsoft.com/office/powerpoint/2010/main" val="32617833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2733556288"/>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SUB, SUBW</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#imm12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Subtract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SVC</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t>
                      </a:r>
                      <a:r>
                        <a:rPr lang="en-GB" sz="1400" b="0" i="0" u="none" strike="noStrike" kern="1200" baseline="0" dirty="0" err="1" smtClean="0">
                          <a:solidFill>
                            <a:schemeClr val="dk1"/>
                          </a:solidFill>
                          <a:latin typeface="+mn-lt"/>
                          <a:ea typeface="+mn-ea"/>
                          <a:cs typeface="+mn-cs"/>
                        </a:rPr>
                        <a:t>imm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Supervisor Call</a:t>
                      </a:r>
                      <a:endParaRPr lang="en-GB" sz="1400" dirty="0"/>
                    </a:p>
                  </a:txBody>
                  <a:tcPr marL="121872" marR="121872"/>
                </a:tc>
                <a:tc>
                  <a:txBody>
                    <a:bodyPr/>
                    <a:lstStyle/>
                    <a:p>
                      <a:endParaRPr lang="en-GB" sz="1400" dirty="0"/>
                    </a:p>
                  </a:txBody>
                  <a:tcPr marL="121872" marR="121872"/>
                </a:tc>
              </a:tr>
              <a:tr h="376849">
                <a:tc>
                  <a:txBody>
                    <a:bodyPr/>
                    <a:lstStyle/>
                    <a:p>
                      <a:r>
                        <a:rPr lang="en-GB" sz="1400" dirty="0"/>
                        <a:t>SXTAB</a:t>
                      </a:r>
                    </a:p>
                  </a:txBody>
                  <a:tcPr anchor="ctr"/>
                </a:tc>
                <a:tc>
                  <a:txBody>
                    <a:bodyPr/>
                    <a:lstStyle/>
                    <a:p>
                      <a:r>
                        <a:rPr lang="en-GB" sz="1400"/>
                        <a:t>{Rd,} Rn, Rm,{,ROR #}</a:t>
                      </a:r>
                    </a:p>
                  </a:txBody>
                  <a:tcPr anchor="ctr"/>
                </a:tc>
                <a:tc>
                  <a:txBody>
                    <a:bodyPr/>
                    <a:lstStyle/>
                    <a:p>
                      <a:r>
                        <a:rPr lang="en-GB" sz="1400" dirty="0"/>
                        <a:t>Extend 8 bits to 32 and add</a:t>
                      </a:r>
                    </a:p>
                  </a:txBody>
                  <a:tcPr anchor="ctr"/>
                </a:tc>
                <a:tc>
                  <a:txBody>
                    <a:bodyPr/>
                    <a:lstStyle/>
                    <a:p>
                      <a:endParaRPr lang="en-GB" sz="1400" dirty="0"/>
                    </a:p>
                  </a:txBody>
                  <a:tcPr marL="121872" marR="121872"/>
                </a:tc>
              </a:tr>
              <a:tr h="376849">
                <a:tc>
                  <a:txBody>
                    <a:bodyPr/>
                    <a:lstStyle/>
                    <a:p>
                      <a:r>
                        <a:rPr lang="en-GB" sz="1400" dirty="0"/>
                        <a:t>SXTAB16</a:t>
                      </a:r>
                    </a:p>
                  </a:txBody>
                  <a:tcPr anchor="ctr"/>
                </a:tc>
                <a:tc>
                  <a:txBody>
                    <a:bodyPr/>
                    <a:lstStyle/>
                    <a:p>
                      <a:r>
                        <a:rPr lang="en-GB" sz="1400"/>
                        <a:t>{Rd,} Rn, Rm,{,ROR #}</a:t>
                      </a:r>
                    </a:p>
                  </a:txBody>
                  <a:tcPr anchor="ctr"/>
                </a:tc>
                <a:tc>
                  <a:txBody>
                    <a:bodyPr/>
                    <a:lstStyle/>
                    <a:p>
                      <a:r>
                        <a:rPr lang="en-GB" sz="1400" dirty="0"/>
                        <a:t>Dual extend 8 bits to 16 and add</a:t>
                      </a:r>
                    </a:p>
                  </a:txBody>
                  <a:tcPr anchor="ctr"/>
                </a:tc>
                <a:tc>
                  <a:txBody>
                    <a:bodyPr/>
                    <a:lstStyle/>
                    <a:p>
                      <a:endParaRPr lang="en-GB" sz="1400" dirty="0"/>
                    </a:p>
                  </a:txBody>
                  <a:tcPr marL="121872" marR="121872"/>
                </a:tc>
              </a:tr>
              <a:tr h="376849">
                <a:tc>
                  <a:txBody>
                    <a:bodyPr/>
                    <a:lstStyle/>
                    <a:p>
                      <a:r>
                        <a:rPr lang="en-GB" sz="1400" dirty="0"/>
                        <a:t>SXTAH</a:t>
                      </a:r>
                    </a:p>
                  </a:txBody>
                  <a:tcPr anchor="ctr"/>
                </a:tc>
                <a:tc>
                  <a:txBody>
                    <a:bodyPr/>
                    <a:lstStyle/>
                    <a:p>
                      <a:r>
                        <a:rPr lang="en-GB" sz="1400"/>
                        <a:t>{Rd,} Rn, Rm,{,ROR #}</a:t>
                      </a:r>
                    </a:p>
                  </a:txBody>
                  <a:tcPr anchor="ctr"/>
                </a:tc>
                <a:tc>
                  <a:txBody>
                    <a:bodyPr/>
                    <a:lstStyle/>
                    <a:p>
                      <a:r>
                        <a:rPr lang="en-GB" sz="1400" dirty="0"/>
                        <a:t>Extend 16 bits to 32 and add</a:t>
                      </a:r>
                    </a:p>
                  </a:txBody>
                  <a:tcPr anchor="ctr"/>
                </a:tc>
                <a:tc>
                  <a:txBody>
                    <a:bodyPr/>
                    <a:lstStyle/>
                    <a:p>
                      <a:endParaRPr lang="en-GB" sz="1400" dirty="0"/>
                    </a:p>
                  </a:txBody>
                  <a:tcPr marL="121872" marR="121872"/>
                </a:tc>
              </a:tr>
              <a:tr h="376849">
                <a:tc>
                  <a:txBody>
                    <a:bodyPr/>
                    <a:lstStyle/>
                    <a:p>
                      <a:r>
                        <a:rPr lang="en-GB" sz="1400" dirty="0"/>
                        <a:t>SXTB16</a:t>
                      </a:r>
                    </a:p>
                  </a:txBody>
                  <a:tcPr anchor="ctr"/>
                </a:tc>
                <a:tc>
                  <a:txBody>
                    <a:bodyPr/>
                    <a:lstStyle/>
                    <a:p>
                      <a:r>
                        <a:rPr lang="en-GB" sz="1400"/>
                        <a:t>{Rd,} Rm {,ROR #n}</a:t>
                      </a:r>
                    </a:p>
                  </a:txBody>
                  <a:tcPr anchor="ctr"/>
                </a:tc>
                <a:tc>
                  <a:txBody>
                    <a:bodyPr/>
                    <a:lstStyle/>
                    <a:p>
                      <a:r>
                        <a:rPr lang="en-GB" sz="1400" dirty="0"/>
                        <a:t>Signed Extend Byte 16</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SXTB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{,ROR #n}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 extend a byte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SXTH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{,ROR #n}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 extend a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TBB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Table Branch Byte</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TBH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LSL #1]</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Table Branch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TEQ</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Test Equivalence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TST</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Op2</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Test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bl>
          </a:graphicData>
        </a:graphic>
      </p:graphicFrame>
    </p:spTree>
    <p:extLst>
      <p:ext uri="{BB962C8B-B14F-4D97-AF65-F5344CB8AC3E}">
        <p14:creationId xmlns:p14="http://schemas.microsoft.com/office/powerpoint/2010/main" val="4547397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3007781179"/>
              </p:ext>
            </p:extLst>
          </p:nvPr>
        </p:nvGraphicFramePr>
        <p:xfrm>
          <a:off x="479425" y="1143000"/>
          <a:ext cx="11297676" cy="5003340"/>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UADD16</a:t>
                      </a:r>
                    </a:p>
                  </a:txBody>
                  <a:tcPr anchor="ctr"/>
                </a:tc>
                <a:tc>
                  <a:txBody>
                    <a:bodyPr/>
                    <a:lstStyle/>
                    <a:p>
                      <a:r>
                        <a:rPr lang="en-GB" sz="1400"/>
                        <a:t>{Rd,} Rn, Rm</a:t>
                      </a:r>
                    </a:p>
                  </a:txBody>
                  <a:tcPr anchor="ctr"/>
                </a:tc>
                <a:tc>
                  <a:txBody>
                    <a:bodyPr/>
                    <a:lstStyle/>
                    <a:p>
                      <a:r>
                        <a:rPr lang="en-GB" sz="1400"/>
                        <a:t>Unsigned Add 16</a:t>
                      </a:r>
                    </a:p>
                  </a:txBody>
                  <a:tcPr anchor="ctr"/>
                </a:tc>
                <a:tc>
                  <a:txBody>
                    <a:bodyPr/>
                    <a:lstStyle/>
                    <a:p>
                      <a:r>
                        <a:rPr lang="en-GB" sz="1400" dirty="0"/>
                        <a:t>GE</a:t>
                      </a:r>
                    </a:p>
                  </a:txBody>
                  <a:tcPr anchor="ctr"/>
                </a:tc>
              </a:tr>
              <a:tr h="376849">
                <a:tc>
                  <a:txBody>
                    <a:bodyPr/>
                    <a:lstStyle/>
                    <a:p>
                      <a:r>
                        <a:rPr lang="en-GB" sz="1400" dirty="0"/>
                        <a:t>UADD8</a:t>
                      </a:r>
                    </a:p>
                  </a:txBody>
                  <a:tcPr anchor="ctr"/>
                </a:tc>
                <a:tc>
                  <a:txBody>
                    <a:bodyPr/>
                    <a:lstStyle/>
                    <a:p>
                      <a:r>
                        <a:rPr lang="en-GB" sz="1400"/>
                        <a:t>{Rd,} Rn, Rm</a:t>
                      </a:r>
                    </a:p>
                  </a:txBody>
                  <a:tcPr anchor="ctr"/>
                </a:tc>
                <a:tc>
                  <a:txBody>
                    <a:bodyPr/>
                    <a:lstStyle/>
                    <a:p>
                      <a:r>
                        <a:rPr lang="en-GB" sz="1400"/>
                        <a:t>Unsigned Add 8</a:t>
                      </a:r>
                    </a:p>
                  </a:txBody>
                  <a:tcPr anchor="ctr"/>
                </a:tc>
                <a:tc>
                  <a:txBody>
                    <a:bodyPr/>
                    <a:lstStyle/>
                    <a:p>
                      <a:r>
                        <a:rPr lang="en-GB" sz="1400" dirty="0"/>
                        <a:t>GE</a:t>
                      </a:r>
                    </a:p>
                  </a:txBody>
                  <a:tcPr anchor="ctr"/>
                </a:tc>
              </a:tr>
              <a:tr h="376849">
                <a:tc>
                  <a:txBody>
                    <a:bodyPr/>
                    <a:lstStyle/>
                    <a:p>
                      <a:r>
                        <a:rPr lang="en-GB" sz="1400" dirty="0"/>
                        <a:t>USAX</a:t>
                      </a:r>
                    </a:p>
                  </a:txBody>
                  <a:tcPr anchor="ctr"/>
                </a:tc>
                <a:tc>
                  <a:txBody>
                    <a:bodyPr/>
                    <a:lstStyle/>
                    <a:p>
                      <a:r>
                        <a:rPr lang="en-GB" sz="1400"/>
                        <a:t>{Rd,} Rn, Rm</a:t>
                      </a:r>
                    </a:p>
                  </a:txBody>
                  <a:tcPr anchor="ctr"/>
                </a:tc>
                <a:tc>
                  <a:txBody>
                    <a:bodyPr/>
                    <a:lstStyle/>
                    <a:p>
                      <a:r>
                        <a:rPr lang="en-GB" sz="1400"/>
                        <a:t>Unsigned Subtract and Add with Exchange</a:t>
                      </a:r>
                    </a:p>
                  </a:txBody>
                  <a:tcPr anchor="ctr"/>
                </a:tc>
                <a:tc>
                  <a:txBody>
                    <a:bodyPr/>
                    <a:lstStyle/>
                    <a:p>
                      <a:r>
                        <a:rPr lang="en-GB" sz="1400" dirty="0"/>
                        <a:t>GE</a:t>
                      </a:r>
                    </a:p>
                  </a:txBody>
                  <a:tcPr anchor="ctr"/>
                </a:tc>
              </a:tr>
              <a:tr h="376849">
                <a:tc>
                  <a:txBody>
                    <a:bodyPr/>
                    <a:lstStyle/>
                    <a:p>
                      <a:r>
                        <a:rPr lang="en-GB" sz="1400" dirty="0"/>
                        <a:t>UHADD16</a:t>
                      </a:r>
                    </a:p>
                  </a:txBody>
                  <a:tcPr anchor="ctr"/>
                </a:tc>
                <a:tc>
                  <a:txBody>
                    <a:bodyPr/>
                    <a:lstStyle/>
                    <a:p>
                      <a:r>
                        <a:rPr lang="en-GB" sz="1400"/>
                        <a:t>{Rd,} Rn, Rm</a:t>
                      </a:r>
                    </a:p>
                  </a:txBody>
                  <a:tcPr anchor="ctr"/>
                </a:tc>
                <a:tc>
                  <a:txBody>
                    <a:bodyPr/>
                    <a:lstStyle/>
                    <a:p>
                      <a:r>
                        <a:rPr lang="en-GB" sz="1400" dirty="0"/>
                        <a:t>Unsigned Halving Add 16</a:t>
                      </a:r>
                    </a:p>
                  </a:txBody>
                  <a:tcPr anchor="ctr"/>
                </a:tc>
                <a:tc>
                  <a:txBody>
                    <a:bodyPr/>
                    <a:lstStyle/>
                    <a:p>
                      <a:endParaRPr lang="en-GB" sz="1400" dirty="0"/>
                    </a:p>
                  </a:txBody>
                  <a:tcPr marL="121872" marR="121872"/>
                </a:tc>
              </a:tr>
              <a:tr h="376849">
                <a:tc>
                  <a:txBody>
                    <a:bodyPr/>
                    <a:lstStyle/>
                    <a:p>
                      <a:r>
                        <a:rPr lang="en-GB" sz="1400" dirty="0"/>
                        <a:t>UHADD8</a:t>
                      </a:r>
                    </a:p>
                  </a:txBody>
                  <a:tcPr anchor="ctr"/>
                </a:tc>
                <a:tc>
                  <a:txBody>
                    <a:bodyPr/>
                    <a:lstStyle/>
                    <a:p>
                      <a:r>
                        <a:rPr lang="en-GB" sz="1400"/>
                        <a:t>{Rd,} Rn, Rm</a:t>
                      </a:r>
                    </a:p>
                  </a:txBody>
                  <a:tcPr anchor="ctr"/>
                </a:tc>
                <a:tc>
                  <a:txBody>
                    <a:bodyPr/>
                    <a:lstStyle/>
                    <a:p>
                      <a:r>
                        <a:rPr lang="en-GB" sz="1400" dirty="0"/>
                        <a:t>Unsigned Halving Add 8</a:t>
                      </a:r>
                    </a:p>
                  </a:txBody>
                  <a:tcPr anchor="ctr"/>
                </a:tc>
                <a:tc>
                  <a:txBody>
                    <a:bodyPr/>
                    <a:lstStyle/>
                    <a:p>
                      <a:endParaRPr lang="en-GB" sz="1400" dirty="0"/>
                    </a:p>
                  </a:txBody>
                  <a:tcPr marL="121872" marR="121872"/>
                </a:tc>
              </a:tr>
              <a:tr h="376849">
                <a:tc>
                  <a:txBody>
                    <a:bodyPr/>
                    <a:lstStyle/>
                    <a:p>
                      <a:r>
                        <a:rPr lang="en-GB" sz="1400" dirty="0"/>
                        <a:t>UHASX</a:t>
                      </a:r>
                    </a:p>
                  </a:txBody>
                  <a:tcPr anchor="ctr"/>
                </a:tc>
                <a:tc>
                  <a:txBody>
                    <a:bodyPr/>
                    <a:lstStyle/>
                    <a:p>
                      <a:r>
                        <a:rPr lang="en-GB" sz="1400"/>
                        <a:t>{Rd,} Rn, Rm</a:t>
                      </a:r>
                    </a:p>
                  </a:txBody>
                  <a:tcPr anchor="ctr"/>
                </a:tc>
                <a:tc>
                  <a:txBody>
                    <a:bodyPr/>
                    <a:lstStyle/>
                    <a:p>
                      <a:r>
                        <a:rPr lang="en-GB" sz="1400" dirty="0"/>
                        <a:t>Unsigned Halving Add and Subtract with Exchange</a:t>
                      </a:r>
                    </a:p>
                  </a:txBody>
                  <a:tcPr anchor="ctr"/>
                </a:tc>
                <a:tc>
                  <a:txBody>
                    <a:bodyPr/>
                    <a:lstStyle/>
                    <a:p>
                      <a:endParaRPr lang="en-GB" sz="1400" dirty="0"/>
                    </a:p>
                  </a:txBody>
                  <a:tcPr marL="121872" marR="121872"/>
                </a:tc>
              </a:tr>
              <a:tr h="376849">
                <a:tc>
                  <a:txBody>
                    <a:bodyPr/>
                    <a:lstStyle/>
                    <a:p>
                      <a:r>
                        <a:rPr lang="en-GB" sz="1400" dirty="0"/>
                        <a:t>UHSAX</a:t>
                      </a:r>
                    </a:p>
                  </a:txBody>
                  <a:tcPr anchor="ctr"/>
                </a:tc>
                <a:tc>
                  <a:txBody>
                    <a:bodyPr/>
                    <a:lstStyle/>
                    <a:p>
                      <a:r>
                        <a:rPr lang="en-GB" sz="1400"/>
                        <a:t>{Rd,} Rn, Rm</a:t>
                      </a:r>
                    </a:p>
                  </a:txBody>
                  <a:tcPr anchor="ctr"/>
                </a:tc>
                <a:tc>
                  <a:txBody>
                    <a:bodyPr/>
                    <a:lstStyle/>
                    <a:p>
                      <a:r>
                        <a:rPr lang="en-GB" sz="1400" dirty="0"/>
                        <a:t>Unsigned Halving Subtract and Add with Exchange</a:t>
                      </a:r>
                    </a:p>
                  </a:txBody>
                  <a:tcPr anchor="ctr"/>
                </a:tc>
                <a:tc>
                  <a:txBody>
                    <a:bodyPr/>
                    <a:lstStyle/>
                    <a:p>
                      <a:endParaRPr lang="en-GB" sz="1400" dirty="0"/>
                    </a:p>
                  </a:txBody>
                  <a:tcPr marL="121872" marR="121872"/>
                </a:tc>
              </a:tr>
              <a:tr h="376849">
                <a:tc>
                  <a:txBody>
                    <a:bodyPr/>
                    <a:lstStyle/>
                    <a:p>
                      <a:r>
                        <a:rPr lang="en-GB" sz="1400" dirty="0"/>
                        <a:t>UHSUB16</a:t>
                      </a:r>
                    </a:p>
                  </a:txBody>
                  <a:tcPr anchor="ctr"/>
                </a:tc>
                <a:tc>
                  <a:txBody>
                    <a:bodyPr/>
                    <a:lstStyle/>
                    <a:p>
                      <a:r>
                        <a:rPr lang="en-GB" sz="1400"/>
                        <a:t>{Rd,} Rn, Rm</a:t>
                      </a:r>
                    </a:p>
                  </a:txBody>
                  <a:tcPr anchor="ctr"/>
                </a:tc>
                <a:tc>
                  <a:txBody>
                    <a:bodyPr/>
                    <a:lstStyle/>
                    <a:p>
                      <a:r>
                        <a:rPr lang="en-GB" sz="1400" dirty="0"/>
                        <a:t>Unsigned Halving Subtract 16</a:t>
                      </a:r>
                    </a:p>
                  </a:txBody>
                  <a:tcPr anchor="ctr"/>
                </a:tc>
                <a:tc>
                  <a:txBody>
                    <a:bodyPr/>
                    <a:lstStyle/>
                    <a:p>
                      <a:endParaRPr lang="en-GB" sz="1400" dirty="0"/>
                    </a:p>
                  </a:txBody>
                  <a:tcPr marL="121872" marR="121872"/>
                </a:tc>
              </a:tr>
              <a:tr h="376849">
                <a:tc>
                  <a:txBody>
                    <a:bodyPr/>
                    <a:lstStyle/>
                    <a:p>
                      <a:r>
                        <a:rPr lang="en-GB" sz="1400" dirty="0"/>
                        <a:t>UHSUB8</a:t>
                      </a:r>
                    </a:p>
                  </a:txBody>
                  <a:tcPr anchor="ctr"/>
                </a:tc>
                <a:tc>
                  <a:txBody>
                    <a:bodyPr/>
                    <a:lstStyle/>
                    <a:p>
                      <a:r>
                        <a:rPr lang="en-GB" sz="1400"/>
                        <a:t>{Rd,} Rn, Rm</a:t>
                      </a:r>
                    </a:p>
                  </a:txBody>
                  <a:tcPr anchor="ctr"/>
                </a:tc>
                <a:tc>
                  <a:txBody>
                    <a:bodyPr/>
                    <a:lstStyle/>
                    <a:p>
                      <a:r>
                        <a:rPr lang="en-GB" sz="1400" dirty="0"/>
                        <a:t>Unsigned Halving Subtract 8</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UBFX</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lsb</a:t>
                      </a:r>
                      <a:r>
                        <a:rPr lang="en-GB" sz="1400" b="0" i="0" u="none" strike="noStrike" kern="1200" baseline="0" dirty="0" smtClean="0">
                          <a:solidFill>
                            <a:schemeClr val="dk1"/>
                          </a:solidFill>
                          <a:latin typeface="+mn-lt"/>
                          <a:ea typeface="+mn-ea"/>
                          <a:cs typeface="+mn-cs"/>
                        </a:rPr>
                        <a:t>, #width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Unsigned Bit Field Extract</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UDIV</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Unsigned Divide</a:t>
                      </a:r>
                      <a:endParaRPr lang="en-GB" sz="1400" dirty="0"/>
                    </a:p>
                  </a:txBody>
                  <a:tcPr marL="121872" marR="121872"/>
                </a:tc>
                <a:tc>
                  <a:txBody>
                    <a:bodyPr/>
                    <a:lstStyle/>
                    <a:p>
                      <a:endParaRPr lang="en-GB" sz="1400" dirty="0"/>
                    </a:p>
                  </a:txBody>
                  <a:tcPr marL="121872" marR="121872"/>
                </a:tc>
              </a:tr>
              <a:tr h="376849">
                <a:tc>
                  <a:txBody>
                    <a:bodyPr/>
                    <a:lstStyle/>
                    <a:p>
                      <a:r>
                        <a:rPr lang="en-GB" sz="1400" dirty="0"/>
                        <a:t>UMAAL</a:t>
                      </a:r>
                    </a:p>
                  </a:txBody>
                  <a:tcPr anchor="ctr"/>
                </a:tc>
                <a:tc>
                  <a:txBody>
                    <a:bodyPr/>
                    <a:lstStyle/>
                    <a:p>
                      <a:r>
                        <a:rPr lang="en-GB" sz="1400" dirty="0" err="1"/>
                        <a:t>RdLo</a:t>
                      </a:r>
                      <a:r>
                        <a:rPr lang="en-GB" sz="1400" dirty="0"/>
                        <a:t>, </a:t>
                      </a:r>
                      <a:r>
                        <a:rPr lang="en-GB" sz="1400" dirty="0" err="1"/>
                        <a:t>RdHi</a:t>
                      </a:r>
                      <a:r>
                        <a:rPr lang="en-GB" sz="1400" dirty="0"/>
                        <a:t>, Rn, Rm</a:t>
                      </a:r>
                    </a:p>
                  </a:txBody>
                  <a:tcPr anchor="ctr"/>
                </a:tc>
                <a:tc>
                  <a:txBody>
                    <a:bodyPr/>
                    <a:lstStyle/>
                    <a:p>
                      <a:r>
                        <a:rPr lang="en-GB" sz="1400" dirty="0"/>
                        <a:t>Unsigned Multiply Accumulate </a:t>
                      </a:r>
                      <a:r>
                        <a:rPr lang="en-GB" sz="1400" dirty="0" err="1"/>
                        <a:t>Accumulate</a:t>
                      </a:r>
                      <a:r>
                        <a:rPr lang="en-GB" sz="1400" dirty="0"/>
                        <a:t> Long (32 x 32 + 32 +32), 64-bit result</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1427325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2339667003"/>
              </p:ext>
            </p:extLst>
          </p:nvPr>
        </p:nvGraphicFramePr>
        <p:xfrm>
          <a:off x="479425" y="1143000"/>
          <a:ext cx="11297676" cy="5003340"/>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UMLAL</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RdLo</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RdHi</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Unsigned Multiply with Accumulate (32 x 32 + 64), 64-bit result</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UMULL</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RdLo</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RdHi</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Unsigned Multiply (32 x 32), 64-bit result</a:t>
                      </a:r>
                      <a:endParaRPr lang="en-GB" sz="1400" dirty="0"/>
                    </a:p>
                  </a:txBody>
                  <a:tcPr marL="121872" marR="121872"/>
                </a:tc>
                <a:tc>
                  <a:txBody>
                    <a:bodyPr/>
                    <a:lstStyle/>
                    <a:p>
                      <a:endParaRPr lang="en-GB" sz="1400"/>
                    </a:p>
                  </a:txBody>
                  <a:tcPr marL="121872" marR="121872"/>
                </a:tc>
              </a:tr>
              <a:tr h="376849">
                <a:tc>
                  <a:txBody>
                    <a:bodyPr/>
                    <a:lstStyle/>
                    <a:p>
                      <a:r>
                        <a:rPr lang="en-GB" sz="1400" dirty="0"/>
                        <a:t>UQADD16</a:t>
                      </a:r>
                    </a:p>
                  </a:txBody>
                  <a:tcPr anchor="ctr"/>
                </a:tc>
                <a:tc>
                  <a:txBody>
                    <a:bodyPr/>
                    <a:lstStyle/>
                    <a:p>
                      <a:r>
                        <a:rPr lang="en-GB" sz="1400"/>
                        <a:t>{Rd,} Rn, Rm</a:t>
                      </a:r>
                    </a:p>
                  </a:txBody>
                  <a:tcPr anchor="ctr"/>
                </a:tc>
                <a:tc>
                  <a:txBody>
                    <a:bodyPr/>
                    <a:lstStyle/>
                    <a:p>
                      <a:r>
                        <a:rPr lang="en-GB" sz="1400" dirty="0"/>
                        <a:t>Unsigned Saturating Add 16</a:t>
                      </a:r>
                    </a:p>
                  </a:txBody>
                  <a:tcPr anchor="ctr"/>
                </a:tc>
                <a:tc>
                  <a:txBody>
                    <a:bodyPr/>
                    <a:lstStyle/>
                    <a:p>
                      <a:endParaRPr lang="en-GB" sz="1400" dirty="0"/>
                    </a:p>
                  </a:txBody>
                  <a:tcPr marL="121872" marR="121872"/>
                </a:tc>
              </a:tr>
              <a:tr h="376849">
                <a:tc>
                  <a:txBody>
                    <a:bodyPr/>
                    <a:lstStyle/>
                    <a:p>
                      <a:r>
                        <a:rPr lang="en-GB" sz="1400" dirty="0"/>
                        <a:t>UQADD8</a:t>
                      </a:r>
                    </a:p>
                  </a:txBody>
                  <a:tcPr anchor="ctr"/>
                </a:tc>
                <a:tc>
                  <a:txBody>
                    <a:bodyPr/>
                    <a:lstStyle/>
                    <a:p>
                      <a:r>
                        <a:rPr lang="en-GB" sz="1400"/>
                        <a:t>{Rd,} Rn, Rm</a:t>
                      </a:r>
                    </a:p>
                  </a:txBody>
                  <a:tcPr anchor="ctr"/>
                </a:tc>
                <a:tc>
                  <a:txBody>
                    <a:bodyPr/>
                    <a:lstStyle/>
                    <a:p>
                      <a:r>
                        <a:rPr lang="en-GB" sz="1400" dirty="0"/>
                        <a:t>Unsigned Saturating Add 8</a:t>
                      </a:r>
                    </a:p>
                  </a:txBody>
                  <a:tcPr anchor="ctr"/>
                </a:tc>
                <a:tc>
                  <a:txBody>
                    <a:bodyPr/>
                    <a:lstStyle/>
                    <a:p>
                      <a:endParaRPr lang="en-GB" sz="1400" dirty="0"/>
                    </a:p>
                  </a:txBody>
                  <a:tcPr marL="121872" marR="121872"/>
                </a:tc>
              </a:tr>
              <a:tr h="376849">
                <a:tc>
                  <a:txBody>
                    <a:bodyPr/>
                    <a:lstStyle/>
                    <a:p>
                      <a:r>
                        <a:rPr lang="en-GB" sz="1400" dirty="0"/>
                        <a:t>UQASX</a:t>
                      </a:r>
                    </a:p>
                  </a:txBody>
                  <a:tcPr anchor="ctr"/>
                </a:tc>
                <a:tc>
                  <a:txBody>
                    <a:bodyPr/>
                    <a:lstStyle/>
                    <a:p>
                      <a:r>
                        <a:rPr lang="en-GB" sz="1400"/>
                        <a:t>{Rd,} Rn, Rm</a:t>
                      </a:r>
                    </a:p>
                  </a:txBody>
                  <a:tcPr anchor="ctr"/>
                </a:tc>
                <a:tc>
                  <a:txBody>
                    <a:bodyPr/>
                    <a:lstStyle/>
                    <a:p>
                      <a:r>
                        <a:rPr lang="en-GB" sz="1400" dirty="0"/>
                        <a:t>Unsigned Saturating Add and Subtract with Exchange</a:t>
                      </a:r>
                    </a:p>
                  </a:txBody>
                  <a:tcPr anchor="ctr"/>
                </a:tc>
                <a:tc>
                  <a:txBody>
                    <a:bodyPr/>
                    <a:lstStyle/>
                    <a:p>
                      <a:endParaRPr lang="en-GB" sz="1400" dirty="0"/>
                    </a:p>
                  </a:txBody>
                  <a:tcPr marL="121872" marR="121872"/>
                </a:tc>
              </a:tr>
              <a:tr h="376849">
                <a:tc>
                  <a:txBody>
                    <a:bodyPr/>
                    <a:lstStyle/>
                    <a:p>
                      <a:r>
                        <a:rPr lang="en-GB" sz="1400" dirty="0"/>
                        <a:t>UQSAX</a:t>
                      </a:r>
                    </a:p>
                  </a:txBody>
                  <a:tcPr anchor="ctr"/>
                </a:tc>
                <a:tc>
                  <a:txBody>
                    <a:bodyPr/>
                    <a:lstStyle/>
                    <a:p>
                      <a:r>
                        <a:rPr lang="en-GB" sz="1400"/>
                        <a:t>{Rd,} Rn, Rm</a:t>
                      </a:r>
                    </a:p>
                  </a:txBody>
                  <a:tcPr anchor="ctr"/>
                </a:tc>
                <a:tc>
                  <a:txBody>
                    <a:bodyPr/>
                    <a:lstStyle/>
                    <a:p>
                      <a:r>
                        <a:rPr lang="en-GB" sz="1400" dirty="0"/>
                        <a:t>Unsigned Saturating Subtract and Add with Exchange</a:t>
                      </a:r>
                    </a:p>
                  </a:txBody>
                  <a:tcPr anchor="ctr"/>
                </a:tc>
                <a:tc>
                  <a:txBody>
                    <a:bodyPr/>
                    <a:lstStyle/>
                    <a:p>
                      <a:endParaRPr lang="en-GB" sz="1400" dirty="0"/>
                    </a:p>
                  </a:txBody>
                  <a:tcPr marL="121872" marR="121872"/>
                </a:tc>
              </a:tr>
              <a:tr h="376849">
                <a:tc>
                  <a:txBody>
                    <a:bodyPr/>
                    <a:lstStyle/>
                    <a:p>
                      <a:r>
                        <a:rPr lang="en-GB" sz="1400" dirty="0"/>
                        <a:t>UQSUB16</a:t>
                      </a:r>
                    </a:p>
                  </a:txBody>
                  <a:tcPr anchor="ctr"/>
                </a:tc>
                <a:tc>
                  <a:txBody>
                    <a:bodyPr/>
                    <a:lstStyle/>
                    <a:p>
                      <a:r>
                        <a:rPr lang="en-GB" sz="1400"/>
                        <a:t>{Rd,} Rn, Rm</a:t>
                      </a:r>
                    </a:p>
                  </a:txBody>
                  <a:tcPr anchor="ctr"/>
                </a:tc>
                <a:tc>
                  <a:txBody>
                    <a:bodyPr/>
                    <a:lstStyle/>
                    <a:p>
                      <a:r>
                        <a:rPr lang="en-GB" sz="1400" dirty="0"/>
                        <a:t>Unsigned Saturating Subtract 16</a:t>
                      </a:r>
                    </a:p>
                  </a:txBody>
                  <a:tcPr anchor="ctr"/>
                </a:tc>
                <a:tc>
                  <a:txBody>
                    <a:bodyPr/>
                    <a:lstStyle/>
                    <a:p>
                      <a:endParaRPr lang="en-GB" sz="1400" dirty="0"/>
                    </a:p>
                  </a:txBody>
                  <a:tcPr marL="121872" marR="121872"/>
                </a:tc>
              </a:tr>
              <a:tr h="376849">
                <a:tc>
                  <a:txBody>
                    <a:bodyPr/>
                    <a:lstStyle/>
                    <a:p>
                      <a:r>
                        <a:rPr lang="en-GB" sz="1400" dirty="0"/>
                        <a:t>UQSUB8</a:t>
                      </a:r>
                    </a:p>
                  </a:txBody>
                  <a:tcPr anchor="ctr"/>
                </a:tc>
                <a:tc>
                  <a:txBody>
                    <a:bodyPr/>
                    <a:lstStyle/>
                    <a:p>
                      <a:r>
                        <a:rPr lang="en-GB" sz="1400"/>
                        <a:t>{Rd,} Rn, Rm</a:t>
                      </a:r>
                    </a:p>
                  </a:txBody>
                  <a:tcPr anchor="ctr"/>
                </a:tc>
                <a:tc>
                  <a:txBody>
                    <a:bodyPr/>
                    <a:lstStyle/>
                    <a:p>
                      <a:r>
                        <a:rPr lang="en-GB" sz="1400" dirty="0"/>
                        <a:t>Unsigned Saturating Subtract 8</a:t>
                      </a:r>
                    </a:p>
                  </a:txBody>
                  <a:tcPr anchor="ctr"/>
                </a:tc>
                <a:tc>
                  <a:txBody>
                    <a:bodyPr/>
                    <a:lstStyle/>
                    <a:p>
                      <a:endParaRPr lang="en-GB" sz="1400" dirty="0"/>
                    </a:p>
                  </a:txBody>
                  <a:tcPr marL="121872" marR="121872"/>
                </a:tc>
              </a:tr>
              <a:tr h="376849">
                <a:tc>
                  <a:txBody>
                    <a:bodyPr/>
                    <a:lstStyle/>
                    <a:p>
                      <a:r>
                        <a:rPr lang="en-GB" sz="1400" dirty="0"/>
                        <a:t>USAD8</a:t>
                      </a:r>
                    </a:p>
                  </a:txBody>
                  <a:tcPr anchor="ctr"/>
                </a:tc>
                <a:tc>
                  <a:txBody>
                    <a:bodyPr/>
                    <a:lstStyle/>
                    <a:p>
                      <a:r>
                        <a:rPr lang="en-GB" sz="1400" dirty="0"/>
                        <a:t>{Rd,} Rn, Rm</a:t>
                      </a:r>
                    </a:p>
                  </a:txBody>
                  <a:tcPr anchor="ctr"/>
                </a:tc>
                <a:tc>
                  <a:txBody>
                    <a:bodyPr/>
                    <a:lstStyle/>
                    <a:p>
                      <a:r>
                        <a:rPr lang="en-GB" sz="1400" dirty="0"/>
                        <a:t>Unsigned Sum of Absolute Differences</a:t>
                      </a:r>
                    </a:p>
                  </a:txBody>
                  <a:tcPr anchor="ctr"/>
                </a:tc>
                <a:tc>
                  <a:txBody>
                    <a:bodyPr/>
                    <a:lstStyle/>
                    <a:p>
                      <a:endParaRPr lang="en-GB" sz="1400" dirty="0"/>
                    </a:p>
                  </a:txBody>
                  <a:tcPr marL="121872" marR="121872"/>
                </a:tc>
              </a:tr>
              <a:tr h="376849">
                <a:tc>
                  <a:txBody>
                    <a:bodyPr/>
                    <a:lstStyle/>
                    <a:p>
                      <a:r>
                        <a:rPr lang="en-GB" sz="1400" dirty="0"/>
                        <a:t>USADA8</a:t>
                      </a:r>
                    </a:p>
                  </a:txBody>
                  <a:tcPr anchor="ctr"/>
                </a:tc>
                <a:tc>
                  <a:txBody>
                    <a:bodyPr/>
                    <a:lstStyle/>
                    <a:p>
                      <a:r>
                        <a:rPr lang="en-GB" sz="1400" dirty="0"/>
                        <a:t>{Rd,} Rn, Rm, Ra</a:t>
                      </a:r>
                    </a:p>
                  </a:txBody>
                  <a:tcPr anchor="ctr"/>
                </a:tc>
                <a:tc>
                  <a:txBody>
                    <a:bodyPr/>
                    <a:lstStyle/>
                    <a:p>
                      <a:r>
                        <a:rPr lang="en-GB" sz="1400" dirty="0"/>
                        <a:t>Unsigned Sum of Absolute Differences and Accumulate</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USAT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#n,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{,shift #s}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Unsigned Saturate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Q</a:t>
                      </a:r>
                      <a:endParaRPr lang="en-GB" sz="1400" dirty="0"/>
                    </a:p>
                  </a:txBody>
                  <a:tcPr marL="121872" marR="121872"/>
                </a:tc>
              </a:tr>
              <a:tr h="376849">
                <a:tc>
                  <a:txBody>
                    <a:bodyPr/>
                    <a:lstStyle/>
                    <a:p>
                      <a:r>
                        <a:rPr lang="en-GB" sz="1400" dirty="0"/>
                        <a:t>USAT16</a:t>
                      </a:r>
                    </a:p>
                  </a:txBody>
                  <a:tcPr anchor="ctr"/>
                </a:tc>
                <a:tc>
                  <a:txBody>
                    <a:bodyPr/>
                    <a:lstStyle/>
                    <a:p>
                      <a:r>
                        <a:rPr lang="en-GB" sz="1400" dirty="0"/>
                        <a:t>Rd, #n, Rm</a:t>
                      </a:r>
                    </a:p>
                  </a:txBody>
                  <a:tcPr anchor="ctr"/>
                </a:tc>
                <a:tc>
                  <a:txBody>
                    <a:bodyPr/>
                    <a:lstStyle/>
                    <a:p>
                      <a:r>
                        <a:rPr lang="en-GB" sz="1400" dirty="0"/>
                        <a:t>Unsigned Saturate 16</a:t>
                      </a:r>
                    </a:p>
                  </a:txBody>
                  <a:tcPr anchor="ctr"/>
                </a:tc>
                <a:tc>
                  <a:txBody>
                    <a:bodyPr/>
                    <a:lstStyle/>
                    <a:p>
                      <a:r>
                        <a:rPr lang="en-GB" sz="1400" dirty="0"/>
                        <a:t>Q</a:t>
                      </a:r>
                    </a:p>
                  </a:txBody>
                  <a:tcPr anchor="ctr"/>
                </a:tc>
              </a:tr>
            </a:tbl>
          </a:graphicData>
        </a:graphic>
      </p:graphicFrame>
    </p:spTree>
    <p:extLst>
      <p:ext uri="{BB962C8B-B14F-4D97-AF65-F5344CB8AC3E}">
        <p14:creationId xmlns:p14="http://schemas.microsoft.com/office/powerpoint/2010/main" val="32377581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1853532672"/>
              </p:ext>
            </p:extLst>
          </p:nvPr>
        </p:nvGraphicFramePr>
        <p:xfrm>
          <a:off x="479425" y="1143000"/>
          <a:ext cx="11297676" cy="5003340"/>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UASX</a:t>
                      </a:r>
                    </a:p>
                  </a:txBody>
                  <a:tcPr anchor="ctr"/>
                </a:tc>
                <a:tc>
                  <a:txBody>
                    <a:bodyPr/>
                    <a:lstStyle/>
                    <a:p>
                      <a:r>
                        <a:rPr lang="en-GB" sz="1400"/>
                        <a:t>{Rd,} Rn, Rm</a:t>
                      </a:r>
                    </a:p>
                  </a:txBody>
                  <a:tcPr anchor="ctr"/>
                </a:tc>
                <a:tc>
                  <a:txBody>
                    <a:bodyPr/>
                    <a:lstStyle/>
                    <a:p>
                      <a:r>
                        <a:rPr lang="en-GB" sz="1400"/>
                        <a:t>Unsigned Add and Subtract with Exchange</a:t>
                      </a:r>
                    </a:p>
                  </a:txBody>
                  <a:tcPr anchor="ctr"/>
                </a:tc>
                <a:tc>
                  <a:txBody>
                    <a:bodyPr/>
                    <a:lstStyle/>
                    <a:p>
                      <a:r>
                        <a:rPr lang="en-GB" sz="1400" dirty="0"/>
                        <a:t>GE</a:t>
                      </a:r>
                    </a:p>
                  </a:txBody>
                  <a:tcPr anchor="ctr"/>
                </a:tc>
              </a:tr>
              <a:tr h="376849">
                <a:tc>
                  <a:txBody>
                    <a:bodyPr/>
                    <a:lstStyle/>
                    <a:p>
                      <a:r>
                        <a:rPr lang="en-GB" sz="1400" dirty="0"/>
                        <a:t>USUB16</a:t>
                      </a:r>
                    </a:p>
                  </a:txBody>
                  <a:tcPr anchor="ctr"/>
                </a:tc>
                <a:tc>
                  <a:txBody>
                    <a:bodyPr/>
                    <a:lstStyle/>
                    <a:p>
                      <a:r>
                        <a:rPr lang="en-GB" sz="1400"/>
                        <a:t>{Rd,} Rn, Rm</a:t>
                      </a:r>
                    </a:p>
                  </a:txBody>
                  <a:tcPr anchor="ctr"/>
                </a:tc>
                <a:tc>
                  <a:txBody>
                    <a:bodyPr/>
                    <a:lstStyle/>
                    <a:p>
                      <a:r>
                        <a:rPr lang="en-GB" sz="1400"/>
                        <a:t>Unsigned Subtract 16</a:t>
                      </a:r>
                    </a:p>
                  </a:txBody>
                  <a:tcPr anchor="ctr"/>
                </a:tc>
                <a:tc>
                  <a:txBody>
                    <a:bodyPr/>
                    <a:lstStyle/>
                    <a:p>
                      <a:r>
                        <a:rPr lang="en-GB" sz="1400" dirty="0"/>
                        <a:t>GE</a:t>
                      </a:r>
                    </a:p>
                  </a:txBody>
                  <a:tcPr anchor="ctr"/>
                </a:tc>
              </a:tr>
              <a:tr h="376849">
                <a:tc>
                  <a:txBody>
                    <a:bodyPr/>
                    <a:lstStyle/>
                    <a:p>
                      <a:r>
                        <a:rPr lang="en-GB" sz="1400" dirty="0"/>
                        <a:t>USUB8</a:t>
                      </a:r>
                    </a:p>
                  </a:txBody>
                  <a:tcPr anchor="ctr"/>
                </a:tc>
                <a:tc>
                  <a:txBody>
                    <a:bodyPr/>
                    <a:lstStyle/>
                    <a:p>
                      <a:r>
                        <a:rPr lang="en-GB" sz="1400"/>
                        <a:t>{Rd,} Rn, Rm</a:t>
                      </a:r>
                    </a:p>
                  </a:txBody>
                  <a:tcPr anchor="ctr"/>
                </a:tc>
                <a:tc>
                  <a:txBody>
                    <a:bodyPr/>
                    <a:lstStyle/>
                    <a:p>
                      <a:r>
                        <a:rPr lang="en-GB" sz="1400"/>
                        <a:t>Unsigned Subtract 8</a:t>
                      </a:r>
                    </a:p>
                  </a:txBody>
                  <a:tcPr anchor="ctr"/>
                </a:tc>
                <a:tc>
                  <a:txBody>
                    <a:bodyPr/>
                    <a:lstStyle/>
                    <a:p>
                      <a:r>
                        <a:rPr lang="en-GB" sz="1400" dirty="0"/>
                        <a:t>GE</a:t>
                      </a:r>
                    </a:p>
                  </a:txBody>
                  <a:tcPr anchor="ctr"/>
                </a:tc>
              </a:tr>
              <a:tr h="376849">
                <a:tc>
                  <a:txBody>
                    <a:bodyPr/>
                    <a:lstStyle/>
                    <a:p>
                      <a:r>
                        <a:rPr lang="en-GB" sz="1400" dirty="0"/>
                        <a:t>UXTAB</a:t>
                      </a:r>
                    </a:p>
                  </a:txBody>
                  <a:tcPr anchor="ctr"/>
                </a:tc>
                <a:tc>
                  <a:txBody>
                    <a:bodyPr/>
                    <a:lstStyle/>
                    <a:p>
                      <a:r>
                        <a:rPr lang="en-GB" sz="1400"/>
                        <a:t>{Rd,} Rn, Rm,{,ROR #}</a:t>
                      </a:r>
                    </a:p>
                  </a:txBody>
                  <a:tcPr anchor="ctr"/>
                </a:tc>
                <a:tc>
                  <a:txBody>
                    <a:bodyPr/>
                    <a:lstStyle/>
                    <a:p>
                      <a:r>
                        <a:rPr lang="en-GB" sz="1400" dirty="0"/>
                        <a:t>Rotate, extend 8 bits to 32 and Add</a:t>
                      </a:r>
                    </a:p>
                  </a:txBody>
                  <a:tcPr anchor="ctr"/>
                </a:tc>
                <a:tc>
                  <a:txBody>
                    <a:bodyPr/>
                    <a:lstStyle/>
                    <a:p>
                      <a:endParaRPr lang="en-GB" sz="1400" dirty="0"/>
                    </a:p>
                  </a:txBody>
                  <a:tcPr marL="121872" marR="121872"/>
                </a:tc>
              </a:tr>
              <a:tr h="376849">
                <a:tc>
                  <a:txBody>
                    <a:bodyPr/>
                    <a:lstStyle/>
                    <a:p>
                      <a:r>
                        <a:rPr lang="en-GB" sz="1400" dirty="0"/>
                        <a:t>UXTAB16</a:t>
                      </a:r>
                    </a:p>
                  </a:txBody>
                  <a:tcPr anchor="ctr"/>
                </a:tc>
                <a:tc>
                  <a:txBody>
                    <a:bodyPr/>
                    <a:lstStyle/>
                    <a:p>
                      <a:r>
                        <a:rPr lang="en-GB" sz="1400" dirty="0"/>
                        <a:t>{Rd,} Rn, Rm,{,ROR #}</a:t>
                      </a:r>
                    </a:p>
                  </a:txBody>
                  <a:tcPr anchor="ctr"/>
                </a:tc>
                <a:tc>
                  <a:txBody>
                    <a:bodyPr/>
                    <a:lstStyle/>
                    <a:p>
                      <a:r>
                        <a:rPr lang="en-GB" sz="1400" dirty="0"/>
                        <a:t>Rotate, dual extend 8 bits to 16 and Add</a:t>
                      </a:r>
                    </a:p>
                  </a:txBody>
                  <a:tcPr anchor="ctr"/>
                </a:tc>
                <a:tc>
                  <a:txBody>
                    <a:bodyPr/>
                    <a:lstStyle/>
                    <a:p>
                      <a:endParaRPr lang="en-GB" sz="1400" dirty="0"/>
                    </a:p>
                  </a:txBody>
                  <a:tcPr marL="121872" marR="121872"/>
                </a:tc>
              </a:tr>
              <a:tr h="376849">
                <a:tc>
                  <a:txBody>
                    <a:bodyPr/>
                    <a:lstStyle/>
                    <a:p>
                      <a:r>
                        <a:rPr lang="en-GB" sz="1400" dirty="0"/>
                        <a:t>UXTAH</a:t>
                      </a:r>
                    </a:p>
                  </a:txBody>
                  <a:tcPr anchor="ctr"/>
                </a:tc>
                <a:tc>
                  <a:txBody>
                    <a:bodyPr/>
                    <a:lstStyle/>
                    <a:p>
                      <a:r>
                        <a:rPr lang="en-GB" sz="1400" dirty="0"/>
                        <a:t>{Rd,} Rn, Rm,{,ROR #}</a:t>
                      </a:r>
                    </a:p>
                  </a:txBody>
                  <a:tcPr anchor="ctr"/>
                </a:tc>
                <a:tc>
                  <a:txBody>
                    <a:bodyPr/>
                    <a:lstStyle/>
                    <a:p>
                      <a:r>
                        <a:rPr lang="en-GB" sz="1400" dirty="0"/>
                        <a:t>Rotate, unsigned extend and Add </a:t>
                      </a:r>
                      <a:r>
                        <a:rPr lang="en-GB" sz="1400" dirty="0" err="1"/>
                        <a:t>Halfword</a:t>
                      </a:r>
                      <a:endParaRPr lang="en-GB" sz="1400" dirty="0"/>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UXTB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{,ROR #n}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Zero extend a Byte</a:t>
                      </a:r>
                      <a:endParaRPr lang="en-GB" sz="1400" dirty="0"/>
                    </a:p>
                  </a:txBody>
                  <a:tcPr marL="121872" marR="121872"/>
                </a:tc>
                <a:tc>
                  <a:txBody>
                    <a:bodyPr/>
                    <a:lstStyle/>
                    <a:p>
                      <a:endParaRPr lang="en-GB" sz="1400" dirty="0"/>
                    </a:p>
                  </a:txBody>
                  <a:tcPr marL="121872" marR="121872"/>
                </a:tc>
              </a:tr>
              <a:tr h="376849">
                <a:tc>
                  <a:txBody>
                    <a:bodyPr/>
                    <a:lstStyle/>
                    <a:p>
                      <a:r>
                        <a:rPr lang="en-GB" sz="1400" dirty="0"/>
                        <a:t>UXTB16</a:t>
                      </a:r>
                    </a:p>
                  </a:txBody>
                  <a:tcPr anchor="ctr"/>
                </a:tc>
                <a:tc>
                  <a:txBody>
                    <a:bodyPr/>
                    <a:lstStyle/>
                    <a:p>
                      <a:r>
                        <a:rPr lang="en-GB" sz="1400"/>
                        <a:t>{Rd,} Rm {,ROR #n}</a:t>
                      </a:r>
                    </a:p>
                  </a:txBody>
                  <a:tcPr anchor="ctr"/>
                </a:tc>
                <a:tc>
                  <a:txBody>
                    <a:bodyPr/>
                    <a:lstStyle/>
                    <a:p>
                      <a:r>
                        <a:rPr lang="en-GB" sz="1400" dirty="0"/>
                        <a:t>Unsigned Extend Byte 16</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UXTH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Rm</a:t>
                      </a:r>
                      <a:r>
                        <a:rPr lang="en-GB" sz="1400" b="0" i="0" u="none" strike="noStrike" kern="1200" baseline="0" dirty="0" smtClean="0">
                          <a:solidFill>
                            <a:schemeClr val="dk1"/>
                          </a:solidFill>
                          <a:latin typeface="+mn-lt"/>
                          <a:ea typeface="+mn-ea"/>
                          <a:cs typeface="+mn-cs"/>
                        </a:rPr>
                        <a:t> {,ROR #n}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Zero extend a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76849">
                <a:tc>
                  <a:txBody>
                    <a:bodyPr/>
                    <a:lstStyle/>
                    <a:p>
                      <a:r>
                        <a:rPr lang="en-GB" sz="1400" dirty="0"/>
                        <a:t>VABS.F32</a:t>
                      </a:r>
                    </a:p>
                  </a:txBody>
                  <a:tcPr anchor="ctr"/>
                </a:tc>
                <a:tc>
                  <a:txBody>
                    <a:bodyPr/>
                    <a:lstStyle/>
                    <a:p>
                      <a:r>
                        <a:rPr lang="en-GB" sz="1400"/>
                        <a:t>Sd, Sm</a:t>
                      </a:r>
                    </a:p>
                  </a:txBody>
                  <a:tcPr anchor="ctr"/>
                </a:tc>
                <a:tc>
                  <a:txBody>
                    <a:bodyPr/>
                    <a:lstStyle/>
                    <a:p>
                      <a:r>
                        <a:rPr lang="en-GB" sz="1400" dirty="0"/>
                        <a:t>Floating-point Absolute</a:t>
                      </a:r>
                    </a:p>
                  </a:txBody>
                  <a:tcPr anchor="ctr"/>
                </a:tc>
                <a:tc>
                  <a:txBody>
                    <a:bodyPr/>
                    <a:lstStyle/>
                    <a:p>
                      <a:endParaRPr lang="en-GB" sz="1400" dirty="0"/>
                    </a:p>
                  </a:txBody>
                  <a:tcPr marL="121872" marR="121872"/>
                </a:tc>
              </a:tr>
              <a:tr h="376849">
                <a:tc>
                  <a:txBody>
                    <a:bodyPr/>
                    <a:lstStyle/>
                    <a:p>
                      <a:r>
                        <a:rPr lang="en-GB" sz="1400" dirty="0"/>
                        <a:t>VADD.F32</a:t>
                      </a:r>
                    </a:p>
                  </a:txBody>
                  <a:tcPr anchor="ctr"/>
                </a:tc>
                <a:tc>
                  <a:txBody>
                    <a:bodyPr/>
                    <a:lstStyle/>
                    <a:p>
                      <a:r>
                        <a:rPr lang="en-GB" sz="1400"/>
                        <a:t>{Sd,} Sn, Sm</a:t>
                      </a:r>
                    </a:p>
                  </a:txBody>
                  <a:tcPr anchor="ctr"/>
                </a:tc>
                <a:tc>
                  <a:txBody>
                    <a:bodyPr/>
                    <a:lstStyle/>
                    <a:p>
                      <a:r>
                        <a:rPr lang="en-GB" sz="1400" dirty="0"/>
                        <a:t>Floating-point Add</a:t>
                      </a:r>
                    </a:p>
                  </a:txBody>
                  <a:tcPr anchor="ctr"/>
                </a:tc>
                <a:tc>
                  <a:txBody>
                    <a:bodyPr/>
                    <a:lstStyle/>
                    <a:p>
                      <a:endParaRPr lang="en-GB" sz="1400" dirty="0"/>
                    </a:p>
                  </a:txBody>
                  <a:tcPr marL="121872" marR="121872"/>
                </a:tc>
              </a:tr>
              <a:tr h="376849">
                <a:tc>
                  <a:txBody>
                    <a:bodyPr/>
                    <a:lstStyle/>
                    <a:p>
                      <a:r>
                        <a:rPr lang="en-GB" sz="1400" dirty="0"/>
                        <a:t>VCMP.F32</a:t>
                      </a:r>
                    </a:p>
                  </a:txBody>
                  <a:tcPr anchor="ctr"/>
                </a:tc>
                <a:tc>
                  <a:txBody>
                    <a:bodyPr/>
                    <a:lstStyle/>
                    <a:p>
                      <a:r>
                        <a:rPr lang="en-GB" sz="1400" dirty="0" err="1"/>
                        <a:t>Sd</a:t>
                      </a:r>
                      <a:r>
                        <a:rPr lang="en-GB" sz="1400" dirty="0"/>
                        <a:t>, &lt;Sm | #0.0&gt;</a:t>
                      </a:r>
                    </a:p>
                  </a:txBody>
                  <a:tcPr anchor="ctr"/>
                </a:tc>
                <a:tc>
                  <a:txBody>
                    <a:bodyPr/>
                    <a:lstStyle/>
                    <a:p>
                      <a:r>
                        <a:rPr lang="en-GB" sz="1400" dirty="0"/>
                        <a:t>Compare two floating-point registers, or one floating-point register and zero</a:t>
                      </a:r>
                    </a:p>
                  </a:txBody>
                  <a:tcPr anchor="ctr"/>
                </a:tc>
                <a:tc>
                  <a:txBody>
                    <a:bodyPr/>
                    <a:lstStyle/>
                    <a:p>
                      <a:r>
                        <a:rPr lang="en-GB" sz="1400" dirty="0"/>
                        <a:t>FPSCR</a:t>
                      </a:r>
                    </a:p>
                  </a:txBody>
                  <a:tcPr anchor="ctr"/>
                </a:tc>
              </a:tr>
            </a:tbl>
          </a:graphicData>
        </a:graphic>
      </p:graphicFrame>
    </p:spTree>
    <p:extLst>
      <p:ext uri="{BB962C8B-B14F-4D97-AF65-F5344CB8AC3E}">
        <p14:creationId xmlns:p14="http://schemas.microsoft.com/office/powerpoint/2010/main" val="17236914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500956040"/>
              </p:ext>
            </p:extLst>
          </p:nvPr>
        </p:nvGraphicFramePr>
        <p:xfrm>
          <a:off x="479425" y="1143000"/>
          <a:ext cx="11297676" cy="5144651"/>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VCMPE.F32</a:t>
                      </a:r>
                    </a:p>
                  </a:txBody>
                  <a:tcPr anchor="ctr"/>
                </a:tc>
                <a:tc>
                  <a:txBody>
                    <a:bodyPr/>
                    <a:lstStyle/>
                    <a:p>
                      <a:r>
                        <a:rPr lang="en-GB" sz="1400"/>
                        <a:t>Sd, &lt;Sm | #0.0&gt;</a:t>
                      </a:r>
                    </a:p>
                  </a:txBody>
                  <a:tcPr anchor="ctr"/>
                </a:tc>
                <a:tc>
                  <a:txBody>
                    <a:bodyPr/>
                    <a:lstStyle/>
                    <a:p>
                      <a:r>
                        <a:rPr lang="en-GB" sz="1400" dirty="0"/>
                        <a:t>Compare two floating-point registers, or one floating-point register and zero with Invalid Operation check</a:t>
                      </a:r>
                    </a:p>
                  </a:txBody>
                  <a:tcPr anchor="ctr"/>
                </a:tc>
                <a:tc>
                  <a:txBody>
                    <a:bodyPr/>
                    <a:lstStyle/>
                    <a:p>
                      <a:r>
                        <a:rPr lang="en-GB" sz="1400" dirty="0" smtClean="0"/>
                        <a:t>FPSCR</a:t>
                      </a:r>
                      <a:endParaRPr lang="en-GB" sz="1400" dirty="0"/>
                    </a:p>
                  </a:txBody>
                  <a:tcPr marL="121872" marR="121872"/>
                </a:tc>
              </a:tr>
              <a:tr h="376849">
                <a:tc>
                  <a:txBody>
                    <a:bodyPr/>
                    <a:lstStyle/>
                    <a:p>
                      <a:r>
                        <a:rPr lang="en-GB" sz="1400" dirty="0"/>
                        <a:t>VCVT.S32.F32</a:t>
                      </a:r>
                    </a:p>
                  </a:txBody>
                  <a:tcPr anchor="ctr"/>
                </a:tc>
                <a:tc>
                  <a:txBody>
                    <a:bodyPr/>
                    <a:lstStyle/>
                    <a:p>
                      <a:r>
                        <a:rPr lang="en-GB" sz="1400"/>
                        <a:t>Sd, Sm</a:t>
                      </a:r>
                    </a:p>
                  </a:txBody>
                  <a:tcPr anchor="ctr"/>
                </a:tc>
                <a:tc>
                  <a:txBody>
                    <a:bodyPr/>
                    <a:lstStyle/>
                    <a:p>
                      <a:r>
                        <a:rPr lang="en-GB" sz="1400" dirty="0"/>
                        <a:t>Convert between floating-point and integer</a:t>
                      </a:r>
                    </a:p>
                  </a:txBody>
                  <a:tcPr anchor="ctr"/>
                </a:tc>
                <a:tc>
                  <a:txBody>
                    <a:bodyPr/>
                    <a:lstStyle/>
                    <a:p>
                      <a:endParaRPr lang="en-GB" sz="1400" dirty="0"/>
                    </a:p>
                  </a:txBody>
                  <a:tcPr marL="121872" marR="121872"/>
                </a:tc>
              </a:tr>
              <a:tr h="376849">
                <a:tc>
                  <a:txBody>
                    <a:bodyPr/>
                    <a:lstStyle/>
                    <a:p>
                      <a:r>
                        <a:rPr lang="en-GB" sz="1400" dirty="0"/>
                        <a:t>VCVT.S16.F32</a:t>
                      </a:r>
                    </a:p>
                  </a:txBody>
                  <a:tcPr anchor="ctr"/>
                </a:tc>
                <a:tc>
                  <a:txBody>
                    <a:bodyPr/>
                    <a:lstStyle/>
                    <a:p>
                      <a:r>
                        <a:rPr lang="en-GB" sz="1400"/>
                        <a:t>Sd, Sd, #fbits</a:t>
                      </a:r>
                    </a:p>
                  </a:txBody>
                  <a:tcPr anchor="ctr"/>
                </a:tc>
                <a:tc>
                  <a:txBody>
                    <a:bodyPr/>
                    <a:lstStyle/>
                    <a:p>
                      <a:r>
                        <a:rPr lang="en-GB" sz="1400" dirty="0"/>
                        <a:t>Convert between floating-point and fixed point</a:t>
                      </a:r>
                    </a:p>
                  </a:txBody>
                  <a:tcPr anchor="ctr"/>
                </a:tc>
                <a:tc>
                  <a:txBody>
                    <a:bodyPr/>
                    <a:lstStyle/>
                    <a:p>
                      <a:endParaRPr lang="en-GB" sz="1400" dirty="0"/>
                    </a:p>
                  </a:txBody>
                  <a:tcPr marL="121872" marR="121872"/>
                </a:tc>
              </a:tr>
              <a:tr h="376849">
                <a:tc>
                  <a:txBody>
                    <a:bodyPr/>
                    <a:lstStyle/>
                    <a:p>
                      <a:r>
                        <a:rPr lang="en-GB" sz="1400" dirty="0"/>
                        <a:t>VCVTR.S32.F32</a:t>
                      </a:r>
                    </a:p>
                  </a:txBody>
                  <a:tcPr anchor="ctr"/>
                </a:tc>
                <a:tc>
                  <a:txBody>
                    <a:bodyPr/>
                    <a:lstStyle/>
                    <a:p>
                      <a:r>
                        <a:rPr lang="en-GB" sz="1400" dirty="0" err="1"/>
                        <a:t>Sd</a:t>
                      </a:r>
                      <a:r>
                        <a:rPr lang="en-GB" sz="1400" dirty="0"/>
                        <a:t>, Sm</a:t>
                      </a:r>
                    </a:p>
                  </a:txBody>
                  <a:tcPr anchor="ctr"/>
                </a:tc>
                <a:tc>
                  <a:txBody>
                    <a:bodyPr/>
                    <a:lstStyle/>
                    <a:p>
                      <a:r>
                        <a:rPr lang="en-GB" sz="1400" dirty="0"/>
                        <a:t>Convert between floating-point and integer with rounding</a:t>
                      </a:r>
                    </a:p>
                  </a:txBody>
                  <a:tcPr anchor="ctr"/>
                </a:tc>
                <a:tc>
                  <a:txBody>
                    <a:bodyPr/>
                    <a:lstStyle/>
                    <a:p>
                      <a:endParaRPr lang="en-GB" sz="1400" dirty="0"/>
                    </a:p>
                  </a:txBody>
                  <a:tcPr marL="121872" marR="121872"/>
                </a:tc>
              </a:tr>
              <a:tr h="376849">
                <a:tc>
                  <a:txBody>
                    <a:bodyPr/>
                    <a:lstStyle/>
                    <a:p>
                      <a:r>
                        <a:rPr lang="en-GB" sz="1400" dirty="0"/>
                        <a:t>VCVT&lt;B|H&gt;.F32.F16</a:t>
                      </a:r>
                    </a:p>
                  </a:txBody>
                  <a:tcPr anchor="ctr"/>
                </a:tc>
                <a:tc>
                  <a:txBody>
                    <a:bodyPr/>
                    <a:lstStyle/>
                    <a:p>
                      <a:r>
                        <a:rPr lang="en-GB" sz="1400"/>
                        <a:t>Sd, Sm</a:t>
                      </a:r>
                    </a:p>
                  </a:txBody>
                  <a:tcPr anchor="ctr"/>
                </a:tc>
                <a:tc>
                  <a:txBody>
                    <a:bodyPr/>
                    <a:lstStyle/>
                    <a:p>
                      <a:r>
                        <a:rPr lang="en-GB" sz="1400" dirty="0"/>
                        <a:t>Converts half-precision value to single-precision</a:t>
                      </a:r>
                    </a:p>
                  </a:txBody>
                  <a:tcPr anchor="ctr"/>
                </a:tc>
                <a:tc>
                  <a:txBody>
                    <a:bodyPr/>
                    <a:lstStyle/>
                    <a:p>
                      <a:endParaRPr lang="en-GB" sz="1400" dirty="0"/>
                    </a:p>
                  </a:txBody>
                  <a:tcPr marL="121872" marR="121872"/>
                </a:tc>
              </a:tr>
              <a:tr h="376849">
                <a:tc>
                  <a:txBody>
                    <a:bodyPr/>
                    <a:lstStyle/>
                    <a:p>
                      <a:r>
                        <a:rPr lang="en-GB" sz="1400" dirty="0"/>
                        <a:t>VCVTT&lt;B|T&gt;.F32.F16</a:t>
                      </a:r>
                    </a:p>
                  </a:txBody>
                  <a:tcPr anchor="ctr"/>
                </a:tc>
                <a:tc>
                  <a:txBody>
                    <a:bodyPr/>
                    <a:lstStyle/>
                    <a:p>
                      <a:r>
                        <a:rPr lang="en-GB" sz="1400"/>
                        <a:t>Sd, Sm</a:t>
                      </a:r>
                    </a:p>
                  </a:txBody>
                  <a:tcPr anchor="ctr"/>
                </a:tc>
                <a:tc>
                  <a:txBody>
                    <a:bodyPr/>
                    <a:lstStyle/>
                    <a:p>
                      <a:r>
                        <a:rPr lang="en-GB" sz="1400" dirty="0"/>
                        <a:t>Converts single-precision register to half-precision</a:t>
                      </a:r>
                    </a:p>
                  </a:txBody>
                  <a:tcPr anchor="ctr"/>
                </a:tc>
                <a:tc>
                  <a:txBody>
                    <a:bodyPr/>
                    <a:lstStyle/>
                    <a:p>
                      <a:endParaRPr lang="en-GB" sz="1400" dirty="0"/>
                    </a:p>
                  </a:txBody>
                  <a:tcPr marL="121872" marR="121872"/>
                </a:tc>
              </a:tr>
              <a:tr h="376849">
                <a:tc>
                  <a:txBody>
                    <a:bodyPr/>
                    <a:lstStyle/>
                    <a:p>
                      <a:r>
                        <a:rPr lang="en-GB" sz="1400" dirty="0"/>
                        <a:t>VDIV.F32</a:t>
                      </a:r>
                    </a:p>
                  </a:txBody>
                  <a:tcPr anchor="ctr"/>
                </a:tc>
                <a:tc>
                  <a:txBody>
                    <a:bodyPr/>
                    <a:lstStyle/>
                    <a:p>
                      <a:r>
                        <a:rPr lang="en-GB" sz="1400"/>
                        <a:t>{Sd,} Sn, Sm</a:t>
                      </a:r>
                    </a:p>
                  </a:txBody>
                  <a:tcPr anchor="ctr"/>
                </a:tc>
                <a:tc>
                  <a:txBody>
                    <a:bodyPr/>
                    <a:lstStyle/>
                    <a:p>
                      <a:r>
                        <a:rPr lang="en-GB" sz="1400" dirty="0"/>
                        <a:t>Floating-point Divide</a:t>
                      </a:r>
                    </a:p>
                  </a:txBody>
                  <a:tcPr anchor="ctr"/>
                </a:tc>
                <a:tc>
                  <a:txBody>
                    <a:bodyPr/>
                    <a:lstStyle/>
                    <a:p>
                      <a:endParaRPr lang="en-GB" sz="1400" dirty="0"/>
                    </a:p>
                  </a:txBody>
                  <a:tcPr marL="121872" marR="121872"/>
                </a:tc>
              </a:tr>
              <a:tr h="376849">
                <a:tc>
                  <a:txBody>
                    <a:bodyPr/>
                    <a:lstStyle/>
                    <a:p>
                      <a:r>
                        <a:rPr lang="en-GB" sz="1400" dirty="0"/>
                        <a:t>VFMA.F32</a:t>
                      </a:r>
                    </a:p>
                  </a:txBody>
                  <a:tcPr anchor="ctr"/>
                </a:tc>
                <a:tc>
                  <a:txBody>
                    <a:bodyPr/>
                    <a:lstStyle/>
                    <a:p>
                      <a:r>
                        <a:rPr lang="en-GB" sz="1400"/>
                        <a:t>{Sd,} Sn, Sm</a:t>
                      </a:r>
                    </a:p>
                  </a:txBody>
                  <a:tcPr anchor="ctr"/>
                </a:tc>
                <a:tc>
                  <a:txBody>
                    <a:bodyPr/>
                    <a:lstStyle/>
                    <a:p>
                      <a:r>
                        <a:rPr lang="en-GB" sz="1400" dirty="0"/>
                        <a:t>Floating-point Fused Multiply Accumulate</a:t>
                      </a:r>
                    </a:p>
                  </a:txBody>
                  <a:tcPr anchor="ctr"/>
                </a:tc>
                <a:tc>
                  <a:txBody>
                    <a:bodyPr/>
                    <a:lstStyle/>
                    <a:p>
                      <a:endParaRPr lang="en-GB" sz="1400" dirty="0"/>
                    </a:p>
                  </a:txBody>
                  <a:tcPr marL="121872" marR="121872"/>
                </a:tc>
              </a:tr>
              <a:tr h="376849">
                <a:tc>
                  <a:txBody>
                    <a:bodyPr/>
                    <a:lstStyle/>
                    <a:p>
                      <a:r>
                        <a:rPr lang="en-GB" sz="1400" dirty="0"/>
                        <a:t>VFNMA.F32</a:t>
                      </a:r>
                    </a:p>
                  </a:txBody>
                  <a:tcPr anchor="ctr"/>
                </a:tc>
                <a:tc>
                  <a:txBody>
                    <a:bodyPr/>
                    <a:lstStyle/>
                    <a:p>
                      <a:r>
                        <a:rPr lang="en-GB" sz="1400"/>
                        <a:t>{Sd,} Sn, Sm</a:t>
                      </a:r>
                    </a:p>
                  </a:txBody>
                  <a:tcPr anchor="ctr"/>
                </a:tc>
                <a:tc>
                  <a:txBody>
                    <a:bodyPr/>
                    <a:lstStyle/>
                    <a:p>
                      <a:r>
                        <a:rPr lang="en-GB" sz="1400" dirty="0"/>
                        <a:t>Floating-point Fused Negate Multiply Accumulate</a:t>
                      </a:r>
                    </a:p>
                  </a:txBody>
                  <a:tcPr anchor="ctr"/>
                </a:tc>
                <a:tc>
                  <a:txBody>
                    <a:bodyPr/>
                    <a:lstStyle/>
                    <a:p>
                      <a:endParaRPr lang="en-GB" sz="1400" dirty="0"/>
                    </a:p>
                  </a:txBody>
                  <a:tcPr marL="121872" marR="121872"/>
                </a:tc>
              </a:tr>
              <a:tr h="376849">
                <a:tc>
                  <a:txBody>
                    <a:bodyPr/>
                    <a:lstStyle/>
                    <a:p>
                      <a:r>
                        <a:rPr lang="en-GB" sz="1400" dirty="0"/>
                        <a:t>VFMS.F32</a:t>
                      </a:r>
                    </a:p>
                  </a:txBody>
                  <a:tcPr anchor="ctr"/>
                </a:tc>
                <a:tc>
                  <a:txBody>
                    <a:bodyPr/>
                    <a:lstStyle/>
                    <a:p>
                      <a:r>
                        <a:rPr lang="en-GB" sz="1400"/>
                        <a:t>{Sd,} Sn, Sm</a:t>
                      </a:r>
                    </a:p>
                  </a:txBody>
                  <a:tcPr anchor="ctr"/>
                </a:tc>
                <a:tc>
                  <a:txBody>
                    <a:bodyPr/>
                    <a:lstStyle/>
                    <a:p>
                      <a:r>
                        <a:rPr lang="en-GB" sz="1400" dirty="0"/>
                        <a:t>Floating-point Fused Multiply Subtract</a:t>
                      </a:r>
                    </a:p>
                  </a:txBody>
                  <a:tcPr anchor="ctr"/>
                </a:tc>
                <a:tc>
                  <a:txBody>
                    <a:bodyPr/>
                    <a:lstStyle/>
                    <a:p>
                      <a:endParaRPr lang="en-GB" sz="1400" dirty="0"/>
                    </a:p>
                  </a:txBody>
                  <a:tcPr marL="121872" marR="121872"/>
                </a:tc>
              </a:tr>
              <a:tr h="376849">
                <a:tc>
                  <a:txBody>
                    <a:bodyPr/>
                    <a:lstStyle/>
                    <a:p>
                      <a:r>
                        <a:rPr lang="en-GB" sz="1400" dirty="0"/>
                        <a:t>VFNMS.F32</a:t>
                      </a:r>
                    </a:p>
                  </a:txBody>
                  <a:tcPr anchor="ctr"/>
                </a:tc>
                <a:tc>
                  <a:txBody>
                    <a:bodyPr/>
                    <a:lstStyle/>
                    <a:p>
                      <a:r>
                        <a:rPr lang="en-GB" sz="1400"/>
                        <a:t>{Sd,} Sn, Sm</a:t>
                      </a:r>
                    </a:p>
                  </a:txBody>
                  <a:tcPr anchor="ctr"/>
                </a:tc>
                <a:tc>
                  <a:txBody>
                    <a:bodyPr/>
                    <a:lstStyle/>
                    <a:p>
                      <a:r>
                        <a:rPr lang="en-GB" sz="1400" dirty="0"/>
                        <a:t>Floating-point Fused Negate Multiply Subtract</a:t>
                      </a:r>
                    </a:p>
                  </a:txBody>
                  <a:tcPr anchor="ctr"/>
                </a:tc>
                <a:tc>
                  <a:txBody>
                    <a:bodyPr/>
                    <a:lstStyle/>
                    <a:p>
                      <a:endParaRPr lang="en-GB" sz="1400" dirty="0"/>
                    </a:p>
                  </a:txBody>
                  <a:tcPr marL="121872" marR="121872"/>
                </a:tc>
              </a:tr>
              <a:tr h="376849">
                <a:tc>
                  <a:txBody>
                    <a:bodyPr/>
                    <a:lstStyle/>
                    <a:p>
                      <a:r>
                        <a:rPr lang="en-GB" sz="1400" dirty="0"/>
                        <a:t>VLDM.F&lt;32|64&gt;</a:t>
                      </a:r>
                    </a:p>
                  </a:txBody>
                  <a:tcPr anchor="ctr"/>
                </a:tc>
                <a:tc>
                  <a:txBody>
                    <a:bodyPr/>
                    <a:lstStyle/>
                    <a:p>
                      <a:r>
                        <a:rPr lang="en-GB" sz="1400" dirty="0"/>
                        <a:t>Rn{!}, list</a:t>
                      </a:r>
                    </a:p>
                  </a:txBody>
                  <a:tcPr anchor="ctr"/>
                </a:tc>
                <a:tc>
                  <a:txBody>
                    <a:bodyPr/>
                    <a:lstStyle/>
                    <a:p>
                      <a:r>
                        <a:rPr lang="en-GB" sz="1400" dirty="0"/>
                        <a:t>Load Multiple extension registers</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34063521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2130812567"/>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VLDR.F&lt;32|64&gt;</a:t>
                      </a:r>
                    </a:p>
                  </a:txBody>
                  <a:tcPr anchor="ctr"/>
                </a:tc>
                <a:tc>
                  <a:txBody>
                    <a:bodyPr/>
                    <a:lstStyle/>
                    <a:p>
                      <a:r>
                        <a:rPr lang="en-GB" sz="1400"/>
                        <a:t>&lt;Dd|Sd&gt;, [Rn]</a:t>
                      </a:r>
                    </a:p>
                  </a:txBody>
                  <a:tcPr anchor="ctr"/>
                </a:tc>
                <a:tc>
                  <a:txBody>
                    <a:bodyPr/>
                    <a:lstStyle/>
                    <a:p>
                      <a:r>
                        <a:rPr lang="en-GB" sz="1400" dirty="0"/>
                        <a:t>Load an extension register from memory</a:t>
                      </a:r>
                    </a:p>
                  </a:txBody>
                  <a:tcPr anchor="ctr"/>
                </a:tc>
                <a:tc>
                  <a:txBody>
                    <a:bodyPr/>
                    <a:lstStyle/>
                    <a:p>
                      <a:endParaRPr lang="en-GB" sz="1400" dirty="0"/>
                    </a:p>
                  </a:txBody>
                  <a:tcPr marL="121872" marR="121872"/>
                </a:tc>
              </a:tr>
              <a:tr h="376849">
                <a:tc>
                  <a:txBody>
                    <a:bodyPr/>
                    <a:lstStyle/>
                    <a:p>
                      <a:r>
                        <a:rPr lang="en-GB" sz="1400" dirty="0"/>
                        <a:t>VLMA.F32</a:t>
                      </a:r>
                    </a:p>
                  </a:txBody>
                  <a:tcPr anchor="ctr"/>
                </a:tc>
                <a:tc>
                  <a:txBody>
                    <a:bodyPr/>
                    <a:lstStyle/>
                    <a:p>
                      <a:r>
                        <a:rPr lang="en-GB" sz="1400"/>
                        <a:t>{Sd,} Sn, Sm</a:t>
                      </a:r>
                    </a:p>
                  </a:txBody>
                  <a:tcPr anchor="ctr"/>
                </a:tc>
                <a:tc>
                  <a:txBody>
                    <a:bodyPr/>
                    <a:lstStyle/>
                    <a:p>
                      <a:r>
                        <a:rPr lang="en-GB" sz="1400" dirty="0"/>
                        <a:t>Floating-point Multiply Accumulate</a:t>
                      </a:r>
                    </a:p>
                  </a:txBody>
                  <a:tcPr anchor="ctr"/>
                </a:tc>
                <a:tc>
                  <a:txBody>
                    <a:bodyPr/>
                    <a:lstStyle/>
                    <a:p>
                      <a:endParaRPr lang="en-GB" sz="1400" dirty="0"/>
                    </a:p>
                  </a:txBody>
                  <a:tcPr marL="121872" marR="121872"/>
                </a:tc>
              </a:tr>
              <a:tr h="376849">
                <a:tc>
                  <a:txBody>
                    <a:bodyPr/>
                    <a:lstStyle/>
                    <a:p>
                      <a:r>
                        <a:rPr lang="en-GB" sz="1400" dirty="0"/>
                        <a:t>VLMS.F32</a:t>
                      </a:r>
                    </a:p>
                  </a:txBody>
                  <a:tcPr anchor="ctr"/>
                </a:tc>
                <a:tc>
                  <a:txBody>
                    <a:bodyPr/>
                    <a:lstStyle/>
                    <a:p>
                      <a:r>
                        <a:rPr lang="en-GB" sz="1400"/>
                        <a:t>{Sd,} Sn, Sm</a:t>
                      </a:r>
                    </a:p>
                  </a:txBody>
                  <a:tcPr anchor="ctr"/>
                </a:tc>
                <a:tc>
                  <a:txBody>
                    <a:bodyPr/>
                    <a:lstStyle/>
                    <a:p>
                      <a:r>
                        <a:rPr lang="en-GB" sz="1400" dirty="0"/>
                        <a:t>Floating-point Multiply Subtract</a:t>
                      </a:r>
                    </a:p>
                  </a:txBody>
                  <a:tcPr anchor="ctr"/>
                </a:tc>
                <a:tc>
                  <a:txBody>
                    <a:bodyPr/>
                    <a:lstStyle/>
                    <a:p>
                      <a:endParaRPr lang="en-GB" sz="1400" dirty="0"/>
                    </a:p>
                  </a:txBody>
                  <a:tcPr marL="121872" marR="121872"/>
                </a:tc>
              </a:tr>
              <a:tr h="376849">
                <a:tc>
                  <a:txBody>
                    <a:bodyPr/>
                    <a:lstStyle/>
                    <a:p>
                      <a:r>
                        <a:rPr lang="en-GB" sz="1400" dirty="0"/>
                        <a:t>VMOV.F32</a:t>
                      </a:r>
                    </a:p>
                  </a:txBody>
                  <a:tcPr anchor="ctr"/>
                </a:tc>
                <a:tc>
                  <a:txBody>
                    <a:bodyPr/>
                    <a:lstStyle/>
                    <a:p>
                      <a:r>
                        <a:rPr lang="en-GB" sz="1400"/>
                        <a:t>Sd, #imm</a:t>
                      </a:r>
                    </a:p>
                  </a:txBody>
                  <a:tcPr anchor="ctr"/>
                </a:tc>
                <a:tc>
                  <a:txBody>
                    <a:bodyPr/>
                    <a:lstStyle/>
                    <a:p>
                      <a:r>
                        <a:rPr lang="en-GB" sz="1400" dirty="0"/>
                        <a:t>Floating-point Move immediate</a:t>
                      </a:r>
                    </a:p>
                  </a:txBody>
                  <a:tcPr anchor="ctr"/>
                </a:tc>
                <a:tc>
                  <a:txBody>
                    <a:bodyPr/>
                    <a:lstStyle/>
                    <a:p>
                      <a:endParaRPr lang="en-GB" sz="1400" dirty="0"/>
                    </a:p>
                  </a:txBody>
                  <a:tcPr marL="121872" marR="121872"/>
                </a:tc>
              </a:tr>
              <a:tr h="376849">
                <a:tc>
                  <a:txBody>
                    <a:bodyPr/>
                    <a:lstStyle/>
                    <a:p>
                      <a:r>
                        <a:rPr lang="en-GB" sz="1400" dirty="0"/>
                        <a:t>VMOV</a:t>
                      </a:r>
                    </a:p>
                  </a:txBody>
                  <a:tcPr anchor="ctr"/>
                </a:tc>
                <a:tc>
                  <a:txBody>
                    <a:bodyPr/>
                    <a:lstStyle/>
                    <a:p>
                      <a:r>
                        <a:rPr lang="en-GB" sz="1400"/>
                        <a:t>Sd, Sm</a:t>
                      </a:r>
                    </a:p>
                  </a:txBody>
                  <a:tcPr anchor="ctr"/>
                </a:tc>
                <a:tc>
                  <a:txBody>
                    <a:bodyPr/>
                    <a:lstStyle/>
                    <a:p>
                      <a:r>
                        <a:rPr lang="en-GB" sz="1400" dirty="0"/>
                        <a:t>Floating-point Move register</a:t>
                      </a:r>
                    </a:p>
                  </a:txBody>
                  <a:tcPr anchor="ctr"/>
                </a:tc>
                <a:tc>
                  <a:txBody>
                    <a:bodyPr/>
                    <a:lstStyle/>
                    <a:p>
                      <a:endParaRPr lang="en-GB" sz="1400" dirty="0"/>
                    </a:p>
                  </a:txBody>
                  <a:tcPr marL="121872" marR="121872"/>
                </a:tc>
              </a:tr>
              <a:tr h="376849">
                <a:tc>
                  <a:txBody>
                    <a:bodyPr/>
                    <a:lstStyle/>
                    <a:p>
                      <a:r>
                        <a:rPr lang="en-GB" sz="1400" dirty="0"/>
                        <a:t>VMOV</a:t>
                      </a:r>
                    </a:p>
                  </a:txBody>
                  <a:tcPr anchor="ctr"/>
                </a:tc>
                <a:tc>
                  <a:txBody>
                    <a:bodyPr/>
                    <a:lstStyle/>
                    <a:p>
                      <a:r>
                        <a:rPr lang="en-GB" sz="1400"/>
                        <a:t>Sn, Rt</a:t>
                      </a:r>
                    </a:p>
                  </a:txBody>
                  <a:tcPr anchor="ctr"/>
                </a:tc>
                <a:tc>
                  <a:txBody>
                    <a:bodyPr/>
                    <a:lstStyle/>
                    <a:p>
                      <a:r>
                        <a:rPr lang="en-GB" sz="1400" dirty="0"/>
                        <a:t>Copy ARM core register to single precision</a:t>
                      </a:r>
                    </a:p>
                  </a:txBody>
                  <a:tcPr anchor="ctr"/>
                </a:tc>
                <a:tc>
                  <a:txBody>
                    <a:bodyPr/>
                    <a:lstStyle/>
                    <a:p>
                      <a:endParaRPr lang="en-GB" sz="1400" dirty="0"/>
                    </a:p>
                  </a:txBody>
                  <a:tcPr marL="121872" marR="121872"/>
                </a:tc>
              </a:tr>
              <a:tr h="376849">
                <a:tc>
                  <a:txBody>
                    <a:bodyPr/>
                    <a:lstStyle/>
                    <a:p>
                      <a:r>
                        <a:rPr lang="en-GB" sz="1400" dirty="0"/>
                        <a:t>VMOV</a:t>
                      </a:r>
                    </a:p>
                  </a:txBody>
                  <a:tcPr anchor="ctr"/>
                </a:tc>
                <a:tc>
                  <a:txBody>
                    <a:bodyPr/>
                    <a:lstStyle/>
                    <a:p>
                      <a:r>
                        <a:rPr lang="en-GB" sz="1400" dirty="0"/>
                        <a:t>Sm, Sm1, </a:t>
                      </a:r>
                      <a:r>
                        <a:rPr lang="en-GB" sz="1400" dirty="0" err="1"/>
                        <a:t>Rt</a:t>
                      </a:r>
                      <a:r>
                        <a:rPr lang="en-GB" sz="1400" dirty="0"/>
                        <a:t>, Rt2</a:t>
                      </a:r>
                    </a:p>
                  </a:txBody>
                  <a:tcPr anchor="ctr"/>
                </a:tc>
                <a:tc>
                  <a:txBody>
                    <a:bodyPr/>
                    <a:lstStyle/>
                    <a:p>
                      <a:r>
                        <a:rPr lang="en-GB" sz="1400" dirty="0"/>
                        <a:t>Copy 2 ARM core registers to 2 single precision</a:t>
                      </a:r>
                    </a:p>
                  </a:txBody>
                  <a:tcPr anchor="ctr"/>
                </a:tc>
                <a:tc>
                  <a:txBody>
                    <a:bodyPr/>
                    <a:lstStyle/>
                    <a:p>
                      <a:endParaRPr lang="en-GB" sz="1400" dirty="0"/>
                    </a:p>
                  </a:txBody>
                  <a:tcPr marL="121872" marR="121872"/>
                </a:tc>
              </a:tr>
              <a:tr h="376849">
                <a:tc>
                  <a:txBody>
                    <a:bodyPr/>
                    <a:lstStyle/>
                    <a:p>
                      <a:r>
                        <a:rPr lang="en-GB" sz="1400" dirty="0"/>
                        <a:t>VMOV</a:t>
                      </a:r>
                    </a:p>
                  </a:txBody>
                  <a:tcPr anchor="ctr"/>
                </a:tc>
                <a:tc>
                  <a:txBody>
                    <a:bodyPr/>
                    <a:lstStyle/>
                    <a:p>
                      <a:r>
                        <a:rPr lang="en-GB" sz="1400" dirty="0" err="1"/>
                        <a:t>Dd</a:t>
                      </a:r>
                      <a:r>
                        <a:rPr lang="en-GB" sz="1400" dirty="0"/>
                        <a:t>[x], </a:t>
                      </a:r>
                      <a:r>
                        <a:rPr lang="en-GB" sz="1400" dirty="0" err="1"/>
                        <a:t>Rt</a:t>
                      </a:r>
                      <a:endParaRPr lang="en-GB" sz="1400" dirty="0"/>
                    </a:p>
                  </a:txBody>
                  <a:tcPr anchor="ctr"/>
                </a:tc>
                <a:tc>
                  <a:txBody>
                    <a:bodyPr/>
                    <a:lstStyle/>
                    <a:p>
                      <a:r>
                        <a:rPr lang="en-GB" sz="1400" dirty="0"/>
                        <a:t>Copy ARM core register to scalar</a:t>
                      </a:r>
                    </a:p>
                  </a:txBody>
                  <a:tcPr anchor="ctr"/>
                </a:tc>
                <a:tc>
                  <a:txBody>
                    <a:bodyPr/>
                    <a:lstStyle/>
                    <a:p>
                      <a:endParaRPr lang="en-GB" sz="1400" dirty="0"/>
                    </a:p>
                  </a:txBody>
                  <a:tcPr marL="121872" marR="121872"/>
                </a:tc>
              </a:tr>
              <a:tr h="376849">
                <a:tc>
                  <a:txBody>
                    <a:bodyPr/>
                    <a:lstStyle/>
                    <a:p>
                      <a:r>
                        <a:rPr lang="en-GB" sz="1400" dirty="0"/>
                        <a:t>VMOV</a:t>
                      </a:r>
                    </a:p>
                  </a:txBody>
                  <a:tcPr anchor="ctr"/>
                </a:tc>
                <a:tc>
                  <a:txBody>
                    <a:bodyPr/>
                    <a:lstStyle/>
                    <a:p>
                      <a:r>
                        <a:rPr lang="en-GB" sz="1400" dirty="0" err="1"/>
                        <a:t>Rt</a:t>
                      </a:r>
                      <a:r>
                        <a:rPr lang="en-GB" sz="1400" dirty="0"/>
                        <a:t>, </a:t>
                      </a:r>
                      <a:r>
                        <a:rPr lang="en-GB" sz="1400" dirty="0" err="1"/>
                        <a:t>Dn</a:t>
                      </a:r>
                      <a:r>
                        <a:rPr lang="en-GB" sz="1400" dirty="0"/>
                        <a:t>[x]</a:t>
                      </a:r>
                    </a:p>
                  </a:txBody>
                  <a:tcPr anchor="ctr"/>
                </a:tc>
                <a:tc>
                  <a:txBody>
                    <a:bodyPr/>
                    <a:lstStyle/>
                    <a:p>
                      <a:r>
                        <a:rPr lang="en-GB" sz="1400" dirty="0"/>
                        <a:t>Copy scalar to ARM core register </a:t>
                      </a:r>
                    </a:p>
                  </a:txBody>
                  <a:tcPr anchor="ctr"/>
                </a:tc>
                <a:tc>
                  <a:txBody>
                    <a:bodyPr/>
                    <a:lstStyle/>
                    <a:p>
                      <a:endParaRPr lang="en-GB" sz="1400" dirty="0"/>
                    </a:p>
                  </a:txBody>
                  <a:tcPr marL="121872" marR="121872"/>
                </a:tc>
              </a:tr>
              <a:tr h="376849">
                <a:tc>
                  <a:txBody>
                    <a:bodyPr/>
                    <a:lstStyle/>
                    <a:p>
                      <a:r>
                        <a:rPr lang="en-GB" sz="1400" dirty="0"/>
                        <a:t>VMRS</a:t>
                      </a:r>
                    </a:p>
                  </a:txBody>
                  <a:tcPr anchor="ctr"/>
                </a:tc>
                <a:tc>
                  <a:txBody>
                    <a:bodyPr/>
                    <a:lstStyle/>
                    <a:p>
                      <a:r>
                        <a:rPr lang="en-GB" sz="1400" dirty="0" err="1"/>
                        <a:t>Rt</a:t>
                      </a:r>
                      <a:r>
                        <a:rPr lang="en-GB" sz="1400" dirty="0"/>
                        <a:t>, FPSCR</a:t>
                      </a:r>
                    </a:p>
                  </a:txBody>
                  <a:tcPr anchor="ctr"/>
                </a:tc>
                <a:tc>
                  <a:txBody>
                    <a:bodyPr/>
                    <a:lstStyle/>
                    <a:p>
                      <a:r>
                        <a:rPr lang="en-GB" sz="1400" dirty="0"/>
                        <a:t>Move FPSCR to ARM core register or APSR</a:t>
                      </a:r>
                    </a:p>
                  </a:txBody>
                  <a:tcPr anchor="ctr"/>
                </a:tc>
                <a:tc>
                  <a:txBody>
                    <a:bodyPr/>
                    <a:lstStyle/>
                    <a:p>
                      <a:r>
                        <a:rPr lang="en-GB" sz="1400" dirty="0"/>
                        <a:t>N,Z,C,V</a:t>
                      </a:r>
                    </a:p>
                  </a:txBody>
                  <a:tcPr anchor="ctr"/>
                </a:tc>
              </a:tr>
              <a:tr h="376849">
                <a:tc>
                  <a:txBody>
                    <a:bodyPr/>
                    <a:lstStyle/>
                    <a:p>
                      <a:r>
                        <a:rPr lang="en-GB" sz="1400" dirty="0"/>
                        <a:t>VMSR</a:t>
                      </a:r>
                    </a:p>
                  </a:txBody>
                  <a:tcPr anchor="ctr"/>
                </a:tc>
                <a:tc>
                  <a:txBody>
                    <a:bodyPr/>
                    <a:lstStyle/>
                    <a:p>
                      <a:r>
                        <a:rPr lang="en-GB" sz="1400"/>
                        <a:t>FPSCR, Rt</a:t>
                      </a:r>
                    </a:p>
                  </a:txBody>
                  <a:tcPr anchor="ctr"/>
                </a:tc>
                <a:tc>
                  <a:txBody>
                    <a:bodyPr/>
                    <a:lstStyle/>
                    <a:p>
                      <a:r>
                        <a:rPr lang="en-GB" sz="1400" dirty="0"/>
                        <a:t>Move to FPSCR from ARM Core register</a:t>
                      </a:r>
                    </a:p>
                  </a:txBody>
                  <a:tcPr anchor="ctr"/>
                </a:tc>
                <a:tc>
                  <a:txBody>
                    <a:bodyPr/>
                    <a:lstStyle/>
                    <a:p>
                      <a:r>
                        <a:rPr lang="en-GB" sz="1400" dirty="0"/>
                        <a:t>FPSCR</a:t>
                      </a:r>
                    </a:p>
                  </a:txBody>
                  <a:tcPr anchor="ctr"/>
                </a:tc>
              </a:tr>
              <a:tr h="376849">
                <a:tc>
                  <a:txBody>
                    <a:bodyPr/>
                    <a:lstStyle/>
                    <a:p>
                      <a:r>
                        <a:rPr lang="en-GB" sz="1400" dirty="0"/>
                        <a:t>VMUL.F32</a:t>
                      </a:r>
                    </a:p>
                  </a:txBody>
                  <a:tcPr anchor="ctr"/>
                </a:tc>
                <a:tc>
                  <a:txBody>
                    <a:bodyPr/>
                    <a:lstStyle/>
                    <a:p>
                      <a:r>
                        <a:rPr lang="en-GB" sz="1400" dirty="0"/>
                        <a:t>{</a:t>
                      </a:r>
                      <a:r>
                        <a:rPr lang="en-GB" sz="1400" dirty="0" err="1"/>
                        <a:t>Sd</a:t>
                      </a:r>
                      <a:r>
                        <a:rPr lang="en-GB" sz="1400" dirty="0"/>
                        <a:t>,} Sn, Sm</a:t>
                      </a:r>
                    </a:p>
                  </a:txBody>
                  <a:tcPr anchor="ctr"/>
                </a:tc>
                <a:tc>
                  <a:txBody>
                    <a:bodyPr/>
                    <a:lstStyle/>
                    <a:p>
                      <a:r>
                        <a:rPr lang="en-GB" sz="1400" dirty="0"/>
                        <a:t>Floating-point Multiply</a:t>
                      </a:r>
                    </a:p>
                  </a:txBody>
                  <a:tcPr anchor="ctr"/>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3064173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Cortex-M4 Instruction Set</a:t>
            </a:r>
          </a:p>
        </p:txBody>
      </p:sp>
      <p:sp>
        <p:nvSpPr>
          <p:cNvPr id="3" name="Content Placeholder 2"/>
          <p:cNvSpPr>
            <a:spLocks noGrp="1"/>
          </p:cNvSpPr>
          <p:nvPr>
            <p:ph idx="1"/>
          </p:nvPr>
        </p:nvSpPr>
        <p:spPr/>
        <p:txBody>
          <a:bodyPr/>
          <a:lstStyle/>
          <a:p>
            <a:endParaRPr lang="en-GB"/>
          </a:p>
        </p:txBody>
      </p:sp>
      <p:graphicFrame>
        <p:nvGraphicFramePr>
          <p:cNvPr id="4" name="Content Placeholder 5"/>
          <p:cNvGraphicFramePr>
            <a:graphicFrameLocks/>
          </p:cNvGraphicFramePr>
          <p:nvPr>
            <p:extLst>
              <p:ext uri="{D42A27DB-BD31-4B8C-83A1-F6EECF244321}">
                <p14:modId xmlns:p14="http://schemas.microsoft.com/office/powerpoint/2010/main" val="515538531"/>
              </p:ext>
            </p:extLst>
          </p:nvPr>
        </p:nvGraphicFramePr>
        <p:xfrm>
          <a:off x="479425" y="1143000"/>
          <a:ext cx="11297676" cy="4862029"/>
        </p:xfrm>
        <a:graphic>
          <a:graphicData uri="http://schemas.openxmlformats.org/drawingml/2006/table">
            <a:tbl>
              <a:tblPr firstRow="1" bandRow="1">
                <a:tableStyleId>{5C22544A-7EE6-4342-B048-85BDC9FD1C3A}</a:tableStyleId>
              </a:tblPr>
              <a:tblGrid>
                <a:gridCol w="2824419"/>
                <a:gridCol w="2824419"/>
                <a:gridCol w="4352738"/>
                <a:gridCol w="1296100"/>
              </a:tblGrid>
              <a:tr h="339841">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76849">
                <a:tc>
                  <a:txBody>
                    <a:bodyPr/>
                    <a:lstStyle/>
                    <a:p>
                      <a:r>
                        <a:rPr lang="en-GB" sz="1400" dirty="0"/>
                        <a:t>VNEG.F32</a:t>
                      </a:r>
                    </a:p>
                  </a:txBody>
                  <a:tcPr anchor="ctr"/>
                </a:tc>
                <a:tc>
                  <a:txBody>
                    <a:bodyPr/>
                    <a:lstStyle/>
                    <a:p>
                      <a:r>
                        <a:rPr lang="en-GB" sz="1400"/>
                        <a:t>Sd, Sm</a:t>
                      </a:r>
                    </a:p>
                  </a:txBody>
                  <a:tcPr anchor="ctr"/>
                </a:tc>
                <a:tc>
                  <a:txBody>
                    <a:bodyPr/>
                    <a:lstStyle/>
                    <a:p>
                      <a:r>
                        <a:rPr lang="en-GB" sz="1400" dirty="0"/>
                        <a:t>Floating-point Negate</a:t>
                      </a:r>
                    </a:p>
                  </a:txBody>
                  <a:tcPr anchor="ctr"/>
                </a:tc>
                <a:tc>
                  <a:txBody>
                    <a:bodyPr/>
                    <a:lstStyle/>
                    <a:p>
                      <a:endParaRPr lang="en-GB" sz="1400" dirty="0"/>
                    </a:p>
                  </a:txBody>
                  <a:tcPr marL="121872" marR="121872"/>
                </a:tc>
              </a:tr>
              <a:tr h="376849">
                <a:tc>
                  <a:txBody>
                    <a:bodyPr/>
                    <a:lstStyle/>
                    <a:p>
                      <a:r>
                        <a:rPr lang="en-GB" sz="1400" dirty="0"/>
                        <a:t>VNMLA.F32</a:t>
                      </a:r>
                    </a:p>
                  </a:txBody>
                  <a:tcPr anchor="ctr"/>
                </a:tc>
                <a:tc>
                  <a:txBody>
                    <a:bodyPr/>
                    <a:lstStyle/>
                    <a:p>
                      <a:r>
                        <a:rPr lang="en-GB" sz="1400"/>
                        <a:t>Sd, Sn, Sm</a:t>
                      </a:r>
                    </a:p>
                  </a:txBody>
                  <a:tcPr anchor="ctr"/>
                </a:tc>
                <a:tc>
                  <a:txBody>
                    <a:bodyPr/>
                    <a:lstStyle/>
                    <a:p>
                      <a:r>
                        <a:rPr lang="en-GB" sz="1400" dirty="0"/>
                        <a:t>Floating-point Multiply and Add</a:t>
                      </a:r>
                    </a:p>
                  </a:txBody>
                  <a:tcPr anchor="ctr"/>
                </a:tc>
                <a:tc>
                  <a:txBody>
                    <a:bodyPr/>
                    <a:lstStyle/>
                    <a:p>
                      <a:endParaRPr lang="en-GB" sz="1400" dirty="0"/>
                    </a:p>
                  </a:txBody>
                  <a:tcPr marL="121872" marR="121872"/>
                </a:tc>
              </a:tr>
              <a:tr h="376849">
                <a:tc>
                  <a:txBody>
                    <a:bodyPr/>
                    <a:lstStyle/>
                    <a:p>
                      <a:r>
                        <a:rPr lang="en-GB" sz="1400" dirty="0"/>
                        <a:t>VNMLS.F32</a:t>
                      </a:r>
                    </a:p>
                  </a:txBody>
                  <a:tcPr anchor="ctr"/>
                </a:tc>
                <a:tc>
                  <a:txBody>
                    <a:bodyPr/>
                    <a:lstStyle/>
                    <a:p>
                      <a:r>
                        <a:rPr lang="en-GB" sz="1400"/>
                        <a:t>Sd, Sn, Sm</a:t>
                      </a:r>
                    </a:p>
                  </a:txBody>
                  <a:tcPr anchor="ctr"/>
                </a:tc>
                <a:tc>
                  <a:txBody>
                    <a:bodyPr/>
                    <a:lstStyle/>
                    <a:p>
                      <a:r>
                        <a:rPr lang="en-GB" sz="1400" dirty="0"/>
                        <a:t>Floating-point Multiply and Subtract</a:t>
                      </a:r>
                    </a:p>
                  </a:txBody>
                  <a:tcPr anchor="ctr"/>
                </a:tc>
                <a:tc>
                  <a:txBody>
                    <a:bodyPr/>
                    <a:lstStyle/>
                    <a:p>
                      <a:endParaRPr lang="en-GB" sz="1400" dirty="0"/>
                    </a:p>
                  </a:txBody>
                  <a:tcPr marL="121872" marR="121872"/>
                </a:tc>
              </a:tr>
              <a:tr h="376849">
                <a:tc>
                  <a:txBody>
                    <a:bodyPr/>
                    <a:lstStyle/>
                    <a:p>
                      <a:r>
                        <a:rPr lang="en-GB" sz="1400" dirty="0"/>
                        <a:t>VNMUL</a:t>
                      </a:r>
                    </a:p>
                  </a:txBody>
                  <a:tcPr anchor="ctr"/>
                </a:tc>
                <a:tc>
                  <a:txBody>
                    <a:bodyPr/>
                    <a:lstStyle/>
                    <a:p>
                      <a:r>
                        <a:rPr lang="en-GB" sz="1400"/>
                        <a:t>{Sd,} Sn, Sm</a:t>
                      </a:r>
                    </a:p>
                  </a:txBody>
                  <a:tcPr anchor="ctr"/>
                </a:tc>
                <a:tc>
                  <a:txBody>
                    <a:bodyPr/>
                    <a:lstStyle/>
                    <a:p>
                      <a:r>
                        <a:rPr lang="en-GB" sz="1400" dirty="0"/>
                        <a:t>Floating-point Multiply</a:t>
                      </a:r>
                    </a:p>
                  </a:txBody>
                  <a:tcPr anchor="ctr"/>
                </a:tc>
                <a:tc>
                  <a:txBody>
                    <a:bodyPr/>
                    <a:lstStyle/>
                    <a:p>
                      <a:endParaRPr lang="en-GB" sz="1400" dirty="0"/>
                    </a:p>
                  </a:txBody>
                  <a:tcPr marL="121872" marR="121872"/>
                </a:tc>
              </a:tr>
              <a:tr h="376849">
                <a:tc>
                  <a:txBody>
                    <a:bodyPr/>
                    <a:lstStyle/>
                    <a:p>
                      <a:r>
                        <a:rPr lang="en-GB" sz="1400" dirty="0"/>
                        <a:t>VPOP</a:t>
                      </a:r>
                    </a:p>
                  </a:txBody>
                  <a:tcPr anchor="ctr"/>
                </a:tc>
                <a:tc>
                  <a:txBody>
                    <a:bodyPr/>
                    <a:lstStyle/>
                    <a:p>
                      <a:r>
                        <a:rPr lang="en-GB" sz="1400"/>
                        <a:t>list</a:t>
                      </a:r>
                    </a:p>
                  </a:txBody>
                  <a:tcPr anchor="ctr"/>
                </a:tc>
                <a:tc>
                  <a:txBody>
                    <a:bodyPr/>
                    <a:lstStyle/>
                    <a:p>
                      <a:r>
                        <a:rPr lang="en-GB" sz="1400" dirty="0"/>
                        <a:t>Pop extension registers</a:t>
                      </a:r>
                    </a:p>
                  </a:txBody>
                  <a:tcPr anchor="ctr"/>
                </a:tc>
                <a:tc>
                  <a:txBody>
                    <a:bodyPr/>
                    <a:lstStyle/>
                    <a:p>
                      <a:endParaRPr lang="en-GB" sz="1400" dirty="0"/>
                    </a:p>
                  </a:txBody>
                  <a:tcPr marL="121872" marR="121872"/>
                </a:tc>
              </a:tr>
              <a:tr h="376849">
                <a:tc>
                  <a:txBody>
                    <a:bodyPr/>
                    <a:lstStyle/>
                    <a:p>
                      <a:r>
                        <a:rPr lang="en-GB" sz="1400" dirty="0"/>
                        <a:t>VPUSH</a:t>
                      </a:r>
                    </a:p>
                  </a:txBody>
                  <a:tcPr anchor="ctr"/>
                </a:tc>
                <a:tc>
                  <a:txBody>
                    <a:bodyPr/>
                    <a:lstStyle/>
                    <a:p>
                      <a:r>
                        <a:rPr lang="en-GB" sz="1400"/>
                        <a:t>list</a:t>
                      </a:r>
                    </a:p>
                  </a:txBody>
                  <a:tcPr anchor="ctr"/>
                </a:tc>
                <a:tc>
                  <a:txBody>
                    <a:bodyPr/>
                    <a:lstStyle/>
                    <a:p>
                      <a:r>
                        <a:rPr lang="en-GB" sz="1400" dirty="0"/>
                        <a:t>Push extension registers</a:t>
                      </a:r>
                    </a:p>
                  </a:txBody>
                  <a:tcPr anchor="ctr"/>
                </a:tc>
                <a:tc>
                  <a:txBody>
                    <a:bodyPr/>
                    <a:lstStyle/>
                    <a:p>
                      <a:endParaRPr lang="en-GB" sz="1400" dirty="0"/>
                    </a:p>
                  </a:txBody>
                  <a:tcPr marL="121872" marR="121872"/>
                </a:tc>
              </a:tr>
              <a:tr h="376849">
                <a:tc>
                  <a:txBody>
                    <a:bodyPr/>
                    <a:lstStyle/>
                    <a:p>
                      <a:r>
                        <a:rPr lang="en-GB" sz="1400" dirty="0"/>
                        <a:t>VSQRT.F32</a:t>
                      </a:r>
                    </a:p>
                  </a:txBody>
                  <a:tcPr anchor="ctr"/>
                </a:tc>
                <a:tc>
                  <a:txBody>
                    <a:bodyPr/>
                    <a:lstStyle/>
                    <a:p>
                      <a:r>
                        <a:rPr lang="en-GB" sz="1400"/>
                        <a:t>Sd, Sm</a:t>
                      </a:r>
                    </a:p>
                  </a:txBody>
                  <a:tcPr anchor="ctr"/>
                </a:tc>
                <a:tc>
                  <a:txBody>
                    <a:bodyPr/>
                    <a:lstStyle/>
                    <a:p>
                      <a:r>
                        <a:rPr lang="en-GB" sz="1400" dirty="0"/>
                        <a:t>Calculates floating-point Square Root</a:t>
                      </a:r>
                    </a:p>
                  </a:txBody>
                  <a:tcPr anchor="ctr"/>
                </a:tc>
                <a:tc>
                  <a:txBody>
                    <a:bodyPr/>
                    <a:lstStyle/>
                    <a:p>
                      <a:endParaRPr lang="en-GB" sz="1400" dirty="0"/>
                    </a:p>
                  </a:txBody>
                  <a:tcPr marL="121872" marR="121872"/>
                </a:tc>
              </a:tr>
              <a:tr h="376849">
                <a:tc>
                  <a:txBody>
                    <a:bodyPr/>
                    <a:lstStyle/>
                    <a:p>
                      <a:r>
                        <a:rPr lang="en-GB" sz="1400" dirty="0"/>
                        <a:t>VSTM</a:t>
                      </a:r>
                    </a:p>
                  </a:txBody>
                  <a:tcPr anchor="ctr"/>
                </a:tc>
                <a:tc>
                  <a:txBody>
                    <a:bodyPr/>
                    <a:lstStyle/>
                    <a:p>
                      <a:r>
                        <a:rPr lang="en-GB" sz="1400"/>
                        <a:t>Rn{!}, list</a:t>
                      </a:r>
                    </a:p>
                  </a:txBody>
                  <a:tcPr anchor="ctr"/>
                </a:tc>
                <a:tc>
                  <a:txBody>
                    <a:bodyPr/>
                    <a:lstStyle/>
                    <a:p>
                      <a:r>
                        <a:rPr lang="en-GB" sz="1400" dirty="0"/>
                        <a:t>Floating-point register Store Multiple</a:t>
                      </a:r>
                    </a:p>
                  </a:txBody>
                  <a:tcPr anchor="ctr"/>
                </a:tc>
                <a:tc>
                  <a:txBody>
                    <a:bodyPr/>
                    <a:lstStyle/>
                    <a:p>
                      <a:endParaRPr lang="en-GB" sz="1400" dirty="0"/>
                    </a:p>
                  </a:txBody>
                  <a:tcPr marL="121872" marR="121872"/>
                </a:tc>
              </a:tr>
              <a:tr h="376849">
                <a:tc>
                  <a:txBody>
                    <a:bodyPr/>
                    <a:lstStyle/>
                    <a:p>
                      <a:r>
                        <a:rPr lang="en-GB" sz="1400" dirty="0"/>
                        <a:t>VSTR.F&lt;32|64&gt;</a:t>
                      </a:r>
                    </a:p>
                  </a:txBody>
                  <a:tcPr anchor="ctr"/>
                </a:tc>
                <a:tc>
                  <a:txBody>
                    <a:bodyPr/>
                    <a:lstStyle/>
                    <a:p>
                      <a:r>
                        <a:rPr lang="en-GB" sz="1400"/>
                        <a:t>Sd, [Rn]</a:t>
                      </a:r>
                    </a:p>
                  </a:txBody>
                  <a:tcPr anchor="ctr"/>
                </a:tc>
                <a:tc>
                  <a:txBody>
                    <a:bodyPr/>
                    <a:lstStyle/>
                    <a:p>
                      <a:r>
                        <a:rPr lang="en-GB" sz="1400" dirty="0"/>
                        <a:t>Stores an extension register to memory</a:t>
                      </a:r>
                    </a:p>
                  </a:txBody>
                  <a:tcPr anchor="ctr"/>
                </a:tc>
                <a:tc>
                  <a:txBody>
                    <a:bodyPr/>
                    <a:lstStyle/>
                    <a:p>
                      <a:endParaRPr lang="en-GB" sz="1400" dirty="0"/>
                    </a:p>
                  </a:txBody>
                  <a:tcPr marL="121872" marR="121872"/>
                </a:tc>
              </a:tr>
              <a:tr h="376849">
                <a:tc>
                  <a:txBody>
                    <a:bodyPr/>
                    <a:lstStyle/>
                    <a:p>
                      <a:r>
                        <a:rPr lang="en-GB" sz="1400" dirty="0"/>
                        <a:t>VSUB.F&lt;32|64&gt;</a:t>
                      </a:r>
                    </a:p>
                  </a:txBody>
                  <a:tcPr anchor="ctr"/>
                </a:tc>
                <a:tc>
                  <a:txBody>
                    <a:bodyPr/>
                    <a:lstStyle/>
                    <a:p>
                      <a:r>
                        <a:rPr lang="en-GB" sz="1400"/>
                        <a:t>{Sd,} Sn, Sm</a:t>
                      </a:r>
                    </a:p>
                  </a:txBody>
                  <a:tcPr anchor="ctr"/>
                </a:tc>
                <a:tc>
                  <a:txBody>
                    <a:bodyPr/>
                    <a:lstStyle/>
                    <a:p>
                      <a:r>
                        <a:rPr lang="en-GB" sz="1400" dirty="0"/>
                        <a:t>Floating-point Subtract</a:t>
                      </a:r>
                    </a:p>
                  </a:txBody>
                  <a:tcPr anchor="ctr"/>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WFE</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Wait For Event</a:t>
                      </a:r>
                      <a:endParaRPr lang="en-GB" sz="1400" dirty="0"/>
                    </a:p>
                  </a:txBody>
                  <a:tcPr marL="121872" marR="121872"/>
                </a:tc>
                <a:tc>
                  <a:txBody>
                    <a:bodyPr/>
                    <a:lstStyle/>
                    <a:p>
                      <a:endParaRPr lang="en-GB" sz="1400" dirty="0"/>
                    </a:p>
                  </a:txBody>
                  <a:tcPr marL="121872" marR="121872"/>
                </a:tc>
              </a:tr>
              <a:tr h="376849">
                <a:tc>
                  <a:txBody>
                    <a:bodyPr/>
                    <a:lstStyle/>
                    <a:p>
                      <a:r>
                        <a:rPr lang="en-GB" sz="1400" b="0" i="0" u="none" strike="noStrike" kern="1200" baseline="0" dirty="0" smtClean="0">
                          <a:solidFill>
                            <a:schemeClr val="dk1"/>
                          </a:solidFill>
                          <a:latin typeface="+mn-lt"/>
                          <a:ea typeface="+mn-ea"/>
                          <a:cs typeface="+mn-cs"/>
                        </a:rPr>
                        <a:t>WFI</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Wait For Interrupt</a:t>
                      </a:r>
                      <a:endParaRPr lang="en-GB" sz="1400" dirty="0"/>
                    </a:p>
                  </a:txBody>
                  <a:tcPr marL="121872" marR="121872"/>
                </a:tc>
                <a:tc>
                  <a:txBody>
                    <a:bodyPr/>
                    <a:lstStyle/>
                    <a:p>
                      <a:endParaRPr lang="en-GB" sz="1400" dirty="0"/>
                    </a:p>
                  </a:txBody>
                  <a:tcPr marL="121872" marR="121872"/>
                </a:tc>
              </a:tr>
            </a:tbl>
          </a:graphicData>
        </a:graphic>
      </p:graphicFrame>
      <p:sp>
        <p:nvSpPr>
          <p:cNvPr id="5" name="TextBox 1"/>
          <p:cNvSpPr txBox="1">
            <a:spLocks noChangeArrowheads="1"/>
          </p:cNvSpPr>
          <p:nvPr/>
        </p:nvSpPr>
        <p:spPr bwMode="auto">
          <a:xfrm>
            <a:off x="484644" y="6096000"/>
            <a:ext cx="85807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smtClean="0"/>
              <a:t>Note: full explanation of each instruction can be found in Cortex-M4 Devices’ Generic User Guide (Ref-4)</a:t>
            </a:r>
            <a:endParaRPr lang="en-GB" b="0" dirty="0"/>
          </a:p>
        </p:txBody>
      </p:sp>
    </p:spTree>
    <p:extLst>
      <p:ext uri="{BB962C8B-B14F-4D97-AF65-F5344CB8AC3E}">
        <p14:creationId xmlns:p14="http://schemas.microsoft.com/office/powerpoint/2010/main" val="28267959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normAutofit fontScale="90000"/>
          </a:bodyPr>
          <a:lstStyle/>
          <a:p>
            <a:r>
              <a:rPr lang="en-GB" dirty="0" smtClean="0"/>
              <a:t>Cortex-M4 Instruction Set</a:t>
            </a:r>
          </a:p>
        </p:txBody>
      </p:sp>
      <p:sp>
        <p:nvSpPr>
          <p:cNvPr id="46083" name="Content Placeholder 2"/>
          <p:cNvSpPr>
            <a:spLocks noGrp="1"/>
          </p:cNvSpPr>
          <p:nvPr>
            <p:ph idx="1"/>
          </p:nvPr>
        </p:nvSpPr>
        <p:spPr/>
        <p:txBody>
          <a:bodyPr/>
          <a:lstStyle/>
          <a:p>
            <a:r>
              <a:rPr lang="en-GB" dirty="0" smtClean="0"/>
              <a:t>Cortex-M4 Suffix</a:t>
            </a:r>
          </a:p>
          <a:p>
            <a:pPr lvl="1"/>
            <a:r>
              <a:rPr lang="en-GB" dirty="0" smtClean="0"/>
              <a:t>Some instructions can be followed by suffixes to update processor flags or execute the instruction on a certain condition</a:t>
            </a:r>
          </a:p>
          <a:p>
            <a:endParaRPr lang="en-GB" dirty="0" smtClean="0"/>
          </a:p>
        </p:txBody>
      </p:sp>
      <p:graphicFrame>
        <p:nvGraphicFramePr>
          <p:cNvPr id="4" name="Table 3"/>
          <p:cNvGraphicFramePr>
            <a:graphicFrameLocks noGrp="1"/>
          </p:cNvGraphicFramePr>
          <p:nvPr>
            <p:extLst>
              <p:ext uri="{D42A27DB-BD31-4B8C-83A1-F6EECF244321}">
                <p14:modId xmlns:p14="http://schemas.microsoft.com/office/powerpoint/2010/main" val="3002772112"/>
              </p:ext>
            </p:extLst>
          </p:nvPr>
        </p:nvGraphicFramePr>
        <p:xfrm>
          <a:off x="495107" y="2895600"/>
          <a:ext cx="11311280" cy="1709738"/>
        </p:xfrm>
        <a:graphic>
          <a:graphicData uri="http://schemas.openxmlformats.org/drawingml/2006/table">
            <a:tbl>
              <a:tblPr firstRow="1" bandRow="1">
                <a:tableStyleId>{5C22544A-7EE6-4342-B048-85BDC9FD1C3A}</a:tableStyleId>
              </a:tblPr>
              <a:tblGrid>
                <a:gridCol w="2529473"/>
                <a:gridCol w="3048338"/>
                <a:gridCol w="2425699"/>
                <a:gridCol w="3307770"/>
              </a:tblGrid>
              <a:tr h="355560">
                <a:tc>
                  <a:txBody>
                    <a:bodyPr/>
                    <a:lstStyle/>
                    <a:p>
                      <a:r>
                        <a:rPr lang="en-GB" sz="1400" b="1" dirty="0" smtClean="0"/>
                        <a:t>Suffix </a:t>
                      </a:r>
                      <a:endParaRPr lang="en-GB" sz="1400" b="1" dirty="0"/>
                    </a:p>
                  </a:txBody>
                  <a:tcPr marL="121872" marR="121872" marT="45694" marB="45694" anchor="ctr"/>
                </a:tc>
                <a:tc>
                  <a:txBody>
                    <a:bodyPr/>
                    <a:lstStyle/>
                    <a:p>
                      <a:r>
                        <a:rPr lang="en-GB" sz="1400" b="1" dirty="0" smtClean="0"/>
                        <a:t>Description</a:t>
                      </a:r>
                      <a:r>
                        <a:rPr lang="en-GB" sz="1400" b="1" baseline="0" dirty="0" smtClean="0"/>
                        <a:t> </a:t>
                      </a:r>
                      <a:endParaRPr lang="en-GB" sz="1400" b="1" dirty="0"/>
                    </a:p>
                  </a:txBody>
                  <a:tcPr marL="121872" marR="121872" marT="45694" marB="45694" anchor="ctr"/>
                </a:tc>
                <a:tc>
                  <a:txBody>
                    <a:bodyPr/>
                    <a:lstStyle/>
                    <a:p>
                      <a:r>
                        <a:rPr lang="en-GB" sz="1400" b="1" dirty="0" smtClean="0"/>
                        <a:t>Example</a:t>
                      </a:r>
                      <a:endParaRPr lang="en-GB" sz="1400" b="1" dirty="0"/>
                    </a:p>
                  </a:txBody>
                  <a:tcPr marL="121872" marR="121872" marT="45694" marB="45694" anchor="ctr"/>
                </a:tc>
                <a:tc>
                  <a:txBody>
                    <a:bodyPr/>
                    <a:lstStyle/>
                    <a:p>
                      <a:r>
                        <a:rPr lang="en-GB" sz="1400" b="1" dirty="0" smtClean="0"/>
                        <a:t>Example explanation</a:t>
                      </a:r>
                      <a:endParaRPr lang="en-GB" sz="1400" b="1" dirty="0"/>
                    </a:p>
                  </a:txBody>
                  <a:tcPr marL="121872" marR="121872" marT="45694" marB="45694" anchor="ctr"/>
                </a:tc>
              </a:tr>
              <a:tr h="496635">
                <a:tc>
                  <a:txBody>
                    <a:bodyPr/>
                    <a:lstStyle/>
                    <a:p>
                      <a:r>
                        <a:rPr lang="en-GB" sz="1200" b="0" dirty="0" smtClean="0"/>
                        <a:t>S</a:t>
                      </a:r>
                      <a:endParaRPr lang="en-GB" sz="1200" b="0" dirty="0"/>
                    </a:p>
                  </a:txBody>
                  <a:tcPr marL="121872" marR="121872" marT="45694" marB="45694" anchor="ctr"/>
                </a:tc>
                <a:tc>
                  <a:txBody>
                    <a:bodyPr/>
                    <a:lstStyle/>
                    <a:p>
                      <a:r>
                        <a:rPr lang="en-GB" sz="1200" b="0" dirty="0" smtClean="0"/>
                        <a:t>Update APSR (flags)</a:t>
                      </a:r>
                      <a:endParaRPr lang="en-GB" sz="1200" b="0" dirty="0"/>
                    </a:p>
                  </a:txBody>
                  <a:tcPr marL="121872" marR="121872" marT="45694" marB="45694" anchor="ctr"/>
                </a:tc>
                <a:tc>
                  <a:txBody>
                    <a:bodyPr/>
                    <a:lstStyle/>
                    <a:p>
                      <a:r>
                        <a:rPr lang="en-GB" sz="1200" b="0" dirty="0" smtClean="0"/>
                        <a:t>ADDS</a:t>
                      </a:r>
                      <a:r>
                        <a:rPr lang="en-GB" sz="1200" b="0" baseline="0" dirty="0" smtClean="0"/>
                        <a:t>   </a:t>
                      </a:r>
                      <a:r>
                        <a:rPr lang="en-GB" sz="1200" b="0" dirty="0" smtClean="0"/>
                        <a:t>R1,   #0x21</a:t>
                      </a:r>
                      <a:endParaRPr lang="en-GB" sz="1200" b="0" dirty="0"/>
                    </a:p>
                  </a:txBody>
                  <a:tcPr marL="121872" marR="121872" marT="45694" marB="45694"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Add</a:t>
                      </a:r>
                      <a:r>
                        <a:rPr lang="en-GB" sz="1200" b="0" baseline="0" dirty="0" smtClean="0"/>
                        <a:t> 0x21 to R1 and update APSR</a:t>
                      </a:r>
                      <a:endParaRPr lang="en-GB" sz="1200" b="0" dirty="0" smtClean="0"/>
                    </a:p>
                  </a:txBody>
                  <a:tcPr marL="121872" marR="121872" marT="45694" marB="45694" anchor="ctr"/>
                </a:tc>
              </a:tr>
              <a:tr h="857543">
                <a:tc>
                  <a:txBody>
                    <a:bodyPr/>
                    <a:lstStyle/>
                    <a:p>
                      <a:r>
                        <a:rPr lang="en-GB" sz="1200" b="0" dirty="0" smtClean="0"/>
                        <a:t>EQ, NE,</a:t>
                      </a:r>
                      <a:r>
                        <a:rPr lang="en-GB" sz="1200" b="0" baseline="0" dirty="0" smtClean="0"/>
                        <a:t> CS, CC, MI, PL, VS, VC, HI, LS, GE, LT, GT, LE</a:t>
                      </a:r>
                    </a:p>
                  </a:txBody>
                  <a:tcPr marL="121872" marR="121872" marT="45694" marB="45694" anchor="ctr"/>
                </a:tc>
                <a:tc>
                  <a:txBody>
                    <a:bodyPr/>
                    <a:lstStyle/>
                    <a:p>
                      <a:r>
                        <a:rPr lang="en-GB" sz="1200" b="0" dirty="0" smtClean="0"/>
                        <a:t>Condition</a:t>
                      </a:r>
                      <a:r>
                        <a:rPr lang="en-GB" sz="1200" b="0" baseline="0" dirty="0" smtClean="0"/>
                        <a:t> execution</a:t>
                      </a:r>
                    </a:p>
                    <a:p>
                      <a:r>
                        <a:rPr lang="en-GB" sz="1200" b="0" baseline="0" dirty="0" smtClean="0"/>
                        <a:t>e.g. EQ= equal, NE= not equal, LT= less than</a:t>
                      </a:r>
                      <a:endParaRPr lang="en-GB" sz="1200" b="0" dirty="0"/>
                    </a:p>
                  </a:txBody>
                  <a:tcPr marL="121872" marR="121872" marT="45694" marB="45694" anchor="ctr"/>
                </a:tc>
                <a:tc>
                  <a:txBody>
                    <a:bodyPr/>
                    <a:lstStyle/>
                    <a:p>
                      <a:r>
                        <a:rPr lang="en-GB" sz="1200" b="0" dirty="0" smtClean="0"/>
                        <a:t>BNE</a:t>
                      </a:r>
                      <a:r>
                        <a:rPr lang="en-GB" sz="1200" b="0" baseline="0" dirty="0" smtClean="0"/>
                        <a:t>   label </a:t>
                      </a:r>
                      <a:endParaRPr lang="en-GB" sz="1200" b="0" dirty="0"/>
                    </a:p>
                  </a:txBody>
                  <a:tcPr marL="121872" marR="121872" marT="45694" marB="45694"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baseline="0" dirty="0" smtClean="0"/>
                        <a:t>Branch to the label if not equal</a:t>
                      </a:r>
                      <a:endParaRPr lang="en-GB" sz="1200" b="0" dirty="0" smtClean="0"/>
                    </a:p>
                    <a:p>
                      <a:endParaRPr lang="en-GB" sz="1200" b="0" dirty="0"/>
                    </a:p>
                  </a:txBody>
                  <a:tcPr marL="121872" marR="121872" marT="45694" marB="45694" anchor="ctr"/>
                </a:tc>
              </a:tr>
            </a:tbl>
          </a:graphicData>
        </a:graphic>
      </p:graphicFrame>
      <p:sp>
        <p:nvSpPr>
          <p:cNvPr id="5" name="Content Placeholder 2"/>
          <p:cNvSpPr txBox="1">
            <a:spLocks/>
          </p:cNvSpPr>
          <p:nvPr/>
        </p:nvSpPr>
        <p:spPr bwMode="auto">
          <a:xfrm>
            <a:off x="289871" y="4252686"/>
            <a:ext cx="11696363" cy="1961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65113" indent="-265113" algn="l" rtl="0" eaLnBrk="0" fontAlgn="ctr" hangingPunct="0">
              <a:spcBef>
                <a:spcPts val="1200"/>
              </a:spcBef>
              <a:spcAft>
                <a:spcPct val="0"/>
              </a:spcAft>
              <a:buClr>
                <a:schemeClr val="accent1"/>
              </a:buClr>
              <a:buSzPct val="125000"/>
              <a:buFont typeface="Wingdings" pitchFamily="2" charset="2"/>
              <a:buChar char="§"/>
              <a:defRPr sz="2400">
                <a:solidFill>
                  <a:srgbClr val="000000"/>
                </a:solidFill>
                <a:latin typeface="+mn-lt"/>
                <a:ea typeface="+mn-ea"/>
                <a:cs typeface="+mn-cs"/>
              </a:defRPr>
            </a:lvl1pPr>
            <a:lvl2pPr marL="722313" indent="-277813" algn="l" rtl="0" eaLnBrk="0" fontAlgn="ctr" hangingPunct="0">
              <a:spcBef>
                <a:spcPts val="1200"/>
              </a:spcBef>
              <a:spcAft>
                <a:spcPct val="0"/>
              </a:spcAft>
              <a:buClr>
                <a:schemeClr val="accent1"/>
              </a:buClr>
              <a:buSzPct val="125000"/>
              <a:buFont typeface="Wingdings" pitchFamily="2" charset="2"/>
              <a:buChar char="§"/>
              <a:defRPr sz="2000">
                <a:solidFill>
                  <a:srgbClr val="000000"/>
                </a:solidFill>
                <a:latin typeface="+mn-lt"/>
              </a:defRPr>
            </a:lvl2pPr>
            <a:lvl3pPr marL="1165225" indent="-250825" algn="l" rtl="0" eaLnBrk="0" fontAlgn="ctr" hangingPunct="0">
              <a:spcBef>
                <a:spcPts val="1200"/>
              </a:spcBef>
              <a:spcAft>
                <a:spcPct val="0"/>
              </a:spcAft>
              <a:buClr>
                <a:schemeClr val="accent1"/>
              </a:buClr>
              <a:buSzPct val="125000"/>
              <a:buFont typeface="Wingdings" pitchFamily="2" charset="2"/>
              <a:buChar char="§"/>
              <a:defRPr sz="2000">
                <a:solidFill>
                  <a:srgbClr val="000000"/>
                </a:solidFill>
                <a:latin typeface="+mn-lt"/>
              </a:defRPr>
            </a:lvl3pPr>
            <a:lvl4pPr marL="1600200" indent="-228600" algn="l" rtl="0" eaLnBrk="0" fontAlgn="ctr" hangingPunct="0">
              <a:spcBef>
                <a:spcPts val="1200"/>
              </a:spcBef>
              <a:spcAft>
                <a:spcPct val="0"/>
              </a:spcAft>
              <a:buClr>
                <a:schemeClr val="accent1"/>
              </a:buClr>
              <a:buSzPct val="125000"/>
              <a:buFont typeface="Wingdings" pitchFamily="2" charset="2"/>
              <a:buChar char="§"/>
              <a:defRPr sz="2000">
                <a:solidFill>
                  <a:srgbClr val="000000"/>
                </a:solidFill>
                <a:latin typeface="+mn-lt"/>
              </a:defRPr>
            </a:lvl4pPr>
            <a:lvl5pPr marL="2057400" indent="-228600" algn="l" rtl="0" eaLnBrk="0" fontAlgn="ctr" hangingPunct="0">
              <a:spcBef>
                <a:spcPts val="1200"/>
              </a:spcBef>
              <a:spcAft>
                <a:spcPct val="0"/>
              </a:spcAft>
              <a:buClr>
                <a:schemeClr val="accent1"/>
              </a:buClr>
              <a:buSzPct val="125000"/>
              <a:buFont typeface="Wingdings" pitchFamily="2" charset="2"/>
              <a:buChar char="§"/>
              <a:defRPr sz="2000">
                <a:solidFill>
                  <a:srgbClr val="000000"/>
                </a:solidFill>
                <a:latin typeface="+mn-lt"/>
              </a:defRPr>
            </a:lvl5pPr>
            <a:lvl6pPr marL="2514600" indent="-228600" algn="l" rtl="0" eaLnBrk="1" fontAlgn="ctr" hangingPunct="1">
              <a:spcBef>
                <a:spcPct val="25000"/>
              </a:spcBef>
              <a:spcAft>
                <a:spcPct val="0"/>
              </a:spcAft>
              <a:buClr>
                <a:schemeClr val="accent1"/>
              </a:buClr>
              <a:buSzPct val="125000"/>
              <a:buFont typeface="Wingdings" pitchFamily="2" charset="2"/>
              <a:buChar char="§"/>
              <a:defRPr sz="2000">
                <a:solidFill>
                  <a:srgbClr val="000000"/>
                </a:solidFill>
                <a:latin typeface="+mn-lt"/>
              </a:defRPr>
            </a:lvl6pPr>
            <a:lvl7pPr marL="2971800" indent="-228600" algn="l" rtl="0" eaLnBrk="1" fontAlgn="ctr" hangingPunct="1">
              <a:spcBef>
                <a:spcPct val="25000"/>
              </a:spcBef>
              <a:spcAft>
                <a:spcPct val="0"/>
              </a:spcAft>
              <a:buClr>
                <a:schemeClr val="accent1"/>
              </a:buClr>
              <a:buSzPct val="125000"/>
              <a:buFont typeface="Wingdings" pitchFamily="2" charset="2"/>
              <a:buChar char="§"/>
              <a:defRPr sz="2000">
                <a:solidFill>
                  <a:srgbClr val="000000"/>
                </a:solidFill>
                <a:latin typeface="+mn-lt"/>
              </a:defRPr>
            </a:lvl7pPr>
            <a:lvl8pPr marL="3429000" indent="-228600" algn="l" rtl="0" eaLnBrk="1" fontAlgn="ctr" hangingPunct="1">
              <a:spcBef>
                <a:spcPct val="25000"/>
              </a:spcBef>
              <a:spcAft>
                <a:spcPct val="0"/>
              </a:spcAft>
              <a:buClr>
                <a:schemeClr val="accent1"/>
              </a:buClr>
              <a:buSzPct val="125000"/>
              <a:buFont typeface="Wingdings" pitchFamily="2" charset="2"/>
              <a:buChar char="§"/>
              <a:defRPr sz="2000">
                <a:solidFill>
                  <a:srgbClr val="000000"/>
                </a:solidFill>
                <a:latin typeface="+mn-lt"/>
              </a:defRPr>
            </a:lvl8pPr>
            <a:lvl9pPr marL="3886200" indent="-228600" algn="l" rtl="0" eaLnBrk="1" fontAlgn="ctr" hangingPunct="1">
              <a:spcBef>
                <a:spcPct val="25000"/>
              </a:spcBef>
              <a:spcAft>
                <a:spcPct val="0"/>
              </a:spcAft>
              <a:buClr>
                <a:schemeClr val="accent1"/>
              </a:buClr>
              <a:buSzPct val="125000"/>
              <a:buFont typeface="Wingdings" pitchFamily="2" charset="2"/>
              <a:buChar char="§"/>
              <a:defRPr sz="2000">
                <a:solidFill>
                  <a:srgbClr val="000000"/>
                </a:solidFill>
                <a:latin typeface="+mn-lt"/>
              </a:defRPr>
            </a:lvl9pPr>
          </a:lstStyle>
          <a:p>
            <a:endParaRPr lang="en-GB" sz="1600" b="0" kern="0" dirty="0" smtClean="0"/>
          </a:p>
        </p:txBody>
      </p:sp>
    </p:spTree>
    <p:extLst>
      <p:ext uri="{BB962C8B-B14F-4D97-AF65-F5344CB8AC3E}">
        <p14:creationId xmlns:p14="http://schemas.microsoft.com/office/powerpoint/2010/main" val="810737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r>
              <a:rPr lang="en-GB" dirty="0" smtClean="0"/>
              <a:t>Cortex-M4 Memory Map</a:t>
            </a:r>
          </a:p>
        </p:txBody>
      </p:sp>
      <p:sp>
        <p:nvSpPr>
          <p:cNvPr id="27651" name="Content Placeholder 2"/>
          <p:cNvSpPr>
            <a:spLocks noGrp="1"/>
          </p:cNvSpPr>
          <p:nvPr>
            <p:ph idx="1"/>
          </p:nvPr>
        </p:nvSpPr>
        <p:spPr/>
        <p:txBody>
          <a:bodyPr/>
          <a:lstStyle/>
          <a:p>
            <a:r>
              <a:rPr lang="en-US" dirty="0" smtClean="0"/>
              <a:t>The Cortex-M4 processor has 4 GB of memory address space</a:t>
            </a:r>
          </a:p>
          <a:p>
            <a:pPr lvl="1"/>
            <a:r>
              <a:rPr lang="en-US" dirty="0" smtClean="0"/>
              <a:t>Support for bit-band operation (detailed later)</a:t>
            </a:r>
          </a:p>
          <a:p>
            <a:endParaRPr lang="en-US" dirty="0" smtClean="0"/>
          </a:p>
          <a:p>
            <a:r>
              <a:rPr lang="en-US" dirty="0" smtClean="0"/>
              <a:t>The 4GB memory space is architecturally defined as a number of regions</a:t>
            </a:r>
          </a:p>
          <a:p>
            <a:pPr lvl="1"/>
            <a:r>
              <a:rPr lang="en-US" dirty="0" smtClean="0"/>
              <a:t>Each region is given for recommended usage</a:t>
            </a:r>
          </a:p>
          <a:p>
            <a:pPr lvl="1"/>
            <a:r>
              <a:rPr lang="en-US" dirty="0" smtClean="0"/>
              <a:t>Easy for software programmer to port between different devices</a:t>
            </a:r>
          </a:p>
          <a:p>
            <a:endParaRPr lang="en-US" dirty="0" smtClean="0"/>
          </a:p>
          <a:p>
            <a:r>
              <a:rPr lang="en-US" dirty="0" smtClean="0"/>
              <a:t>Nevertheless, despite of the default memory map, the actual usage of the memory map can also be flexibly defined by the user, except some fixed memory addresses, such as internal private peripheral bus</a:t>
            </a:r>
          </a:p>
        </p:txBody>
      </p:sp>
    </p:spTree>
    <p:extLst>
      <p:ext uri="{BB962C8B-B14F-4D97-AF65-F5344CB8AC3E}">
        <p14:creationId xmlns:p14="http://schemas.microsoft.com/office/powerpoint/2010/main" val="24654346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normAutofit fontScale="90000"/>
          </a:bodyPr>
          <a:lstStyle/>
          <a:p>
            <a:r>
              <a:rPr lang="en-GB" smtClean="0"/>
              <a:t>Data Insertion and Alignment</a:t>
            </a:r>
          </a:p>
        </p:txBody>
      </p:sp>
      <p:sp>
        <p:nvSpPr>
          <p:cNvPr id="60419" name="Content Placeholder 2"/>
          <p:cNvSpPr>
            <a:spLocks noGrp="1"/>
          </p:cNvSpPr>
          <p:nvPr>
            <p:ph idx="1"/>
          </p:nvPr>
        </p:nvSpPr>
        <p:spPr>
          <a:xfrm>
            <a:off x="479813" y="1295400"/>
            <a:ext cx="11155973" cy="4680000"/>
          </a:xfrm>
        </p:spPr>
        <p:txBody>
          <a:bodyPr/>
          <a:lstStyle/>
          <a:p>
            <a:r>
              <a:rPr lang="en-GB" sz="2000" dirty="0" smtClean="0"/>
              <a:t>Insert data inside programs</a:t>
            </a:r>
          </a:p>
          <a:p>
            <a:pPr lvl="1"/>
            <a:r>
              <a:rPr lang="en-GB" sz="1800" dirty="0" smtClean="0"/>
              <a:t>DCD: insert a word-size data</a:t>
            </a:r>
          </a:p>
          <a:p>
            <a:pPr lvl="1"/>
            <a:r>
              <a:rPr lang="en-GB" sz="1800" dirty="0" smtClean="0"/>
              <a:t>DCB: insert a byte-size data</a:t>
            </a:r>
          </a:p>
          <a:p>
            <a:pPr lvl="1"/>
            <a:r>
              <a:rPr lang="en-GB" sz="1800" dirty="0" smtClean="0"/>
              <a:t>ALIGN: </a:t>
            </a:r>
          </a:p>
          <a:p>
            <a:pPr lvl="2"/>
            <a:r>
              <a:rPr lang="en-GB" sz="1800" dirty="0" smtClean="0"/>
              <a:t>used before inserting a word-size data</a:t>
            </a:r>
          </a:p>
          <a:p>
            <a:pPr lvl="2"/>
            <a:r>
              <a:rPr lang="en-GB" sz="1800" dirty="0" smtClean="0"/>
              <a:t>Uses a number to determine the alignment size</a:t>
            </a:r>
          </a:p>
          <a:p>
            <a:r>
              <a:rPr lang="en-GB" sz="2000" dirty="0" smtClean="0"/>
              <a:t>For example</a:t>
            </a:r>
          </a:p>
          <a:p>
            <a:pPr marL="538162" lvl="1" indent="0">
              <a:buNone/>
            </a:pPr>
            <a:r>
              <a:rPr lang="en-GB" sz="1800" i="1" dirty="0" smtClean="0">
                <a:latin typeface="Consolas" panose="020B0609020204030204" pitchFamily="49" charset="0"/>
                <a:cs typeface="Consolas" panose="020B0609020204030204" pitchFamily="49" charset="0"/>
              </a:rPr>
              <a:t>…</a:t>
            </a:r>
          </a:p>
          <a:p>
            <a:pPr marL="538162" lvl="1" indent="0">
              <a:buNone/>
            </a:pPr>
            <a:r>
              <a:rPr lang="en-GB" sz="1800" i="1" dirty="0" smtClean="0">
                <a:latin typeface="Consolas" panose="020B0609020204030204" pitchFamily="49" charset="0"/>
                <a:cs typeface="Consolas" panose="020B0609020204030204" pitchFamily="49" charset="0"/>
              </a:rPr>
              <a:t>ALIGN		4			; Align to a word boundary</a:t>
            </a:r>
          </a:p>
          <a:p>
            <a:pPr marL="538162" lvl="1" indent="0">
              <a:buNone/>
            </a:pPr>
            <a:r>
              <a:rPr lang="en-GB" sz="1800" i="1" dirty="0" smtClean="0">
                <a:latin typeface="Consolas" panose="020B0609020204030204" pitchFamily="49" charset="0"/>
                <a:cs typeface="Consolas" panose="020B0609020204030204" pitchFamily="49" charset="0"/>
              </a:rPr>
              <a:t>MY_DATA		DCD	0x12345678	; Insert a word-size data</a:t>
            </a:r>
          </a:p>
          <a:p>
            <a:pPr marL="538162" lvl="1" indent="0">
              <a:buNone/>
            </a:pPr>
            <a:r>
              <a:rPr lang="en-GB" sz="1800" i="1" dirty="0" smtClean="0">
                <a:latin typeface="Consolas" panose="020B0609020204030204" pitchFamily="49" charset="0"/>
                <a:cs typeface="Consolas" panose="020B0609020204030204" pitchFamily="49" charset="0"/>
              </a:rPr>
              <a:t>MY_STRING	DCB	“Hello”,	0	; Null terminated string</a:t>
            </a:r>
          </a:p>
          <a:p>
            <a:pPr marL="538162" lvl="1" indent="0">
              <a:buNone/>
            </a:pPr>
            <a:r>
              <a:rPr lang="en-GB" sz="1800" i="1" dirty="0" smtClean="0">
                <a:latin typeface="Consolas" panose="020B0609020204030204" pitchFamily="49" charset="0"/>
                <a:cs typeface="Consolas" panose="020B0609020204030204" pitchFamily="49" charset="0"/>
              </a:rPr>
              <a:t>…</a:t>
            </a:r>
          </a:p>
          <a:p>
            <a:pPr lvl="1"/>
            <a:endParaRPr lang="en-GB" sz="1800" dirty="0" smtClean="0"/>
          </a:p>
        </p:txBody>
      </p:sp>
    </p:spTree>
    <p:extLst>
      <p:ext uri="{BB962C8B-B14F-4D97-AF65-F5344CB8AC3E}">
        <p14:creationId xmlns:p14="http://schemas.microsoft.com/office/powerpoint/2010/main" val="3668472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normAutofit fontScale="90000"/>
          </a:bodyPr>
          <a:lstStyle/>
          <a:p>
            <a:r>
              <a:rPr lang="en-GB" smtClean="0"/>
              <a:t>Useful Resources</a:t>
            </a:r>
          </a:p>
        </p:txBody>
      </p:sp>
      <p:sp>
        <p:nvSpPr>
          <p:cNvPr id="61443" name="Content Placeholder 2"/>
          <p:cNvSpPr>
            <a:spLocks noGrp="1"/>
          </p:cNvSpPr>
          <p:nvPr>
            <p:ph idx="1"/>
          </p:nvPr>
        </p:nvSpPr>
        <p:spPr>
          <a:xfrm>
            <a:off x="479813" y="1219200"/>
            <a:ext cx="11155973" cy="4680000"/>
          </a:xfrm>
        </p:spPr>
        <p:txBody>
          <a:bodyPr/>
          <a:lstStyle/>
          <a:p>
            <a:r>
              <a:rPr lang="en-GB" sz="2200" dirty="0" smtClean="0"/>
              <a:t>Architecture </a:t>
            </a:r>
            <a:r>
              <a:rPr lang="en-GB" sz="2200" dirty="0" smtClean="0"/>
              <a:t>Reference Manual:</a:t>
            </a:r>
          </a:p>
          <a:p>
            <a:pPr marL="538162" lvl="1" indent="0">
              <a:buNone/>
            </a:pPr>
            <a:r>
              <a:rPr lang="en-GB" sz="1800" dirty="0" smtClean="0"/>
              <a:t>	</a:t>
            </a:r>
            <a:r>
              <a:rPr lang="en-GB" sz="1800" dirty="0" smtClean="0"/>
              <a:t>http://infocenter.arm.com/help/index.jsp?topic=/com.arm.doc.ddi0403c/index.html</a:t>
            </a:r>
            <a:endParaRPr lang="en-GB" sz="1800" dirty="0" smtClean="0"/>
          </a:p>
          <a:p>
            <a:r>
              <a:rPr lang="en-GB" sz="2200" dirty="0" smtClean="0"/>
              <a:t/>
            </a:r>
            <a:r>
              <a:rPr lang="en-GB" sz="2200" dirty="0" smtClean="0"/>
              <a:t>Cortex-M4 Technical Reference Manual:</a:t>
            </a:r>
          </a:p>
          <a:p>
            <a:pPr marL="538162" lvl="1" indent="0">
              <a:buNone/>
            </a:pPr>
            <a:r>
              <a:rPr lang="en-GB" sz="1800" dirty="0" smtClean="0"/>
              <a:t>	http://infocenter.arm.com/help/topic/com.arm.doc.ddi0439d/DDI0439D_cortex_m4_processor_r0p1_trm.pdf</a:t>
            </a:r>
          </a:p>
          <a:p>
            <a:r>
              <a:rPr lang="en-GB" sz="2200" smtClean="0"/>
              <a:t/>
            </a:r>
            <a:r>
              <a:rPr lang="en-GB" sz="2200" dirty="0" smtClean="0"/>
              <a:t>Cortex-M4 Devices Generic User Guide:</a:t>
            </a:r>
          </a:p>
          <a:p>
            <a:pPr marL="538162" lvl="1" indent="0">
              <a:buNone/>
            </a:pPr>
            <a:r>
              <a:rPr lang="en-GB" sz="1800" dirty="0" smtClean="0"/>
              <a:t>	http://infocenter.arm.com/help/topic/com.arm.doc.dui0553a/DUI0553A_cortex_m4_dgug.pdf</a:t>
            </a:r>
            <a:endParaRPr lang="en-GB" sz="1800" dirty="0"/>
          </a:p>
        </p:txBody>
      </p:sp>
    </p:spTree>
    <p:extLst>
      <p:ext uri="{BB962C8B-B14F-4D97-AF65-F5344CB8AC3E}">
        <p14:creationId xmlns:p14="http://schemas.microsoft.com/office/powerpoint/2010/main" val="972228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1" name="Straight Connector 130"/>
          <p:cNvCxnSpPr/>
          <p:nvPr/>
        </p:nvCxnSpPr>
        <p:spPr bwMode="auto">
          <a:xfrm flipV="1">
            <a:off x="5342496" y="1344613"/>
            <a:ext cx="2232211" cy="476173"/>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134" name="Straight Connector 133"/>
          <p:cNvCxnSpPr/>
          <p:nvPr/>
        </p:nvCxnSpPr>
        <p:spPr bwMode="auto">
          <a:xfrm>
            <a:off x="5342496" y="2230860"/>
            <a:ext cx="2232211" cy="2930104"/>
          </a:xfrm>
          <a:prstGeom prst="line">
            <a:avLst/>
          </a:prstGeom>
          <a:noFill/>
          <a:ln w="19050" cap="flat" cmpd="sng" algn="ctr">
            <a:solidFill>
              <a:schemeClr val="bg1">
                <a:lumMod val="75000"/>
              </a:schemeClr>
            </a:solidFill>
            <a:prstDash val="sysDot"/>
            <a:round/>
            <a:headEnd type="none" w="med" len="med"/>
            <a:tailEnd type="none" w="med" len="med"/>
          </a:ln>
          <a:effectLst/>
        </p:spPr>
      </p:cxnSp>
      <p:sp>
        <p:nvSpPr>
          <p:cNvPr id="28678" name="Title 1"/>
          <p:cNvSpPr>
            <a:spLocks noGrp="1"/>
          </p:cNvSpPr>
          <p:nvPr>
            <p:ph type="title"/>
          </p:nvPr>
        </p:nvSpPr>
        <p:spPr/>
        <p:txBody>
          <a:bodyPr>
            <a:normAutofit fontScale="90000"/>
          </a:bodyPr>
          <a:lstStyle/>
          <a:p>
            <a:r>
              <a:rPr lang="en-GB" dirty="0" smtClean="0"/>
              <a:t>Cortex-M4 Memory Map</a:t>
            </a:r>
          </a:p>
        </p:txBody>
      </p:sp>
      <p:sp>
        <p:nvSpPr>
          <p:cNvPr id="50" name="TextBox 49"/>
          <p:cNvSpPr txBox="1"/>
          <p:nvPr/>
        </p:nvSpPr>
        <p:spPr>
          <a:xfrm>
            <a:off x="587101" y="1752600"/>
            <a:ext cx="2686104" cy="523220"/>
          </a:xfrm>
          <a:prstGeom prst="rect">
            <a:avLst/>
          </a:prstGeom>
          <a:noFill/>
        </p:spPr>
        <p:txBody>
          <a:bodyPr wrap="square">
            <a:spAutoFit/>
          </a:bodyPr>
          <a:lstStyle/>
          <a:p>
            <a:pPr algn="r">
              <a:defRPr/>
            </a:pPr>
            <a:r>
              <a:rPr lang="en-GB" sz="1400" b="0" spc="10" dirty="0"/>
              <a:t>Private peripherals</a:t>
            </a:r>
          </a:p>
          <a:p>
            <a:pPr algn="r">
              <a:defRPr/>
            </a:pPr>
            <a:r>
              <a:rPr lang="en-GB" sz="1400" b="0" spc="10" dirty="0"/>
              <a:t>e.g. NVIC, SCS</a:t>
            </a:r>
          </a:p>
        </p:txBody>
      </p:sp>
      <p:sp>
        <p:nvSpPr>
          <p:cNvPr id="51" name="TextBox 50"/>
          <p:cNvSpPr txBox="1"/>
          <p:nvPr/>
        </p:nvSpPr>
        <p:spPr>
          <a:xfrm>
            <a:off x="390042" y="2438400"/>
            <a:ext cx="2897974" cy="523220"/>
          </a:xfrm>
          <a:prstGeom prst="rect">
            <a:avLst/>
          </a:prstGeom>
          <a:noFill/>
        </p:spPr>
        <p:txBody>
          <a:bodyPr wrap="square">
            <a:spAutoFit/>
          </a:bodyPr>
          <a:lstStyle/>
          <a:p>
            <a:pPr algn="r">
              <a:defRPr/>
            </a:pPr>
            <a:r>
              <a:rPr lang="en-GB" sz="1400" b="0" spc="10" dirty="0"/>
              <a:t>Mainly used for external peripherals</a:t>
            </a:r>
          </a:p>
          <a:p>
            <a:pPr algn="r">
              <a:defRPr/>
            </a:pPr>
            <a:r>
              <a:rPr lang="en-GB" sz="1400" b="0" spc="10" dirty="0"/>
              <a:t>e.g. SD card</a:t>
            </a:r>
          </a:p>
        </p:txBody>
      </p:sp>
      <p:sp>
        <p:nvSpPr>
          <p:cNvPr id="52" name="TextBox 51"/>
          <p:cNvSpPr txBox="1"/>
          <p:nvPr/>
        </p:nvSpPr>
        <p:spPr>
          <a:xfrm>
            <a:off x="484553" y="3439180"/>
            <a:ext cx="2788652" cy="523220"/>
          </a:xfrm>
          <a:prstGeom prst="rect">
            <a:avLst/>
          </a:prstGeom>
          <a:noFill/>
        </p:spPr>
        <p:txBody>
          <a:bodyPr wrap="square">
            <a:spAutoFit/>
          </a:bodyPr>
          <a:lstStyle/>
          <a:p>
            <a:pPr algn="r">
              <a:defRPr/>
            </a:pPr>
            <a:r>
              <a:rPr lang="en-GB" sz="1400" b="0" spc="10" dirty="0"/>
              <a:t>Mainly used for external memories</a:t>
            </a:r>
          </a:p>
          <a:p>
            <a:pPr algn="r">
              <a:defRPr/>
            </a:pPr>
            <a:r>
              <a:rPr lang="en-GB" sz="1400" b="0" spc="10" dirty="0"/>
              <a:t>e.g. external DDR, FLASH, LCD</a:t>
            </a:r>
          </a:p>
        </p:txBody>
      </p:sp>
      <p:sp>
        <p:nvSpPr>
          <p:cNvPr id="53" name="TextBox 52"/>
          <p:cNvSpPr txBox="1"/>
          <p:nvPr/>
        </p:nvSpPr>
        <p:spPr>
          <a:xfrm>
            <a:off x="429993" y="4201180"/>
            <a:ext cx="2843211" cy="523220"/>
          </a:xfrm>
          <a:prstGeom prst="rect">
            <a:avLst/>
          </a:prstGeom>
          <a:noFill/>
        </p:spPr>
        <p:txBody>
          <a:bodyPr wrap="square">
            <a:spAutoFit/>
          </a:bodyPr>
          <a:lstStyle/>
          <a:p>
            <a:pPr algn="r">
              <a:defRPr/>
            </a:pPr>
            <a:r>
              <a:rPr lang="en-GB" sz="1400" b="0" spc="10" dirty="0"/>
              <a:t>Mainly used for on-chip peripherals</a:t>
            </a:r>
          </a:p>
          <a:p>
            <a:pPr algn="r">
              <a:defRPr/>
            </a:pPr>
            <a:r>
              <a:rPr lang="en-GB" sz="1400" b="0" spc="10" dirty="0"/>
              <a:t>e.g. AHB, APB peripherals</a:t>
            </a:r>
          </a:p>
        </p:txBody>
      </p:sp>
      <p:sp>
        <p:nvSpPr>
          <p:cNvPr id="54" name="TextBox 53"/>
          <p:cNvSpPr txBox="1"/>
          <p:nvPr/>
        </p:nvSpPr>
        <p:spPr>
          <a:xfrm>
            <a:off x="437855" y="4734580"/>
            <a:ext cx="2835349" cy="523220"/>
          </a:xfrm>
          <a:prstGeom prst="rect">
            <a:avLst/>
          </a:prstGeom>
          <a:noFill/>
        </p:spPr>
        <p:txBody>
          <a:bodyPr wrap="square">
            <a:spAutoFit/>
          </a:bodyPr>
          <a:lstStyle/>
          <a:p>
            <a:pPr algn="r">
              <a:defRPr/>
            </a:pPr>
            <a:r>
              <a:rPr lang="en-GB" sz="1400" b="0" spc="10" dirty="0"/>
              <a:t>Mainly used for data memory</a:t>
            </a:r>
          </a:p>
          <a:p>
            <a:pPr algn="r">
              <a:defRPr/>
            </a:pPr>
            <a:r>
              <a:rPr lang="en-GB" sz="1400" b="0" spc="10" dirty="0"/>
              <a:t>e.g. on-chip SRAM, SDRAM</a:t>
            </a:r>
          </a:p>
        </p:txBody>
      </p:sp>
      <p:sp>
        <p:nvSpPr>
          <p:cNvPr id="55" name="TextBox 54"/>
          <p:cNvSpPr txBox="1"/>
          <p:nvPr/>
        </p:nvSpPr>
        <p:spPr>
          <a:xfrm>
            <a:off x="390043" y="5267980"/>
            <a:ext cx="2883162" cy="523220"/>
          </a:xfrm>
          <a:prstGeom prst="rect">
            <a:avLst/>
          </a:prstGeom>
          <a:noFill/>
        </p:spPr>
        <p:txBody>
          <a:bodyPr wrap="square">
            <a:spAutoFit/>
          </a:bodyPr>
          <a:lstStyle/>
          <a:p>
            <a:pPr algn="r">
              <a:defRPr/>
            </a:pPr>
            <a:r>
              <a:rPr lang="en-GB" sz="1400" b="0" spc="10" dirty="0"/>
              <a:t>Mainly used for program code </a:t>
            </a:r>
          </a:p>
          <a:p>
            <a:pPr algn="r">
              <a:defRPr/>
            </a:pPr>
            <a:r>
              <a:rPr lang="en-GB" sz="1400" b="0" spc="10" dirty="0"/>
              <a:t>e.g. on-chip FLASH</a:t>
            </a:r>
          </a:p>
        </p:txBody>
      </p:sp>
      <p:grpSp>
        <p:nvGrpSpPr>
          <p:cNvPr id="15" name="Group 14"/>
          <p:cNvGrpSpPr/>
          <p:nvPr/>
        </p:nvGrpSpPr>
        <p:grpSpPr>
          <a:xfrm>
            <a:off x="3336680" y="1306514"/>
            <a:ext cx="4288808" cy="4560886"/>
            <a:chOff x="3336680" y="1306514"/>
            <a:chExt cx="4288808" cy="4308146"/>
          </a:xfrm>
        </p:grpSpPr>
        <p:sp>
          <p:nvSpPr>
            <p:cNvPr id="4" name="Rectangle 3"/>
            <p:cNvSpPr/>
            <p:nvPr/>
          </p:nvSpPr>
          <p:spPr bwMode="auto">
            <a:xfrm>
              <a:off x="3336680" y="1344614"/>
              <a:ext cx="2005816" cy="44767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Vendor specific</a:t>
              </a:r>
            </a:p>
            <a:p>
              <a:pPr algn="ctr">
                <a:defRPr/>
              </a:pPr>
              <a:r>
                <a:rPr lang="en-GB" sz="1600" b="0" dirty="0" smtClean="0"/>
                <a:t>Memory</a:t>
              </a:r>
              <a:endParaRPr lang="en-GB" sz="1600" b="0" dirty="0"/>
            </a:p>
          </p:txBody>
        </p:sp>
        <p:sp>
          <p:nvSpPr>
            <p:cNvPr id="8" name="Rectangle 7"/>
            <p:cNvSpPr/>
            <p:nvPr/>
          </p:nvSpPr>
          <p:spPr bwMode="auto">
            <a:xfrm>
              <a:off x="3336680" y="2179638"/>
              <a:ext cx="2005816" cy="95250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External </a:t>
              </a:r>
              <a:r>
                <a:rPr lang="en-GB" sz="1600" b="0" dirty="0" smtClean="0"/>
                <a:t>device</a:t>
              </a:r>
              <a:endParaRPr lang="en-GB" sz="1600" b="0" dirty="0"/>
            </a:p>
          </p:txBody>
        </p:sp>
        <p:sp>
          <p:nvSpPr>
            <p:cNvPr id="10" name="Rectangle 9"/>
            <p:cNvSpPr/>
            <p:nvPr/>
          </p:nvSpPr>
          <p:spPr bwMode="auto">
            <a:xfrm>
              <a:off x="3336680" y="3132138"/>
              <a:ext cx="2005816" cy="95250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External RAM</a:t>
              </a:r>
            </a:p>
          </p:txBody>
        </p:sp>
        <p:sp>
          <p:nvSpPr>
            <p:cNvPr id="11" name="Rectangle 10"/>
            <p:cNvSpPr/>
            <p:nvPr/>
          </p:nvSpPr>
          <p:spPr bwMode="auto">
            <a:xfrm>
              <a:off x="3336680" y="4084638"/>
              <a:ext cx="2005816" cy="47625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Peripherals</a:t>
              </a:r>
            </a:p>
          </p:txBody>
        </p:sp>
        <p:sp>
          <p:nvSpPr>
            <p:cNvPr id="12" name="Rectangle 11"/>
            <p:cNvSpPr/>
            <p:nvPr/>
          </p:nvSpPr>
          <p:spPr bwMode="auto">
            <a:xfrm>
              <a:off x="3336680" y="4560888"/>
              <a:ext cx="2005816" cy="4762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SRAM</a:t>
              </a:r>
            </a:p>
          </p:txBody>
        </p:sp>
        <p:sp>
          <p:nvSpPr>
            <p:cNvPr id="13" name="Rectangle 12"/>
            <p:cNvSpPr/>
            <p:nvPr/>
          </p:nvSpPr>
          <p:spPr bwMode="auto">
            <a:xfrm>
              <a:off x="3336680" y="5037138"/>
              <a:ext cx="2005816" cy="476250"/>
            </a:xfrm>
            <a:prstGeom prst="rect">
              <a:avLst/>
            </a:prstGeom>
            <a:solidFill>
              <a:schemeClr val="accent5">
                <a:lumMod val="40000"/>
                <a:lumOff val="6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Code</a:t>
              </a:r>
            </a:p>
          </p:txBody>
        </p:sp>
        <p:sp>
          <p:nvSpPr>
            <p:cNvPr id="18" name="TextBox 17"/>
            <p:cNvSpPr txBox="1"/>
            <p:nvPr/>
          </p:nvSpPr>
          <p:spPr>
            <a:xfrm>
              <a:off x="5262095" y="1306514"/>
              <a:ext cx="1345674" cy="261610"/>
            </a:xfrm>
            <a:prstGeom prst="rect">
              <a:avLst/>
            </a:prstGeom>
            <a:noFill/>
          </p:spPr>
          <p:txBody>
            <a:bodyPr>
              <a:spAutoFit/>
            </a:bodyPr>
            <a:lstStyle/>
            <a:p>
              <a:pPr>
                <a:defRPr/>
              </a:pPr>
              <a:r>
                <a:rPr lang="en-GB" sz="1050" b="0" spc="10" dirty="0"/>
                <a:t>0xFFFFFFFF</a:t>
              </a:r>
            </a:p>
          </p:txBody>
        </p:sp>
        <p:sp>
          <p:nvSpPr>
            <p:cNvPr id="19" name="TextBox 18"/>
            <p:cNvSpPr txBox="1"/>
            <p:nvPr/>
          </p:nvSpPr>
          <p:spPr>
            <a:xfrm>
              <a:off x="5240936" y="1973264"/>
              <a:ext cx="1345674" cy="261610"/>
            </a:xfrm>
            <a:prstGeom prst="rect">
              <a:avLst/>
            </a:prstGeom>
            <a:noFill/>
          </p:spPr>
          <p:txBody>
            <a:bodyPr>
              <a:spAutoFit/>
            </a:bodyPr>
            <a:lstStyle/>
            <a:p>
              <a:pPr algn="just">
                <a:defRPr/>
              </a:pPr>
              <a:r>
                <a:rPr lang="en-GB" sz="1050" b="0" spc="10" dirty="0"/>
                <a:t>0xE0000000</a:t>
              </a:r>
            </a:p>
          </p:txBody>
        </p:sp>
        <p:sp>
          <p:nvSpPr>
            <p:cNvPr id="24" name="Rectangle 23"/>
            <p:cNvSpPr/>
            <p:nvPr/>
          </p:nvSpPr>
          <p:spPr bwMode="auto">
            <a:xfrm>
              <a:off x="3336680" y="1792288"/>
              <a:ext cx="2005816" cy="3873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Private Peripheral </a:t>
              </a:r>
              <a:r>
                <a:rPr lang="en-GB" sz="1200" b="0" dirty="0" smtClean="0"/>
                <a:t>Bus</a:t>
              </a:r>
            </a:p>
            <a:p>
              <a:pPr algn="ctr">
                <a:defRPr/>
              </a:pPr>
              <a:r>
                <a:rPr lang="en-GB" sz="1200" b="0" dirty="0" smtClean="0"/>
                <a:t>(PPB)</a:t>
              </a:r>
              <a:endParaRPr lang="en-GB" sz="1200" dirty="0"/>
            </a:p>
          </p:txBody>
        </p:sp>
        <p:sp>
          <p:nvSpPr>
            <p:cNvPr id="26" name="TextBox 25"/>
            <p:cNvSpPr txBox="1"/>
            <p:nvPr/>
          </p:nvSpPr>
          <p:spPr>
            <a:xfrm>
              <a:off x="5262095" y="2138364"/>
              <a:ext cx="1345674" cy="261610"/>
            </a:xfrm>
            <a:prstGeom prst="rect">
              <a:avLst/>
            </a:prstGeom>
            <a:noFill/>
          </p:spPr>
          <p:txBody>
            <a:bodyPr>
              <a:spAutoFit/>
            </a:bodyPr>
            <a:lstStyle/>
            <a:p>
              <a:pPr>
                <a:defRPr/>
              </a:pPr>
              <a:r>
                <a:rPr lang="en-GB" sz="1050" b="0" spc="10" dirty="0"/>
                <a:t>0xDFFFFFFF</a:t>
              </a:r>
            </a:p>
          </p:txBody>
        </p:sp>
        <p:sp>
          <p:nvSpPr>
            <p:cNvPr id="27" name="TextBox 26"/>
            <p:cNvSpPr txBox="1"/>
            <p:nvPr/>
          </p:nvSpPr>
          <p:spPr>
            <a:xfrm>
              <a:off x="5274790" y="2946400"/>
              <a:ext cx="1345674" cy="261610"/>
            </a:xfrm>
            <a:prstGeom prst="rect">
              <a:avLst/>
            </a:prstGeom>
            <a:noFill/>
          </p:spPr>
          <p:txBody>
            <a:bodyPr>
              <a:spAutoFit/>
            </a:bodyPr>
            <a:lstStyle/>
            <a:p>
              <a:pPr>
                <a:defRPr/>
              </a:pPr>
              <a:r>
                <a:rPr lang="en-GB" sz="1050" b="0" spc="10" dirty="0"/>
                <a:t>0xA0000000</a:t>
              </a:r>
            </a:p>
          </p:txBody>
        </p:sp>
        <p:sp>
          <p:nvSpPr>
            <p:cNvPr id="28" name="TextBox 27"/>
            <p:cNvSpPr txBox="1"/>
            <p:nvPr/>
          </p:nvSpPr>
          <p:spPr>
            <a:xfrm>
              <a:off x="5272673" y="3090864"/>
              <a:ext cx="1345674" cy="261610"/>
            </a:xfrm>
            <a:prstGeom prst="rect">
              <a:avLst/>
            </a:prstGeom>
            <a:noFill/>
          </p:spPr>
          <p:txBody>
            <a:bodyPr>
              <a:spAutoFit/>
            </a:bodyPr>
            <a:lstStyle/>
            <a:p>
              <a:pPr>
                <a:defRPr/>
              </a:pPr>
              <a:r>
                <a:rPr lang="en-GB" sz="1050" b="0" spc="10" dirty="0"/>
                <a:t>0x9FFFFFFF</a:t>
              </a:r>
            </a:p>
          </p:txBody>
        </p:sp>
        <p:sp>
          <p:nvSpPr>
            <p:cNvPr id="29" name="TextBox 28"/>
            <p:cNvSpPr txBox="1"/>
            <p:nvPr/>
          </p:nvSpPr>
          <p:spPr>
            <a:xfrm>
              <a:off x="5285368" y="3892550"/>
              <a:ext cx="1345674" cy="261610"/>
            </a:xfrm>
            <a:prstGeom prst="rect">
              <a:avLst/>
            </a:prstGeom>
            <a:noFill/>
          </p:spPr>
          <p:txBody>
            <a:bodyPr>
              <a:spAutoFit/>
            </a:bodyPr>
            <a:lstStyle/>
            <a:p>
              <a:pPr>
                <a:defRPr/>
              </a:pPr>
              <a:r>
                <a:rPr lang="en-GB" sz="1050" b="0" spc="10" dirty="0"/>
                <a:t>0x60000000</a:t>
              </a:r>
            </a:p>
          </p:txBody>
        </p:sp>
        <p:sp>
          <p:nvSpPr>
            <p:cNvPr id="30" name="TextBox 29"/>
            <p:cNvSpPr txBox="1"/>
            <p:nvPr/>
          </p:nvSpPr>
          <p:spPr>
            <a:xfrm>
              <a:off x="5279021" y="4054475"/>
              <a:ext cx="1345674" cy="261610"/>
            </a:xfrm>
            <a:prstGeom prst="rect">
              <a:avLst/>
            </a:prstGeom>
            <a:noFill/>
          </p:spPr>
          <p:txBody>
            <a:bodyPr>
              <a:spAutoFit/>
            </a:bodyPr>
            <a:lstStyle/>
            <a:p>
              <a:pPr>
                <a:defRPr/>
              </a:pPr>
              <a:r>
                <a:rPr lang="en-GB" sz="1050" b="0" spc="10" dirty="0"/>
                <a:t>0x5FFFFFFF</a:t>
              </a:r>
            </a:p>
          </p:txBody>
        </p:sp>
        <p:sp>
          <p:nvSpPr>
            <p:cNvPr id="31" name="TextBox 30"/>
            <p:cNvSpPr txBox="1"/>
            <p:nvPr/>
          </p:nvSpPr>
          <p:spPr>
            <a:xfrm>
              <a:off x="5279021" y="4386264"/>
              <a:ext cx="1345674" cy="261610"/>
            </a:xfrm>
            <a:prstGeom prst="rect">
              <a:avLst/>
            </a:prstGeom>
            <a:noFill/>
          </p:spPr>
          <p:txBody>
            <a:bodyPr>
              <a:spAutoFit/>
            </a:bodyPr>
            <a:lstStyle/>
            <a:p>
              <a:pPr>
                <a:defRPr/>
              </a:pPr>
              <a:r>
                <a:rPr lang="en-GB" sz="1050" b="0" spc="10" dirty="0"/>
                <a:t>0x40000000</a:t>
              </a:r>
            </a:p>
          </p:txBody>
        </p:sp>
        <p:sp>
          <p:nvSpPr>
            <p:cNvPr id="32" name="TextBox 31"/>
            <p:cNvSpPr txBox="1"/>
            <p:nvPr/>
          </p:nvSpPr>
          <p:spPr>
            <a:xfrm>
              <a:off x="5279021" y="4518025"/>
              <a:ext cx="1345674" cy="261610"/>
            </a:xfrm>
            <a:prstGeom prst="rect">
              <a:avLst/>
            </a:prstGeom>
            <a:noFill/>
          </p:spPr>
          <p:txBody>
            <a:bodyPr>
              <a:spAutoFit/>
            </a:bodyPr>
            <a:lstStyle/>
            <a:p>
              <a:pPr>
                <a:defRPr/>
              </a:pPr>
              <a:r>
                <a:rPr lang="en-GB" sz="1050" b="0" spc="10" dirty="0"/>
                <a:t>0x3FFFFFFF</a:t>
              </a:r>
            </a:p>
          </p:txBody>
        </p:sp>
        <p:sp>
          <p:nvSpPr>
            <p:cNvPr id="34" name="TextBox 33"/>
            <p:cNvSpPr txBox="1"/>
            <p:nvPr/>
          </p:nvSpPr>
          <p:spPr>
            <a:xfrm>
              <a:off x="5289600" y="5002214"/>
              <a:ext cx="1345674" cy="261610"/>
            </a:xfrm>
            <a:prstGeom prst="rect">
              <a:avLst/>
            </a:prstGeom>
            <a:noFill/>
          </p:spPr>
          <p:txBody>
            <a:bodyPr>
              <a:spAutoFit/>
            </a:bodyPr>
            <a:lstStyle/>
            <a:p>
              <a:pPr>
                <a:defRPr/>
              </a:pPr>
              <a:r>
                <a:rPr lang="en-GB" sz="1050" b="0" spc="10" dirty="0"/>
                <a:t>0x1FFFFFFF</a:t>
              </a:r>
            </a:p>
          </p:txBody>
        </p:sp>
        <p:sp>
          <p:nvSpPr>
            <p:cNvPr id="45" name="TextBox 44"/>
            <p:cNvSpPr txBox="1"/>
            <p:nvPr/>
          </p:nvSpPr>
          <p:spPr>
            <a:xfrm>
              <a:off x="5287485" y="4867275"/>
              <a:ext cx="1345674" cy="261610"/>
            </a:xfrm>
            <a:prstGeom prst="rect">
              <a:avLst/>
            </a:prstGeom>
            <a:noFill/>
          </p:spPr>
          <p:txBody>
            <a:bodyPr>
              <a:spAutoFit/>
            </a:bodyPr>
            <a:lstStyle/>
            <a:p>
              <a:pPr>
                <a:defRPr/>
              </a:pPr>
              <a:r>
                <a:rPr lang="en-GB" sz="1050" b="0" spc="10" dirty="0"/>
                <a:t>0x20000000</a:t>
              </a:r>
            </a:p>
          </p:txBody>
        </p:sp>
        <p:sp>
          <p:nvSpPr>
            <p:cNvPr id="46" name="TextBox 45"/>
            <p:cNvSpPr txBox="1"/>
            <p:nvPr/>
          </p:nvSpPr>
          <p:spPr>
            <a:xfrm>
              <a:off x="5285368" y="5353050"/>
              <a:ext cx="1345674" cy="261610"/>
            </a:xfrm>
            <a:prstGeom prst="rect">
              <a:avLst/>
            </a:prstGeom>
            <a:noFill/>
          </p:spPr>
          <p:txBody>
            <a:bodyPr>
              <a:spAutoFit/>
            </a:bodyPr>
            <a:lstStyle/>
            <a:p>
              <a:pPr>
                <a:defRPr/>
              </a:pPr>
              <a:r>
                <a:rPr lang="en-GB" sz="1050" b="0" spc="10" dirty="0"/>
                <a:t>0x00000000</a:t>
              </a:r>
            </a:p>
          </p:txBody>
        </p:sp>
        <p:sp>
          <p:nvSpPr>
            <p:cNvPr id="70" name="Right Brace 69"/>
            <p:cNvSpPr/>
            <p:nvPr/>
          </p:nvSpPr>
          <p:spPr bwMode="auto">
            <a:xfrm>
              <a:off x="6546409" y="5059364"/>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400"/>
            </a:p>
          </p:txBody>
        </p:sp>
        <p:sp>
          <p:nvSpPr>
            <p:cNvPr id="78" name="Right Brace 77"/>
            <p:cNvSpPr/>
            <p:nvPr/>
          </p:nvSpPr>
          <p:spPr bwMode="auto">
            <a:xfrm>
              <a:off x="6546409" y="4583114"/>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400"/>
            </a:p>
          </p:txBody>
        </p:sp>
        <p:sp>
          <p:nvSpPr>
            <p:cNvPr id="79" name="Right Brace 78"/>
            <p:cNvSpPr/>
            <p:nvPr/>
          </p:nvSpPr>
          <p:spPr bwMode="auto">
            <a:xfrm>
              <a:off x="6546409" y="4114801"/>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400"/>
            </a:p>
          </p:txBody>
        </p:sp>
        <p:sp>
          <p:nvSpPr>
            <p:cNvPr id="80" name="TextBox 79"/>
            <p:cNvSpPr txBox="1"/>
            <p:nvPr/>
          </p:nvSpPr>
          <p:spPr>
            <a:xfrm>
              <a:off x="6690287" y="5160964"/>
              <a:ext cx="935201" cy="261610"/>
            </a:xfrm>
            <a:prstGeom prst="rect">
              <a:avLst/>
            </a:prstGeom>
            <a:noFill/>
          </p:spPr>
          <p:txBody>
            <a:bodyPr>
              <a:spAutoFit/>
            </a:bodyPr>
            <a:lstStyle/>
            <a:p>
              <a:pPr>
                <a:defRPr/>
              </a:pPr>
              <a:r>
                <a:rPr lang="en-GB" sz="1050" b="0" spc="10" dirty="0"/>
                <a:t>512MB</a:t>
              </a:r>
            </a:p>
          </p:txBody>
        </p:sp>
        <p:sp>
          <p:nvSpPr>
            <p:cNvPr id="81" name="TextBox 80"/>
            <p:cNvSpPr txBox="1"/>
            <p:nvPr/>
          </p:nvSpPr>
          <p:spPr>
            <a:xfrm>
              <a:off x="6690287" y="4694239"/>
              <a:ext cx="935201" cy="261610"/>
            </a:xfrm>
            <a:prstGeom prst="rect">
              <a:avLst/>
            </a:prstGeom>
            <a:noFill/>
          </p:spPr>
          <p:txBody>
            <a:bodyPr>
              <a:spAutoFit/>
            </a:bodyPr>
            <a:lstStyle/>
            <a:p>
              <a:pPr>
                <a:defRPr/>
              </a:pPr>
              <a:r>
                <a:rPr lang="en-GB" sz="1050" b="0" spc="10" dirty="0"/>
                <a:t>512MB</a:t>
              </a:r>
            </a:p>
          </p:txBody>
        </p:sp>
        <p:sp>
          <p:nvSpPr>
            <p:cNvPr id="82" name="TextBox 81"/>
            <p:cNvSpPr txBox="1"/>
            <p:nvPr/>
          </p:nvSpPr>
          <p:spPr>
            <a:xfrm>
              <a:off x="6690287" y="4248151"/>
              <a:ext cx="935201" cy="261610"/>
            </a:xfrm>
            <a:prstGeom prst="rect">
              <a:avLst/>
            </a:prstGeom>
            <a:noFill/>
          </p:spPr>
          <p:txBody>
            <a:bodyPr>
              <a:spAutoFit/>
            </a:bodyPr>
            <a:lstStyle/>
            <a:p>
              <a:pPr>
                <a:defRPr/>
              </a:pPr>
              <a:r>
                <a:rPr lang="en-GB" sz="1050" b="0" spc="10" dirty="0"/>
                <a:t>512MB</a:t>
              </a:r>
            </a:p>
          </p:txBody>
        </p:sp>
        <p:sp>
          <p:nvSpPr>
            <p:cNvPr id="83" name="Right Brace 82"/>
            <p:cNvSpPr/>
            <p:nvPr/>
          </p:nvSpPr>
          <p:spPr bwMode="auto">
            <a:xfrm>
              <a:off x="6546409" y="3176588"/>
              <a:ext cx="120604" cy="844550"/>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400"/>
            </a:p>
          </p:txBody>
        </p:sp>
        <p:sp>
          <p:nvSpPr>
            <p:cNvPr id="84" name="TextBox 83"/>
            <p:cNvSpPr txBox="1"/>
            <p:nvPr/>
          </p:nvSpPr>
          <p:spPr>
            <a:xfrm>
              <a:off x="6690287" y="3482976"/>
              <a:ext cx="935201" cy="261610"/>
            </a:xfrm>
            <a:prstGeom prst="rect">
              <a:avLst/>
            </a:prstGeom>
            <a:noFill/>
          </p:spPr>
          <p:txBody>
            <a:bodyPr>
              <a:spAutoFit/>
            </a:bodyPr>
            <a:lstStyle/>
            <a:p>
              <a:pPr>
                <a:defRPr/>
              </a:pPr>
              <a:r>
                <a:rPr lang="en-GB" sz="1050" b="0" spc="10" dirty="0"/>
                <a:t>1GB</a:t>
              </a:r>
            </a:p>
          </p:txBody>
        </p:sp>
        <p:sp>
          <p:nvSpPr>
            <p:cNvPr id="85" name="Right Brace 84"/>
            <p:cNvSpPr/>
            <p:nvPr/>
          </p:nvSpPr>
          <p:spPr bwMode="auto">
            <a:xfrm>
              <a:off x="6546409" y="2254251"/>
              <a:ext cx="120604" cy="842963"/>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400"/>
            </a:p>
          </p:txBody>
        </p:sp>
        <p:sp>
          <p:nvSpPr>
            <p:cNvPr id="86" name="TextBox 85"/>
            <p:cNvSpPr txBox="1"/>
            <p:nvPr/>
          </p:nvSpPr>
          <p:spPr>
            <a:xfrm>
              <a:off x="6690287" y="2560639"/>
              <a:ext cx="935201" cy="261610"/>
            </a:xfrm>
            <a:prstGeom prst="rect">
              <a:avLst/>
            </a:prstGeom>
            <a:noFill/>
          </p:spPr>
          <p:txBody>
            <a:bodyPr>
              <a:spAutoFit/>
            </a:bodyPr>
            <a:lstStyle/>
            <a:p>
              <a:pPr>
                <a:defRPr/>
              </a:pPr>
              <a:r>
                <a:rPr lang="en-GB" sz="1050" b="0" spc="10" dirty="0"/>
                <a:t>1GB</a:t>
              </a:r>
            </a:p>
          </p:txBody>
        </p:sp>
        <p:sp>
          <p:nvSpPr>
            <p:cNvPr id="87" name="Right Brace 86"/>
            <p:cNvSpPr/>
            <p:nvPr/>
          </p:nvSpPr>
          <p:spPr bwMode="auto">
            <a:xfrm>
              <a:off x="6546409" y="1344614"/>
              <a:ext cx="120604" cy="84137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400"/>
            </a:p>
          </p:txBody>
        </p:sp>
        <p:sp>
          <p:nvSpPr>
            <p:cNvPr id="88" name="TextBox 87"/>
            <p:cNvSpPr txBox="1"/>
            <p:nvPr/>
          </p:nvSpPr>
          <p:spPr>
            <a:xfrm>
              <a:off x="6639506" y="1651000"/>
              <a:ext cx="935201" cy="261610"/>
            </a:xfrm>
            <a:prstGeom prst="rect">
              <a:avLst/>
            </a:prstGeom>
            <a:noFill/>
          </p:spPr>
          <p:txBody>
            <a:bodyPr>
              <a:spAutoFit/>
            </a:bodyPr>
            <a:lstStyle/>
            <a:p>
              <a:pPr>
                <a:defRPr/>
              </a:pPr>
              <a:r>
                <a:rPr lang="en-GB" sz="1050" b="0" spc="10" dirty="0"/>
                <a:t>512MB</a:t>
              </a:r>
            </a:p>
          </p:txBody>
        </p:sp>
        <p:sp>
          <p:nvSpPr>
            <p:cNvPr id="101" name="TextBox 100"/>
            <p:cNvSpPr txBox="1"/>
            <p:nvPr/>
          </p:nvSpPr>
          <p:spPr>
            <a:xfrm>
              <a:off x="5249400" y="1751014"/>
              <a:ext cx="1345674" cy="261610"/>
            </a:xfrm>
            <a:prstGeom prst="rect">
              <a:avLst/>
            </a:prstGeom>
            <a:noFill/>
          </p:spPr>
          <p:txBody>
            <a:bodyPr>
              <a:spAutoFit/>
            </a:bodyPr>
            <a:lstStyle/>
            <a:p>
              <a:pPr algn="just">
                <a:defRPr/>
              </a:pPr>
              <a:r>
                <a:rPr lang="en-GB" sz="1050" b="0" spc="10" dirty="0"/>
                <a:t>0xE00FFFFF</a:t>
              </a:r>
            </a:p>
          </p:txBody>
        </p:sp>
        <p:sp>
          <p:nvSpPr>
            <p:cNvPr id="102" name="TextBox 101"/>
            <p:cNvSpPr txBox="1"/>
            <p:nvPr/>
          </p:nvSpPr>
          <p:spPr>
            <a:xfrm>
              <a:off x="5249400" y="1570039"/>
              <a:ext cx="1345674" cy="261610"/>
            </a:xfrm>
            <a:prstGeom prst="rect">
              <a:avLst/>
            </a:prstGeom>
            <a:noFill/>
          </p:spPr>
          <p:txBody>
            <a:bodyPr>
              <a:spAutoFit/>
            </a:bodyPr>
            <a:lstStyle/>
            <a:p>
              <a:pPr algn="just">
                <a:defRPr/>
              </a:pPr>
              <a:r>
                <a:rPr lang="en-GB" sz="1050" b="0" spc="10" dirty="0"/>
                <a:t>0xE0100000</a:t>
              </a:r>
            </a:p>
          </p:txBody>
        </p:sp>
      </p:grpSp>
      <p:sp>
        <p:nvSpPr>
          <p:cNvPr id="103" name="TextBox 102"/>
          <p:cNvSpPr txBox="1"/>
          <p:nvPr/>
        </p:nvSpPr>
        <p:spPr>
          <a:xfrm>
            <a:off x="501869" y="1346201"/>
            <a:ext cx="2796727" cy="307777"/>
          </a:xfrm>
          <a:prstGeom prst="rect">
            <a:avLst/>
          </a:prstGeom>
          <a:noFill/>
        </p:spPr>
        <p:txBody>
          <a:bodyPr wrap="square">
            <a:spAutoFit/>
          </a:bodyPr>
          <a:lstStyle/>
          <a:p>
            <a:pPr algn="r">
              <a:defRPr/>
            </a:pPr>
            <a:r>
              <a:rPr lang="en-GB" sz="1400" b="0" spc="10" dirty="0"/>
              <a:t>Reserved for other purposes</a:t>
            </a:r>
          </a:p>
        </p:txBody>
      </p:sp>
      <p:grpSp>
        <p:nvGrpSpPr>
          <p:cNvPr id="5" name="Group 4"/>
          <p:cNvGrpSpPr/>
          <p:nvPr/>
        </p:nvGrpSpPr>
        <p:grpSpPr>
          <a:xfrm>
            <a:off x="7576823" y="1330326"/>
            <a:ext cx="4914451" cy="3830638"/>
            <a:chOff x="7576823" y="1330326"/>
            <a:chExt cx="4258013" cy="3318968"/>
          </a:xfrm>
        </p:grpSpPr>
        <p:sp>
          <p:nvSpPr>
            <p:cNvPr id="104" name="Rectangle 103"/>
            <p:cNvSpPr/>
            <p:nvPr/>
          </p:nvSpPr>
          <p:spPr bwMode="auto">
            <a:xfrm>
              <a:off x="7576823" y="1344614"/>
              <a:ext cx="2788295" cy="26352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a:t>ROM table</a:t>
              </a:r>
            </a:p>
          </p:txBody>
        </p:sp>
        <p:sp>
          <p:nvSpPr>
            <p:cNvPr id="105" name="Rectangle 104"/>
            <p:cNvSpPr/>
            <p:nvPr/>
          </p:nvSpPr>
          <p:spPr bwMode="auto">
            <a:xfrm>
              <a:off x="7576823" y="1608138"/>
              <a:ext cx="2788295" cy="481012"/>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External PPB</a:t>
              </a:r>
              <a:endParaRPr lang="en-GB" sz="1600" dirty="0"/>
            </a:p>
          </p:txBody>
        </p:sp>
        <p:sp>
          <p:nvSpPr>
            <p:cNvPr id="61" name="Rectangle 60"/>
            <p:cNvSpPr/>
            <p:nvPr/>
          </p:nvSpPr>
          <p:spPr bwMode="auto">
            <a:xfrm>
              <a:off x="7576823" y="2089150"/>
              <a:ext cx="2788295" cy="26352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Embedded trace </a:t>
              </a:r>
              <a:r>
                <a:rPr lang="en-GB" sz="1600" b="0" dirty="0" err="1" smtClean="0"/>
                <a:t>macrocell</a:t>
              </a:r>
              <a:endParaRPr lang="en-GB" sz="1600" b="0" dirty="0"/>
            </a:p>
          </p:txBody>
        </p:sp>
        <p:sp>
          <p:nvSpPr>
            <p:cNvPr id="63" name="Rectangle 62"/>
            <p:cNvSpPr/>
            <p:nvPr/>
          </p:nvSpPr>
          <p:spPr bwMode="auto">
            <a:xfrm>
              <a:off x="7576823" y="2352675"/>
              <a:ext cx="2788295" cy="26789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Trace port interface unit</a:t>
              </a:r>
              <a:endParaRPr lang="en-GB" sz="1600" dirty="0"/>
            </a:p>
          </p:txBody>
        </p:sp>
        <p:sp>
          <p:nvSpPr>
            <p:cNvPr id="64" name="Rectangle 63"/>
            <p:cNvSpPr/>
            <p:nvPr/>
          </p:nvSpPr>
          <p:spPr bwMode="auto">
            <a:xfrm>
              <a:off x="7576823" y="2622511"/>
              <a:ext cx="2788295" cy="26352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Reserved</a:t>
              </a:r>
              <a:endParaRPr lang="en-GB" sz="1600" b="0" dirty="0"/>
            </a:p>
          </p:txBody>
        </p:sp>
        <p:sp>
          <p:nvSpPr>
            <p:cNvPr id="65" name="Rectangle 64"/>
            <p:cNvSpPr/>
            <p:nvPr/>
          </p:nvSpPr>
          <p:spPr bwMode="auto">
            <a:xfrm>
              <a:off x="7576823" y="2886035"/>
              <a:ext cx="2788295" cy="700903"/>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System Control Space, including</a:t>
              </a:r>
            </a:p>
            <a:p>
              <a:pPr algn="ctr">
                <a:defRPr/>
              </a:pPr>
              <a:r>
                <a:rPr lang="en-GB" sz="1600" b="0" dirty="0" smtClean="0"/>
                <a:t>Nested Vectored Interrupt </a:t>
              </a:r>
            </a:p>
            <a:p>
              <a:pPr algn="ctr">
                <a:defRPr/>
              </a:pPr>
              <a:r>
                <a:rPr lang="en-GB" sz="1600" b="0" dirty="0" smtClean="0"/>
                <a:t>Controller (NVIC)</a:t>
              </a:r>
              <a:endParaRPr lang="en-GB" sz="1600" dirty="0"/>
            </a:p>
          </p:txBody>
        </p:sp>
        <p:sp>
          <p:nvSpPr>
            <p:cNvPr id="66" name="Rectangle 65"/>
            <p:cNvSpPr/>
            <p:nvPr/>
          </p:nvSpPr>
          <p:spPr bwMode="auto">
            <a:xfrm>
              <a:off x="7576823" y="3582987"/>
              <a:ext cx="2788295" cy="26352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Reserved</a:t>
              </a:r>
              <a:endParaRPr lang="en-GB" sz="1600" b="0" dirty="0"/>
            </a:p>
          </p:txBody>
        </p:sp>
        <p:sp>
          <p:nvSpPr>
            <p:cNvPr id="67" name="Rectangle 66"/>
            <p:cNvSpPr/>
            <p:nvPr/>
          </p:nvSpPr>
          <p:spPr bwMode="auto">
            <a:xfrm>
              <a:off x="7576823" y="3844103"/>
              <a:ext cx="2788295" cy="26789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Fetch patch and breakpoint unit</a:t>
              </a:r>
              <a:endParaRPr lang="en-GB" sz="1600" dirty="0"/>
            </a:p>
          </p:txBody>
        </p:sp>
        <p:sp>
          <p:nvSpPr>
            <p:cNvPr id="68" name="Rectangle 67"/>
            <p:cNvSpPr/>
            <p:nvPr/>
          </p:nvSpPr>
          <p:spPr bwMode="auto">
            <a:xfrm>
              <a:off x="7576823" y="4113939"/>
              <a:ext cx="2788295" cy="26352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Data </a:t>
              </a:r>
              <a:r>
                <a:rPr lang="en-GB" sz="1600" b="0" dirty="0" err="1" smtClean="0"/>
                <a:t>watchpoint</a:t>
              </a:r>
              <a:r>
                <a:rPr lang="en-GB" sz="1600" b="0" dirty="0" smtClean="0"/>
                <a:t> and trace unit</a:t>
              </a:r>
              <a:endParaRPr lang="en-GB" sz="1600" b="0" dirty="0"/>
            </a:p>
          </p:txBody>
        </p:sp>
        <p:sp>
          <p:nvSpPr>
            <p:cNvPr id="69" name="Rectangle 68"/>
            <p:cNvSpPr/>
            <p:nvPr/>
          </p:nvSpPr>
          <p:spPr bwMode="auto">
            <a:xfrm>
              <a:off x="7576823" y="4381404"/>
              <a:ext cx="2788295" cy="26789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600" b="0" dirty="0" smtClean="0"/>
                <a:t>Instrumentation trace </a:t>
              </a:r>
              <a:r>
                <a:rPr lang="en-GB" sz="1600" b="0" dirty="0" err="1" smtClean="0"/>
                <a:t>macrocell</a:t>
              </a:r>
              <a:endParaRPr lang="en-GB" sz="1600" dirty="0"/>
            </a:p>
          </p:txBody>
        </p:sp>
        <p:sp>
          <p:nvSpPr>
            <p:cNvPr id="71" name="Right Brace 70"/>
            <p:cNvSpPr/>
            <p:nvPr/>
          </p:nvSpPr>
          <p:spPr bwMode="auto">
            <a:xfrm>
              <a:off x="10525615" y="1330326"/>
              <a:ext cx="120604" cy="13049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72" name="Right Brace 71"/>
            <p:cNvSpPr/>
            <p:nvPr/>
          </p:nvSpPr>
          <p:spPr bwMode="auto">
            <a:xfrm>
              <a:off x="10525615" y="2662141"/>
              <a:ext cx="120604" cy="1987153"/>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sz="2800"/>
            </a:p>
          </p:txBody>
        </p:sp>
        <p:sp>
          <p:nvSpPr>
            <p:cNvPr id="73" name="TextBox 72"/>
            <p:cNvSpPr txBox="1"/>
            <p:nvPr/>
          </p:nvSpPr>
          <p:spPr>
            <a:xfrm>
              <a:off x="10646219" y="1845940"/>
              <a:ext cx="1188617" cy="239999"/>
            </a:xfrm>
            <a:prstGeom prst="rect">
              <a:avLst/>
            </a:prstGeom>
            <a:noFill/>
          </p:spPr>
          <p:txBody>
            <a:bodyPr wrap="square">
              <a:spAutoFit/>
            </a:bodyPr>
            <a:lstStyle/>
            <a:p>
              <a:pPr>
                <a:defRPr/>
              </a:pPr>
              <a:r>
                <a:rPr lang="en-GB" sz="1200" b="0" spc="10" dirty="0" smtClean="0"/>
                <a:t>External PPB</a:t>
              </a:r>
              <a:endParaRPr lang="en-GB" sz="1200" b="0" spc="10" dirty="0"/>
            </a:p>
          </p:txBody>
        </p:sp>
        <p:sp>
          <p:nvSpPr>
            <p:cNvPr id="74" name="TextBox 73"/>
            <p:cNvSpPr txBox="1"/>
            <p:nvPr/>
          </p:nvSpPr>
          <p:spPr>
            <a:xfrm>
              <a:off x="10646219" y="3408333"/>
              <a:ext cx="1188617" cy="239999"/>
            </a:xfrm>
            <a:prstGeom prst="rect">
              <a:avLst/>
            </a:prstGeom>
            <a:noFill/>
          </p:spPr>
          <p:txBody>
            <a:bodyPr wrap="square">
              <a:spAutoFit/>
            </a:bodyPr>
            <a:lstStyle/>
            <a:p>
              <a:pPr>
                <a:defRPr/>
              </a:pPr>
              <a:r>
                <a:rPr lang="en-GB" sz="1200" b="0" spc="10" dirty="0" smtClean="0"/>
                <a:t>Internal PPB</a:t>
              </a:r>
              <a:endParaRPr lang="en-GB" sz="1200" b="0" spc="10" dirty="0"/>
            </a:p>
          </p:txBody>
        </p:sp>
      </p:grpSp>
    </p:spTree>
    <p:extLst>
      <p:ext uri="{BB962C8B-B14F-4D97-AF65-F5344CB8AC3E}">
        <p14:creationId xmlns:p14="http://schemas.microsoft.com/office/powerpoint/2010/main" val="147845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GB" dirty="0" smtClean="0"/>
              <a:t>Cortex-M4 Memory Map</a:t>
            </a:r>
          </a:p>
        </p:txBody>
      </p:sp>
      <p:sp>
        <p:nvSpPr>
          <p:cNvPr id="29699" name="Content Placeholder 2"/>
          <p:cNvSpPr>
            <a:spLocks noGrp="1"/>
          </p:cNvSpPr>
          <p:nvPr>
            <p:ph idx="1"/>
          </p:nvPr>
        </p:nvSpPr>
        <p:spPr>
          <a:xfrm>
            <a:off x="479813" y="1263600"/>
            <a:ext cx="11155973" cy="4680000"/>
          </a:xfrm>
        </p:spPr>
        <p:txBody>
          <a:bodyPr/>
          <a:lstStyle/>
          <a:p>
            <a:r>
              <a:rPr lang="en-GB" sz="2000" dirty="0" smtClean="0"/>
              <a:t>Code Region</a:t>
            </a:r>
          </a:p>
          <a:p>
            <a:pPr lvl="1"/>
            <a:r>
              <a:rPr lang="en-GB" sz="1800" dirty="0" smtClean="0"/>
              <a:t>Primarily used to store program code</a:t>
            </a:r>
          </a:p>
          <a:p>
            <a:pPr lvl="1"/>
            <a:r>
              <a:rPr lang="en-GB" sz="1800" dirty="0" smtClean="0"/>
              <a:t>Can also be used for data memory</a:t>
            </a:r>
          </a:p>
          <a:p>
            <a:pPr lvl="1"/>
            <a:r>
              <a:rPr lang="en-GB" sz="1800" dirty="0" smtClean="0"/>
              <a:t>On-chip memory, such as on-chip FLASH</a:t>
            </a:r>
          </a:p>
          <a:p>
            <a:r>
              <a:rPr lang="en-GB" sz="2000" dirty="0" smtClean="0"/>
              <a:t>SRAM Region</a:t>
            </a:r>
          </a:p>
          <a:p>
            <a:pPr lvl="1"/>
            <a:r>
              <a:rPr lang="en-GB" sz="1800" dirty="0" smtClean="0"/>
              <a:t>Primarily used to store data, such as heaps and stacks</a:t>
            </a:r>
          </a:p>
          <a:p>
            <a:pPr lvl="1"/>
            <a:r>
              <a:rPr lang="en-GB" sz="1800" dirty="0" smtClean="0"/>
              <a:t>Can also be used for program code</a:t>
            </a:r>
          </a:p>
          <a:p>
            <a:pPr lvl="1"/>
            <a:r>
              <a:rPr lang="en-GB" sz="1800" dirty="0" smtClean="0"/>
              <a:t>On-chip memory; despite its name “SRAM”, the actual device could be SRAM, SDRAM or other types</a:t>
            </a:r>
          </a:p>
          <a:p>
            <a:r>
              <a:rPr lang="en-GB" sz="2000" dirty="0" smtClean="0"/>
              <a:t>Peripheral Region</a:t>
            </a:r>
          </a:p>
          <a:p>
            <a:pPr lvl="1"/>
            <a:r>
              <a:rPr lang="en-GB" sz="1800" dirty="0" smtClean="0"/>
              <a:t>Primarily used for peripherals, such as Advanced High-performance Bus (AHB) or Advanced Peripheral Bus (APB) peripherals</a:t>
            </a:r>
          </a:p>
          <a:p>
            <a:pPr lvl="1"/>
            <a:r>
              <a:rPr lang="en-GB" sz="1800" dirty="0" smtClean="0"/>
              <a:t>On-chip peripherals</a:t>
            </a:r>
          </a:p>
        </p:txBody>
      </p:sp>
    </p:spTree>
    <p:extLst>
      <p:ext uri="{BB962C8B-B14F-4D97-AF65-F5344CB8AC3E}">
        <p14:creationId xmlns:p14="http://schemas.microsoft.com/office/powerpoint/2010/main" val="1843284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GB" dirty="0" smtClean="0"/>
              <a:t>Cortex-M4 Memory Map</a:t>
            </a:r>
          </a:p>
        </p:txBody>
      </p:sp>
      <p:sp>
        <p:nvSpPr>
          <p:cNvPr id="30723" name="Content Placeholder 2"/>
          <p:cNvSpPr>
            <a:spLocks noGrp="1"/>
          </p:cNvSpPr>
          <p:nvPr>
            <p:ph idx="1"/>
          </p:nvPr>
        </p:nvSpPr>
        <p:spPr/>
        <p:txBody>
          <a:bodyPr/>
          <a:lstStyle/>
          <a:p>
            <a:r>
              <a:rPr lang="en-GB" dirty="0" smtClean="0"/>
              <a:t>External RAM Region</a:t>
            </a:r>
          </a:p>
          <a:p>
            <a:pPr lvl="1"/>
            <a:r>
              <a:rPr lang="en-GB" dirty="0" smtClean="0"/>
              <a:t>Primarily used to store large data blocks, or memory caches</a:t>
            </a:r>
          </a:p>
          <a:p>
            <a:pPr lvl="1"/>
            <a:r>
              <a:rPr lang="en-GB" dirty="0" smtClean="0"/>
              <a:t>Off-chip memory, slower than on-chip SRAM region</a:t>
            </a:r>
          </a:p>
          <a:p>
            <a:r>
              <a:rPr lang="en-GB" dirty="0" smtClean="0"/>
              <a:t>External Device Region</a:t>
            </a:r>
          </a:p>
          <a:p>
            <a:pPr lvl="1"/>
            <a:r>
              <a:rPr lang="en-GB" dirty="0" smtClean="0"/>
              <a:t>Primarily used to map to external devices</a:t>
            </a:r>
          </a:p>
          <a:p>
            <a:pPr lvl="1"/>
            <a:r>
              <a:rPr lang="en-GB" dirty="0" smtClean="0"/>
              <a:t>Off-chip devices, such as SD card</a:t>
            </a:r>
          </a:p>
          <a:p>
            <a:r>
              <a:rPr lang="en-GB" dirty="0" smtClean="0"/>
              <a:t>Internal Private Peripheral Bus (PPB)</a:t>
            </a:r>
          </a:p>
          <a:p>
            <a:pPr lvl="1"/>
            <a:r>
              <a:rPr lang="en-GB" dirty="0" smtClean="0"/>
              <a:t>Used inside the processor core for internal control</a:t>
            </a:r>
          </a:p>
          <a:p>
            <a:pPr lvl="1"/>
            <a:r>
              <a:rPr lang="en-GB" dirty="0" smtClean="0"/>
              <a:t>Within PPB, a special range of memory is defined as System Control Space (SCS)</a:t>
            </a:r>
          </a:p>
          <a:p>
            <a:pPr lvl="1"/>
            <a:r>
              <a:rPr lang="en-GB" dirty="0" smtClean="0"/>
              <a:t>The Nested Vectored Interrupt Controller (NVIC) is part of SCS</a:t>
            </a:r>
          </a:p>
        </p:txBody>
      </p:sp>
    </p:spTree>
    <p:extLst>
      <p:ext uri="{BB962C8B-B14F-4D97-AF65-F5344CB8AC3E}">
        <p14:creationId xmlns:p14="http://schemas.microsoft.com/office/powerpoint/2010/main" val="2562826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GB" dirty="0" smtClean="0"/>
              <a:t>Cortex-M4 Memory Map Example</a:t>
            </a:r>
          </a:p>
        </p:txBody>
      </p:sp>
      <p:grpSp>
        <p:nvGrpSpPr>
          <p:cNvPr id="10" name="Group 9"/>
          <p:cNvGrpSpPr/>
          <p:nvPr/>
        </p:nvGrpSpPr>
        <p:grpSpPr>
          <a:xfrm>
            <a:off x="2443162" y="1158875"/>
            <a:ext cx="6905625" cy="4775200"/>
            <a:chOff x="1222375" y="1158875"/>
            <a:chExt cx="6905625" cy="4775200"/>
          </a:xfrm>
        </p:grpSpPr>
        <p:sp>
          <p:nvSpPr>
            <p:cNvPr id="40" name="Rectangle 39"/>
            <p:cNvSpPr/>
            <p:nvPr/>
          </p:nvSpPr>
          <p:spPr bwMode="auto">
            <a:xfrm>
              <a:off x="1222375" y="1158875"/>
              <a:ext cx="6905625" cy="3740150"/>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4" name="Rectangle 43"/>
            <p:cNvSpPr/>
            <p:nvPr/>
          </p:nvSpPr>
          <p:spPr bwMode="auto">
            <a:xfrm>
              <a:off x="1466850" y="2533650"/>
              <a:ext cx="6469063" cy="219075"/>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AHB bus</a:t>
              </a:r>
            </a:p>
          </p:txBody>
        </p:sp>
        <p:sp>
          <p:nvSpPr>
            <p:cNvPr id="45" name="Rectangle 44"/>
            <p:cNvSpPr/>
            <p:nvPr/>
          </p:nvSpPr>
          <p:spPr bwMode="auto">
            <a:xfrm>
              <a:off x="1222375" y="5257800"/>
              <a:ext cx="1379538" cy="67627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External SRAM,</a:t>
              </a:r>
            </a:p>
            <a:p>
              <a:pPr algn="ctr">
                <a:defRPr/>
              </a:pPr>
              <a:r>
                <a:rPr lang="en-GB" b="0" dirty="0">
                  <a:cs typeface="Arial" charset="0"/>
                </a:rPr>
                <a:t>FLASH</a:t>
              </a:r>
            </a:p>
          </p:txBody>
        </p:sp>
        <p:sp>
          <p:nvSpPr>
            <p:cNvPr id="46" name="Rectangle 45"/>
            <p:cNvSpPr/>
            <p:nvPr/>
          </p:nvSpPr>
          <p:spPr bwMode="auto">
            <a:xfrm>
              <a:off x="3063875" y="5257800"/>
              <a:ext cx="1276350" cy="67627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External LCD</a:t>
              </a:r>
            </a:p>
          </p:txBody>
        </p:sp>
        <p:sp>
          <p:nvSpPr>
            <p:cNvPr id="47" name="Rectangle 46"/>
            <p:cNvSpPr/>
            <p:nvPr/>
          </p:nvSpPr>
          <p:spPr bwMode="auto">
            <a:xfrm>
              <a:off x="4675188" y="5257800"/>
              <a:ext cx="1720850" cy="67627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SD card</a:t>
              </a:r>
            </a:p>
          </p:txBody>
        </p:sp>
        <p:sp>
          <p:nvSpPr>
            <p:cNvPr id="48" name="Rectangle 47"/>
            <p:cNvSpPr/>
            <p:nvPr/>
          </p:nvSpPr>
          <p:spPr bwMode="auto">
            <a:xfrm>
              <a:off x="2489200" y="1384300"/>
              <a:ext cx="4225925" cy="78105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9" name="Rectangle 48"/>
            <p:cNvSpPr/>
            <p:nvPr/>
          </p:nvSpPr>
          <p:spPr bwMode="auto">
            <a:xfrm>
              <a:off x="4129088" y="1455738"/>
              <a:ext cx="2438400" cy="652462"/>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50" name="Rectangle 49"/>
            <p:cNvSpPr/>
            <p:nvPr/>
          </p:nvSpPr>
          <p:spPr bwMode="auto">
            <a:xfrm>
              <a:off x="4727575" y="1516063"/>
              <a:ext cx="1701800" cy="525462"/>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51" name="TextBox 15"/>
            <p:cNvSpPr txBox="1">
              <a:spLocks noChangeArrowheads="1"/>
            </p:cNvSpPr>
            <p:nvPr/>
          </p:nvSpPr>
          <p:spPr bwMode="auto">
            <a:xfrm>
              <a:off x="2794000" y="1597025"/>
              <a:ext cx="137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smtClean="0"/>
                <a:t>Cortex-M4</a:t>
              </a:r>
              <a:endParaRPr lang="en-GB" b="0" dirty="0"/>
            </a:p>
          </p:txBody>
        </p:sp>
        <p:sp>
          <p:nvSpPr>
            <p:cNvPr id="52" name="TextBox 16"/>
            <p:cNvSpPr txBox="1">
              <a:spLocks noChangeArrowheads="1"/>
            </p:cNvSpPr>
            <p:nvPr/>
          </p:nvSpPr>
          <p:spPr bwMode="auto">
            <a:xfrm>
              <a:off x="4090988" y="1593850"/>
              <a:ext cx="68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PPB</a:t>
              </a:r>
            </a:p>
          </p:txBody>
        </p:sp>
        <p:sp>
          <p:nvSpPr>
            <p:cNvPr id="53" name="TextBox 17"/>
            <p:cNvSpPr txBox="1">
              <a:spLocks noChangeArrowheads="1"/>
            </p:cNvSpPr>
            <p:nvPr/>
          </p:nvSpPr>
          <p:spPr bwMode="auto">
            <a:xfrm>
              <a:off x="4727575" y="1600200"/>
              <a:ext cx="68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SCS</a:t>
              </a:r>
            </a:p>
          </p:txBody>
        </p:sp>
        <p:sp>
          <p:nvSpPr>
            <p:cNvPr id="54" name="Rectangle 53"/>
            <p:cNvSpPr/>
            <p:nvPr/>
          </p:nvSpPr>
          <p:spPr bwMode="auto">
            <a:xfrm>
              <a:off x="5248275" y="1555750"/>
              <a:ext cx="1062038" cy="20002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55" name="TextBox 19"/>
            <p:cNvSpPr txBox="1">
              <a:spLocks noChangeArrowheads="1"/>
            </p:cNvSpPr>
            <p:nvPr/>
          </p:nvSpPr>
          <p:spPr bwMode="auto">
            <a:xfrm>
              <a:off x="5465763" y="1506538"/>
              <a:ext cx="68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NVIC</a:t>
              </a:r>
            </a:p>
          </p:txBody>
        </p:sp>
        <p:sp>
          <p:nvSpPr>
            <p:cNvPr id="56" name="Rectangle 55"/>
            <p:cNvSpPr/>
            <p:nvPr/>
          </p:nvSpPr>
          <p:spPr bwMode="auto">
            <a:xfrm>
              <a:off x="5248275" y="1797050"/>
              <a:ext cx="1062038" cy="20002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57" name="TextBox 21"/>
            <p:cNvSpPr txBox="1">
              <a:spLocks noChangeArrowheads="1"/>
            </p:cNvSpPr>
            <p:nvPr/>
          </p:nvSpPr>
          <p:spPr bwMode="auto">
            <a:xfrm>
              <a:off x="5260975" y="1743075"/>
              <a:ext cx="1249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Debug Ctrl</a:t>
              </a:r>
            </a:p>
          </p:txBody>
        </p:sp>
        <p:sp>
          <p:nvSpPr>
            <p:cNvPr id="58" name="Rectangle 57"/>
            <p:cNvSpPr/>
            <p:nvPr/>
          </p:nvSpPr>
          <p:spPr bwMode="auto">
            <a:xfrm>
              <a:off x="1477963" y="3103563"/>
              <a:ext cx="1373187" cy="71120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On-chip FLASH</a:t>
              </a:r>
            </a:p>
            <a:p>
              <a:pPr algn="ctr">
                <a:defRPr/>
              </a:pPr>
              <a:r>
                <a:rPr lang="en-GB" b="0" dirty="0"/>
                <a:t>(Code Region)</a:t>
              </a:r>
              <a:endParaRPr lang="en-GB" b="0" dirty="0">
                <a:cs typeface="Arial" charset="0"/>
              </a:endParaRPr>
            </a:p>
          </p:txBody>
        </p:sp>
        <p:sp>
          <p:nvSpPr>
            <p:cNvPr id="59" name="Rectangle 58"/>
            <p:cNvSpPr/>
            <p:nvPr/>
          </p:nvSpPr>
          <p:spPr bwMode="auto">
            <a:xfrm>
              <a:off x="3468688" y="3103563"/>
              <a:ext cx="1308100" cy="71120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On-chip SRAM</a:t>
              </a:r>
            </a:p>
            <a:p>
              <a:pPr algn="ctr">
                <a:defRPr/>
              </a:pPr>
              <a:r>
                <a:rPr lang="en-GB" b="0" dirty="0"/>
                <a:t>(SRAM Region)</a:t>
              </a:r>
              <a:endParaRPr lang="en-GB" b="0" dirty="0">
                <a:cs typeface="Arial" charset="0"/>
              </a:endParaRPr>
            </a:p>
          </p:txBody>
        </p:sp>
        <p:sp>
          <p:nvSpPr>
            <p:cNvPr id="60" name="Rectangle 59"/>
            <p:cNvSpPr/>
            <p:nvPr/>
          </p:nvSpPr>
          <p:spPr bwMode="auto">
            <a:xfrm>
              <a:off x="5465763" y="3103563"/>
              <a:ext cx="2470150" cy="711200"/>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61" name="TextBox 25"/>
            <p:cNvSpPr txBox="1">
              <a:spLocks noChangeArrowheads="1"/>
            </p:cNvSpPr>
            <p:nvPr/>
          </p:nvSpPr>
          <p:spPr bwMode="auto">
            <a:xfrm>
              <a:off x="5808663" y="3468688"/>
              <a:ext cx="1935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Peripheral Region</a:t>
              </a:r>
            </a:p>
          </p:txBody>
        </p:sp>
        <p:sp>
          <p:nvSpPr>
            <p:cNvPr id="62" name="Rectangle 61"/>
            <p:cNvSpPr/>
            <p:nvPr/>
          </p:nvSpPr>
          <p:spPr bwMode="auto">
            <a:xfrm>
              <a:off x="1630363" y="4035425"/>
              <a:ext cx="2327275" cy="573088"/>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External memory interface</a:t>
              </a:r>
            </a:p>
            <a:p>
              <a:pPr algn="ctr">
                <a:defRPr/>
              </a:pPr>
              <a:r>
                <a:rPr lang="en-GB" b="0" dirty="0"/>
                <a:t>(External RAM Region)</a:t>
              </a:r>
              <a:endParaRPr lang="en-GB" b="0" dirty="0">
                <a:cs typeface="Arial" charset="0"/>
              </a:endParaRPr>
            </a:p>
          </p:txBody>
        </p:sp>
        <p:sp>
          <p:nvSpPr>
            <p:cNvPr id="63" name="Rectangle 62"/>
            <p:cNvSpPr/>
            <p:nvPr/>
          </p:nvSpPr>
          <p:spPr bwMode="auto">
            <a:xfrm>
              <a:off x="4171950" y="4035425"/>
              <a:ext cx="2352675" cy="573088"/>
            </a:xfrm>
            <a:prstGeom prst="rect">
              <a:avLst/>
            </a:prstGeom>
            <a:solidFill>
              <a:schemeClr val="accent5">
                <a:lumMod val="60000"/>
                <a:lumOff val="4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External device interface</a:t>
              </a:r>
            </a:p>
            <a:p>
              <a:pPr algn="ctr">
                <a:defRPr/>
              </a:pPr>
              <a:r>
                <a:rPr lang="en-GB" b="0" dirty="0"/>
                <a:t>(External Device Region)</a:t>
              </a:r>
              <a:endParaRPr lang="en-GB" b="0" dirty="0">
                <a:cs typeface="Arial" charset="0"/>
              </a:endParaRPr>
            </a:p>
          </p:txBody>
        </p:sp>
        <p:sp>
          <p:nvSpPr>
            <p:cNvPr id="64" name="Rectangle 63"/>
            <p:cNvSpPr/>
            <p:nvPr/>
          </p:nvSpPr>
          <p:spPr bwMode="auto">
            <a:xfrm>
              <a:off x="5578475" y="3162300"/>
              <a:ext cx="635000" cy="293688"/>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Timer</a:t>
              </a:r>
            </a:p>
          </p:txBody>
        </p:sp>
        <p:sp>
          <p:nvSpPr>
            <p:cNvPr id="65" name="Rectangle 64"/>
            <p:cNvSpPr/>
            <p:nvPr/>
          </p:nvSpPr>
          <p:spPr bwMode="auto">
            <a:xfrm>
              <a:off x="6361113" y="3162300"/>
              <a:ext cx="636587" cy="293688"/>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UART</a:t>
              </a:r>
            </a:p>
          </p:txBody>
        </p:sp>
        <p:sp>
          <p:nvSpPr>
            <p:cNvPr id="66" name="Rectangle 65"/>
            <p:cNvSpPr/>
            <p:nvPr/>
          </p:nvSpPr>
          <p:spPr bwMode="auto">
            <a:xfrm>
              <a:off x="7150100" y="3162300"/>
              <a:ext cx="635000" cy="293688"/>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GPIO</a:t>
              </a:r>
            </a:p>
          </p:txBody>
        </p:sp>
        <p:sp>
          <p:nvSpPr>
            <p:cNvPr id="67" name="Up-Down Arrow 66"/>
            <p:cNvSpPr/>
            <p:nvPr/>
          </p:nvSpPr>
          <p:spPr bwMode="auto">
            <a:xfrm>
              <a:off x="6564313" y="2768600"/>
              <a:ext cx="211137" cy="3175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68" name="Up-Down Arrow 67"/>
            <p:cNvSpPr/>
            <p:nvPr/>
          </p:nvSpPr>
          <p:spPr bwMode="auto">
            <a:xfrm>
              <a:off x="4065588" y="2768600"/>
              <a:ext cx="211137" cy="3175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69" name="Up-Down Arrow 68"/>
            <p:cNvSpPr/>
            <p:nvPr/>
          </p:nvSpPr>
          <p:spPr bwMode="auto">
            <a:xfrm>
              <a:off x="1978025" y="2768600"/>
              <a:ext cx="209550" cy="3175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0" name="Up-Down Arrow 69"/>
            <p:cNvSpPr/>
            <p:nvPr/>
          </p:nvSpPr>
          <p:spPr bwMode="auto">
            <a:xfrm>
              <a:off x="3021013" y="2768600"/>
              <a:ext cx="211137" cy="1266825"/>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1" name="Up-Down Arrow 70"/>
            <p:cNvSpPr/>
            <p:nvPr/>
          </p:nvSpPr>
          <p:spPr bwMode="auto">
            <a:xfrm>
              <a:off x="5019675" y="2768600"/>
              <a:ext cx="209550" cy="1266825"/>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2" name="Up-Down Arrow 71"/>
            <p:cNvSpPr/>
            <p:nvPr/>
          </p:nvSpPr>
          <p:spPr bwMode="auto">
            <a:xfrm>
              <a:off x="4621213" y="2184400"/>
              <a:ext cx="211137" cy="319088"/>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3" name="TextBox 39"/>
            <p:cNvSpPr txBox="1">
              <a:spLocks noChangeArrowheads="1"/>
            </p:cNvSpPr>
            <p:nvPr/>
          </p:nvSpPr>
          <p:spPr bwMode="auto">
            <a:xfrm>
              <a:off x="1257300" y="1158875"/>
              <a:ext cx="9064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Chip Silicon</a:t>
              </a:r>
            </a:p>
          </p:txBody>
        </p:sp>
        <p:sp>
          <p:nvSpPr>
            <p:cNvPr id="74" name="Up-Down Arrow 73"/>
            <p:cNvSpPr/>
            <p:nvPr/>
          </p:nvSpPr>
          <p:spPr bwMode="auto">
            <a:xfrm>
              <a:off x="1900238" y="4625975"/>
              <a:ext cx="211137" cy="6096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5" name="Up-Down Arrow 74"/>
            <p:cNvSpPr/>
            <p:nvPr/>
          </p:nvSpPr>
          <p:spPr bwMode="auto">
            <a:xfrm>
              <a:off x="3476625" y="4625975"/>
              <a:ext cx="211138" cy="6096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6" name="Up-Down Arrow 75"/>
            <p:cNvSpPr/>
            <p:nvPr/>
          </p:nvSpPr>
          <p:spPr bwMode="auto">
            <a:xfrm>
              <a:off x="5359400" y="4625975"/>
              <a:ext cx="211138" cy="6096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grpSp>
    </p:spTree>
    <p:extLst>
      <p:ext uri="{BB962C8B-B14F-4D97-AF65-F5344CB8AC3E}">
        <p14:creationId xmlns:p14="http://schemas.microsoft.com/office/powerpoint/2010/main" val="541396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Bit-band Operations</a:t>
            </a:r>
            <a:endParaRPr lang="en-GB" dirty="0"/>
          </a:p>
        </p:txBody>
      </p:sp>
      <p:sp>
        <p:nvSpPr>
          <p:cNvPr id="3" name="Content Placeholder 2"/>
          <p:cNvSpPr>
            <a:spLocks noGrp="1"/>
          </p:cNvSpPr>
          <p:nvPr>
            <p:ph idx="1"/>
          </p:nvPr>
        </p:nvSpPr>
        <p:spPr/>
        <p:txBody>
          <a:bodyPr/>
          <a:lstStyle/>
          <a:p>
            <a:r>
              <a:rPr lang="en-GB" dirty="0" smtClean="0"/>
              <a:t>Bit-band operation allows a single load/store operation to access a single bit in the memory, for example, to change a single bit of one 32-bit data:</a:t>
            </a:r>
          </a:p>
          <a:p>
            <a:pPr lvl="1"/>
            <a:r>
              <a:rPr lang="en-GB" dirty="0" smtClean="0"/>
              <a:t>Normal operation without bit-band (read-modify-write)</a:t>
            </a:r>
          </a:p>
          <a:p>
            <a:pPr lvl="5"/>
            <a:r>
              <a:rPr lang="en-GB" dirty="0" smtClean="0"/>
              <a:t>Read the value of 32-bit data</a:t>
            </a:r>
          </a:p>
          <a:p>
            <a:pPr lvl="5"/>
            <a:r>
              <a:rPr lang="en-GB" dirty="0" smtClean="0"/>
              <a:t>Modify a single bit of the 32-bit value (keep other bits unchanged)</a:t>
            </a:r>
          </a:p>
          <a:p>
            <a:pPr lvl="5"/>
            <a:r>
              <a:rPr lang="en-GB" dirty="0" smtClean="0"/>
              <a:t>Write the value back to the address</a:t>
            </a:r>
          </a:p>
          <a:p>
            <a:pPr lvl="1"/>
            <a:r>
              <a:rPr lang="en-GB" dirty="0" smtClean="0"/>
              <a:t>Bit-band operation</a:t>
            </a:r>
          </a:p>
          <a:p>
            <a:pPr lvl="5"/>
            <a:r>
              <a:rPr lang="en-GB" dirty="0" smtClean="0"/>
              <a:t>Directly write a single bit (0 or 1) to the “bit-band alias address” of the data</a:t>
            </a:r>
          </a:p>
          <a:p>
            <a:r>
              <a:rPr lang="en-GB" dirty="0" smtClean="0"/>
              <a:t>Bit-band alias address</a:t>
            </a:r>
          </a:p>
          <a:p>
            <a:pPr lvl="1"/>
            <a:r>
              <a:rPr lang="en-GB" dirty="0" smtClean="0"/>
              <a:t>Each bit-band alias address is mapped to a real data address</a:t>
            </a:r>
          </a:p>
          <a:p>
            <a:pPr lvl="1"/>
            <a:r>
              <a:rPr lang="en-GB" dirty="0" smtClean="0"/>
              <a:t>When writing to the bit-band alias address, only a single bit of the data will be changed</a:t>
            </a:r>
            <a:endParaRPr lang="en-GB" dirty="0"/>
          </a:p>
        </p:txBody>
      </p:sp>
    </p:spTree>
    <p:extLst>
      <p:ext uri="{BB962C8B-B14F-4D97-AF65-F5344CB8AC3E}">
        <p14:creationId xmlns:p14="http://schemas.microsoft.com/office/powerpoint/2010/main" val="6696345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Interim Template Confidential">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 PPT Template 2014 Public</Template>
  <TotalTime>392</TotalTime>
  <Words>4342</Words>
  <Application>Microsoft Office PowerPoint</Application>
  <PresentationFormat>Custom</PresentationFormat>
  <Paragraphs>1153</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ARM Interim Template Confidential</vt:lpstr>
      <vt:lpstr>The ARM Cortex-M4 Processor Architecture</vt:lpstr>
      <vt:lpstr>Module Syllabus</vt:lpstr>
      <vt:lpstr>ARM Cortex-M4 Processor Memory Map</vt:lpstr>
      <vt:lpstr>Cortex-M4 Memory Map</vt:lpstr>
      <vt:lpstr>Cortex-M4 Memory Map</vt:lpstr>
      <vt:lpstr>Cortex-M4 Memory Map</vt:lpstr>
      <vt:lpstr>Cortex-M4 Memory Map</vt:lpstr>
      <vt:lpstr>Cortex-M4 Memory Map Example</vt:lpstr>
      <vt:lpstr>Bit-band Operations</vt:lpstr>
      <vt:lpstr>Bit-band Operation Example</vt:lpstr>
      <vt:lpstr>Bit-band Alias Address</vt:lpstr>
      <vt:lpstr>Bit-band Alias Address</vt:lpstr>
      <vt:lpstr>Benefits of Bit-Band Operations</vt:lpstr>
      <vt:lpstr>Cortex-M4 Program Image</vt:lpstr>
      <vt:lpstr>Cortex-M4 Program Image</vt:lpstr>
      <vt:lpstr>Cortex-M4 Endianness</vt:lpstr>
      <vt:lpstr>ARM Cortex-M4 Processor Instruction Set</vt:lpstr>
      <vt:lpstr>ARM and Thumb® Instruction Set</vt:lpstr>
      <vt:lpstr>ARM and Thumb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Cortex-M4 Instruction Set</vt:lpstr>
      <vt:lpstr>Data Insertion and Alignment</vt:lpstr>
      <vt:lpstr>Useful Resources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ARM Cortex-M4 Processor Architecture</dc:title>
  <dc:creator>Sean Hong;Domantas Cibas</dc:creator>
  <cp:lastModifiedBy>Domantas Cibas</cp:lastModifiedBy>
  <cp:revision>181</cp:revision>
  <dcterms:created xsi:type="dcterms:W3CDTF">2006-08-16T00:00:00Z</dcterms:created>
  <dcterms:modified xsi:type="dcterms:W3CDTF">2014-07-30T14:46:14Z</dcterms:modified>
</cp:coreProperties>
</file>