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</p:sldIdLst>
  <p:sldSz cx="12187238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27F97BB-C833-4FB7-BDE5-3F7075034690}" styleName="Themed Style 2 - Accent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150" autoAdjust="0"/>
    <p:restoredTop sz="94660"/>
  </p:normalViewPr>
  <p:slideViewPr>
    <p:cSldViewPr>
      <p:cViewPr>
        <p:scale>
          <a:sx n="100" d="100"/>
          <a:sy n="100" d="100"/>
        </p:scale>
        <p:origin x="-1386" y="-432"/>
      </p:cViewPr>
      <p:guideLst>
        <p:guide orient="horz" pos="2160"/>
        <p:guide pos="3839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0D68C9E-3462-4530-B9A9-578AF793F7D9}" type="datetimeFigureOut">
              <a:rPr lang="en-GB" smtClean="0"/>
              <a:t>30/07/2014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30B4F9-F56B-4B1F-A7F6-68D0E6BDFCA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426411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8032" y="6495778"/>
            <a:ext cx="3734309" cy="226497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ctrTitle" hasCustomPrompt="1"/>
          </p:nvPr>
        </p:nvSpPr>
        <p:spPr>
          <a:xfrm>
            <a:off x="899883" y="1440000"/>
            <a:ext cx="11035688" cy="1920000"/>
          </a:xfrm>
        </p:spPr>
        <p:txBody>
          <a:bodyPr lIns="0" tIns="0" rIns="0" bIns="0">
            <a:normAutofit/>
          </a:bodyPr>
          <a:lstStyle>
            <a:lvl1pPr algn="r">
              <a:defRPr sz="4800" b="0">
                <a:solidFill>
                  <a:schemeClr val="accent1"/>
                </a:solidFill>
                <a:effectLst/>
              </a:defRPr>
            </a:lvl1pPr>
          </a:lstStyle>
          <a:p>
            <a:r>
              <a:rPr kumimoji="0" lang="en-GB" dirty="0" smtClean="0"/>
              <a:t>Click to Edit Title</a:t>
            </a:r>
            <a:endParaRPr kumimoji="0" lang="en-US" dirty="0"/>
          </a:p>
        </p:txBody>
      </p:sp>
      <p:sp>
        <p:nvSpPr>
          <p:cNvPr id="20" name="Subtitle 19"/>
          <p:cNvSpPr>
            <a:spLocks noGrp="1"/>
          </p:cNvSpPr>
          <p:nvPr>
            <p:ph type="subTitle" idx="1" hasCustomPrompt="1"/>
          </p:nvPr>
        </p:nvSpPr>
        <p:spPr>
          <a:xfrm>
            <a:off x="899883" y="3600000"/>
            <a:ext cx="11035688" cy="960000"/>
          </a:xfrm>
        </p:spPr>
        <p:txBody>
          <a:bodyPr lIns="0" tIns="0" rIns="0"/>
          <a:lstStyle>
            <a:lvl1pPr marL="36576" indent="0" algn="r">
              <a:spcBef>
                <a:spcPts val="0"/>
              </a:spcBef>
              <a:buNone/>
              <a:defRPr sz="32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GB" dirty="0" smtClean="0"/>
              <a:t>Click to edit subtitle</a:t>
            </a:r>
            <a:endParaRPr kumimoji="0"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1200"/>
              </a:spcBef>
              <a:defRPr/>
            </a:lvl1pPr>
            <a:lvl2pPr>
              <a:spcBef>
                <a:spcPts val="1200"/>
              </a:spcBef>
              <a:defRPr/>
            </a:lvl2pPr>
            <a:lvl3pPr>
              <a:spcBef>
                <a:spcPts val="1200"/>
              </a:spcBef>
              <a:defRPr/>
            </a:lvl3pPr>
            <a:lvl4pPr>
              <a:spcBef>
                <a:spcPts val="1200"/>
              </a:spcBef>
              <a:defRPr/>
            </a:lvl4pPr>
            <a:lvl5pPr>
              <a:spcBef>
                <a:spcPts val="1200"/>
              </a:spcBef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1678828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708" y="4406901"/>
            <a:ext cx="10359152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708" y="2906713"/>
            <a:ext cx="10359152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9226525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 Colum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481484" y="1440000"/>
            <a:ext cx="11154300" cy="4680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GB" dirty="0" smtClean="0"/>
              <a:t>Click to edit text</a:t>
            </a:r>
          </a:p>
          <a:p>
            <a:pPr lvl="1" eaLnBrk="1" latinLnBrk="0" hangingPunct="1"/>
            <a:r>
              <a:rPr lang="en-GB" dirty="0" smtClean="0"/>
              <a:t>Second level</a:t>
            </a:r>
          </a:p>
          <a:p>
            <a:pPr lvl="2" eaLnBrk="1" latinLnBrk="0" hangingPunct="1"/>
            <a:r>
              <a:rPr lang="en-GB" dirty="0" smtClean="0"/>
              <a:t>Third level</a:t>
            </a:r>
          </a:p>
          <a:p>
            <a:pPr lvl="3" eaLnBrk="1" latinLnBrk="0" hangingPunct="1"/>
            <a:r>
              <a:rPr lang="en-GB" dirty="0" smtClean="0"/>
              <a:t>Fourth level</a:t>
            </a:r>
          </a:p>
          <a:p>
            <a:pPr lvl="4" eaLnBrk="1" latinLnBrk="0" hangingPunct="1"/>
            <a:r>
              <a:rPr lang="en-GB" dirty="0" smtClean="0"/>
              <a:t>Fifth level</a:t>
            </a:r>
            <a:endParaRPr kumimoji="0"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dirty="0" smtClean="0"/>
              <a:t>Click to Edit Title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302339" y="1197429"/>
            <a:ext cx="914281" cy="914400"/>
          </a:xfrm>
          <a:prstGeom prst="rect">
            <a:avLst/>
          </a:prstGeom>
        </p:spPr>
        <p:txBody>
          <a:bodyPr vert="horz" wrap="none" lIns="0" tIns="0" rIns="0" bIns="0" rtlCol="0" anchor="t">
            <a:normAutofit/>
          </a:bodyPr>
          <a:lstStyle/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77962789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Colum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kumimoji="0" lang="en-GB" dirty="0" smtClean="0"/>
              <a:t>Click to Edit Title</a:t>
            </a:r>
            <a:endParaRPr kumimoji="0"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479814" y="1440000"/>
            <a:ext cx="5273651" cy="4680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GB" dirty="0" smtClean="0"/>
              <a:t>Click to edit text</a:t>
            </a:r>
          </a:p>
          <a:p>
            <a:pPr lvl="1" eaLnBrk="1" latinLnBrk="0" hangingPunct="1"/>
            <a:r>
              <a:rPr lang="en-GB" dirty="0" smtClean="0"/>
              <a:t>Second level</a:t>
            </a:r>
          </a:p>
          <a:p>
            <a:pPr lvl="2" eaLnBrk="1" latinLnBrk="0" hangingPunct="1"/>
            <a:r>
              <a:rPr lang="en-GB" dirty="0" smtClean="0"/>
              <a:t>Third level</a:t>
            </a:r>
          </a:p>
          <a:p>
            <a:pPr lvl="3" eaLnBrk="1" latinLnBrk="0" hangingPunct="1"/>
            <a:r>
              <a:rPr lang="en-GB" dirty="0" smtClean="0"/>
              <a:t>Fourth level</a:t>
            </a:r>
          </a:p>
          <a:p>
            <a:pPr lvl="4" eaLnBrk="1" latinLnBrk="0" hangingPunct="1"/>
            <a:r>
              <a:rPr lang="en-GB" dirty="0" smtClean="0"/>
              <a:t>Fifth level</a:t>
            </a:r>
            <a:endParaRPr kumimoji="0"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6075408" y="1440000"/>
            <a:ext cx="5560378" cy="4680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GB" dirty="0" smtClean="0"/>
              <a:t>Click to edit text</a:t>
            </a:r>
          </a:p>
          <a:p>
            <a:pPr lvl="1" eaLnBrk="1" latinLnBrk="0" hangingPunct="1"/>
            <a:r>
              <a:rPr lang="en-GB" dirty="0" smtClean="0"/>
              <a:t>Second level</a:t>
            </a:r>
          </a:p>
          <a:p>
            <a:pPr lvl="2" eaLnBrk="1" latinLnBrk="0" hangingPunct="1"/>
            <a:r>
              <a:rPr lang="en-GB" dirty="0" smtClean="0"/>
              <a:t>Third level</a:t>
            </a:r>
          </a:p>
          <a:p>
            <a:pPr lvl="3" eaLnBrk="1" latinLnBrk="0" hangingPunct="1"/>
            <a:r>
              <a:rPr lang="en-GB" dirty="0" smtClean="0"/>
              <a:t>Fourth level</a:t>
            </a:r>
          </a:p>
          <a:p>
            <a:pPr lvl="4" eaLnBrk="1" latinLnBrk="0" hangingPunct="1"/>
            <a:r>
              <a:rPr lang="en-GB" dirty="0" smtClean="0"/>
              <a:t>Fifth level</a:t>
            </a:r>
            <a:endParaRPr kumimoji="0"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Column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481484" y="1440000"/>
            <a:ext cx="5273651" cy="4680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GB" dirty="0" smtClean="0"/>
              <a:t>Click to edit text</a:t>
            </a:r>
          </a:p>
          <a:p>
            <a:pPr lvl="1" eaLnBrk="1" latinLnBrk="0" hangingPunct="1"/>
            <a:r>
              <a:rPr lang="en-GB" dirty="0" smtClean="0"/>
              <a:t>Second level</a:t>
            </a:r>
          </a:p>
          <a:p>
            <a:pPr lvl="2" eaLnBrk="1" latinLnBrk="0" hangingPunct="1"/>
            <a:r>
              <a:rPr lang="en-GB" dirty="0" smtClean="0"/>
              <a:t>Third level</a:t>
            </a:r>
          </a:p>
          <a:p>
            <a:pPr lvl="3" eaLnBrk="1" latinLnBrk="0" hangingPunct="1"/>
            <a:r>
              <a:rPr lang="en-GB" dirty="0" smtClean="0"/>
              <a:t>Fourth level</a:t>
            </a:r>
          </a:p>
          <a:p>
            <a:pPr lvl="4" eaLnBrk="1" latinLnBrk="0" hangingPunct="1"/>
            <a:r>
              <a:rPr lang="en-GB" dirty="0" smtClean="0"/>
              <a:t>Fifth level</a:t>
            </a:r>
            <a:endParaRPr kumimoji="0"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6075408" y="1440000"/>
            <a:ext cx="5560378" cy="4680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GB" dirty="0" smtClean="0"/>
              <a:t>Click to edit text</a:t>
            </a:r>
          </a:p>
          <a:p>
            <a:pPr lvl="1" eaLnBrk="1" latinLnBrk="0" hangingPunct="1"/>
            <a:r>
              <a:rPr lang="en-GB" dirty="0" smtClean="0"/>
              <a:t>Second level</a:t>
            </a:r>
          </a:p>
          <a:p>
            <a:pPr lvl="2" eaLnBrk="1" latinLnBrk="0" hangingPunct="1"/>
            <a:r>
              <a:rPr lang="en-GB" dirty="0" smtClean="0"/>
              <a:t>Third level</a:t>
            </a:r>
          </a:p>
          <a:p>
            <a:pPr lvl="3" eaLnBrk="1" latinLnBrk="0" hangingPunct="1"/>
            <a:r>
              <a:rPr lang="en-GB" dirty="0" smtClean="0"/>
              <a:t>Fourth level</a:t>
            </a:r>
          </a:p>
          <a:p>
            <a:pPr lvl="4" eaLnBrk="1" latinLnBrk="0" hangingPunct="1"/>
            <a:r>
              <a:rPr lang="en-GB" dirty="0" smtClean="0"/>
              <a:t>Fifth level</a:t>
            </a:r>
            <a:endParaRPr kumimoji="0"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dirty="0" smtClean="0"/>
              <a:t>Click to Edit Title</a:t>
            </a:r>
            <a:endParaRPr 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0" hasCustomPrompt="1"/>
          </p:nvPr>
        </p:nvSpPr>
        <p:spPr>
          <a:xfrm>
            <a:off x="498544" y="920442"/>
            <a:ext cx="11158547" cy="396000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5"/>
                </a:solidFill>
              </a:defRPr>
            </a:lvl1pPr>
          </a:lstStyle>
          <a:p>
            <a:pPr lvl="0"/>
            <a:r>
              <a:rPr lang="en-GB" dirty="0" smtClean="0"/>
              <a:t>Click to edit subtitle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302339" y="1197429"/>
            <a:ext cx="914281" cy="914400"/>
          </a:xfrm>
          <a:prstGeom prst="rect">
            <a:avLst/>
          </a:prstGeom>
        </p:spPr>
        <p:txBody>
          <a:bodyPr vert="horz" wrap="none" lIns="0" tIns="0" rIns="0" bIns="0" rtlCol="0" anchor="t">
            <a:normAutofit/>
          </a:bodyPr>
          <a:lstStyle/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9974534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 Column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481484" y="1440000"/>
            <a:ext cx="11154300" cy="4680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GB" dirty="0" smtClean="0"/>
              <a:t>Click to edit text</a:t>
            </a:r>
          </a:p>
          <a:p>
            <a:pPr lvl="1" eaLnBrk="1" latinLnBrk="0" hangingPunct="1"/>
            <a:r>
              <a:rPr lang="en-GB" dirty="0" smtClean="0"/>
              <a:t>Second level</a:t>
            </a:r>
          </a:p>
          <a:p>
            <a:pPr lvl="2" eaLnBrk="1" latinLnBrk="0" hangingPunct="1"/>
            <a:r>
              <a:rPr lang="en-GB" dirty="0" smtClean="0"/>
              <a:t>Third level</a:t>
            </a:r>
          </a:p>
          <a:p>
            <a:pPr lvl="3" eaLnBrk="1" latinLnBrk="0" hangingPunct="1"/>
            <a:r>
              <a:rPr lang="en-GB" dirty="0" smtClean="0"/>
              <a:t>Fourth level</a:t>
            </a:r>
          </a:p>
          <a:p>
            <a:pPr lvl="4" eaLnBrk="1" latinLnBrk="0" hangingPunct="1"/>
            <a:r>
              <a:rPr lang="en-GB" dirty="0" smtClean="0"/>
              <a:t>Fifth level</a:t>
            </a:r>
            <a:endParaRPr kumimoji="0"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dirty="0" smtClean="0"/>
              <a:t>Click to Edit Title</a:t>
            </a:r>
            <a:endParaRPr 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0" hasCustomPrompt="1"/>
          </p:nvPr>
        </p:nvSpPr>
        <p:spPr>
          <a:xfrm>
            <a:off x="498544" y="920442"/>
            <a:ext cx="11158547" cy="396000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5"/>
                </a:solidFill>
              </a:defRPr>
            </a:lvl1pPr>
          </a:lstStyle>
          <a:p>
            <a:pPr lvl="0"/>
            <a:r>
              <a:rPr lang="en-GB" dirty="0" smtClean="0"/>
              <a:t>Click to edit subtitle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302339" y="1197429"/>
            <a:ext cx="914281" cy="914400"/>
          </a:xfrm>
          <a:prstGeom prst="rect">
            <a:avLst/>
          </a:prstGeom>
        </p:spPr>
        <p:txBody>
          <a:bodyPr vert="horz" wrap="none" lIns="0" tIns="0" rIns="0" bIns="0" rtlCol="0" anchor="t">
            <a:normAutofit/>
          </a:bodyPr>
          <a:lstStyle/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67880711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learence check 1 co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kumimoji="0" lang="en-GB" dirty="0" smtClean="0"/>
              <a:t>Click to Edit Title</a:t>
            </a:r>
            <a:endParaRPr kumimoji="0"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479813" y="1440000"/>
            <a:ext cx="11155973" cy="4680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GB" dirty="0" smtClean="0"/>
              <a:t>Click to edit text</a:t>
            </a:r>
          </a:p>
          <a:p>
            <a:pPr lvl="1" eaLnBrk="1" latinLnBrk="0" hangingPunct="1"/>
            <a:r>
              <a:rPr lang="en-GB" dirty="0" smtClean="0"/>
              <a:t>Second level</a:t>
            </a:r>
          </a:p>
          <a:p>
            <a:pPr lvl="2" eaLnBrk="1" latinLnBrk="0" hangingPunct="1"/>
            <a:r>
              <a:rPr lang="en-GB" dirty="0" smtClean="0"/>
              <a:t>Third level</a:t>
            </a:r>
          </a:p>
          <a:p>
            <a:pPr lvl="3" eaLnBrk="1" latinLnBrk="0" hangingPunct="1"/>
            <a:r>
              <a:rPr lang="en-GB" dirty="0" smtClean="0"/>
              <a:t>Fourth level</a:t>
            </a:r>
          </a:p>
          <a:p>
            <a:pPr lvl="4" eaLnBrk="1" latinLnBrk="0" hangingPunct="1"/>
            <a:r>
              <a:rPr lang="en-GB" dirty="0" smtClean="0"/>
              <a:t>Fifth level</a:t>
            </a:r>
            <a:endParaRPr kumimoji="0" lang="en-US" dirty="0"/>
          </a:p>
        </p:txBody>
      </p:sp>
      <p:sp>
        <p:nvSpPr>
          <p:cNvPr id="7" name="Rectangle 6"/>
          <p:cNvSpPr/>
          <p:nvPr/>
        </p:nvSpPr>
        <p:spPr bwMode="auto">
          <a:xfrm>
            <a:off x="0" y="1524002"/>
            <a:ext cx="12187238" cy="4581407"/>
          </a:xfrm>
          <a:prstGeom prst="rect">
            <a:avLst/>
          </a:prstGeom>
          <a:noFill/>
          <a:ln w="19050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1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MS PGothic" pitchFamily="34" charset="-128"/>
            </a:endParaRPr>
          </a:p>
        </p:txBody>
      </p:sp>
      <p:sp>
        <p:nvSpPr>
          <p:cNvPr id="8" name="Rectangle 7"/>
          <p:cNvSpPr/>
          <p:nvPr/>
        </p:nvSpPr>
        <p:spPr bwMode="auto">
          <a:xfrm>
            <a:off x="3987766" y="1023286"/>
            <a:ext cx="4082117" cy="493062"/>
          </a:xfrm>
          <a:prstGeom prst="rect">
            <a:avLst/>
          </a:prstGeom>
          <a:solidFill>
            <a:schemeClr val="bg1">
              <a:lumMod val="75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000" b="1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Arial" charset="0"/>
                <a:ea typeface="MS PGothic" pitchFamily="34" charset="-128"/>
              </a:rPr>
              <a:t>Approximate</a:t>
            </a:r>
            <a:r>
              <a:rPr kumimoji="0" lang="en-US" sz="1000" b="1" i="0" u="none" strike="noStrike" cap="none" normalizeH="0" dirty="0" smtClean="0">
                <a:ln>
                  <a:noFill/>
                </a:ln>
                <a:solidFill>
                  <a:srgbClr val="FFFFFF"/>
                </a:solidFill>
                <a:effectLst/>
                <a:latin typeface="Arial" charset="0"/>
                <a:ea typeface="MS PGothic" pitchFamily="34" charset="-128"/>
              </a:rPr>
              <a:t> clearance</a:t>
            </a:r>
            <a:endParaRPr kumimoji="0" lang="en-US" sz="1000" b="1" i="0" u="none" strike="noStrike" cap="none" normalizeH="0" baseline="0" dirty="0" smtClean="0">
              <a:ln>
                <a:noFill/>
              </a:ln>
              <a:solidFill>
                <a:srgbClr val="FFFFFF"/>
              </a:solidFill>
              <a:effectLst/>
              <a:latin typeface="Arial" charset="0"/>
              <a:ea typeface="MS PGothic" pitchFamily="34" charset="-128"/>
            </a:endParaRPr>
          </a:p>
        </p:txBody>
      </p:sp>
      <p:sp>
        <p:nvSpPr>
          <p:cNvPr id="9" name="Rectangle 8"/>
          <p:cNvSpPr/>
          <p:nvPr/>
        </p:nvSpPr>
        <p:spPr bwMode="auto">
          <a:xfrm>
            <a:off x="3987766" y="6105409"/>
            <a:ext cx="4082117" cy="752593"/>
          </a:xfrm>
          <a:prstGeom prst="rect">
            <a:avLst/>
          </a:prstGeom>
          <a:solidFill>
            <a:schemeClr val="bg1">
              <a:lumMod val="75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000" b="1" dirty="0" smtClean="0">
                <a:solidFill>
                  <a:srgbClr val="FFFFFF"/>
                </a:solidFill>
                <a:latin typeface="Arial" charset="0"/>
                <a:ea typeface="MS PGothic" pitchFamily="34" charset="-128"/>
              </a:rPr>
              <a:t>Approximate clearance</a:t>
            </a:r>
          </a:p>
        </p:txBody>
      </p:sp>
      <p:sp>
        <p:nvSpPr>
          <p:cNvPr id="11" name="Rectangle 10"/>
          <p:cNvSpPr/>
          <p:nvPr/>
        </p:nvSpPr>
        <p:spPr bwMode="auto">
          <a:xfrm>
            <a:off x="3987766" y="835138"/>
            <a:ext cx="4082117" cy="493062"/>
          </a:xfrm>
          <a:prstGeom prst="rect">
            <a:avLst/>
          </a:prstGeom>
          <a:solidFill>
            <a:schemeClr val="bg1">
              <a:lumMod val="75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000" b="1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Arial" charset="0"/>
                <a:ea typeface="MS PGothic" pitchFamily="34" charset="-128"/>
              </a:rPr>
              <a:t>Approximate</a:t>
            </a:r>
            <a:r>
              <a:rPr kumimoji="0" lang="en-US" sz="1000" b="1" i="0" u="none" strike="noStrike" cap="none" normalizeH="0" dirty="0" smtClean="0">
                <a:ln>
                  <a:noFill/>
                </a:ln>
                <a:solidFill>
                  <a:srgbClr val="FFFFFF"/>
                </a:solidFill>
                <a:effectLst/>
                <a:latin typeface="Arial" charset="0"/>
                <a:ea typeface="MS PGothic" pitchFamily="34" charset="-128"/>
              </a:rPr>
              <a:t> clearance</a:t>
            </a:r>
            <a:endParaRPr kumimoji="0" lang="en-US" sz="1000" b="1" i="0" u="none" strike="noStrike" cap="none" normalizeH="0" baseline="0" dirty="0" smtClean="0">
              <a:ln>
                <a:noFill/>
              </a:ln>
              <a:solidFill>
                <a:srgbClr val="FFFFFF"/>
              </a:solidFill>
              <a:effectLst/>
              <a:latin typeface="Arial" charset="0"/>
              <a:ea typeface="MS PGothic" pitchFamily="34" charset="-128"/>
            </a:endParaRPr>
          </a:p>
        </p:txBody>
      </p:sp>
      <p:sp>
        <p:nvSpPr>
          <p:cNvPr id="12" name="Rectangle 11"/>
          <p:cNvSpPr/>
          <p:nvPr/>
        </p:nvSpPr>
        <p:spPr bwMode="auto">
          <a:xfrm>
            <a:off x="3987766" y="6153729"/>
            <a:ext cx="4082117" cy="704273"/>
          </a:xfrm>
          <a:prstGeom prst="rect">
            <a:avLst/>
          </a:prstGeom>
          <a:solidFill>
            <a:schemeClr val="bg1">
              <a:lumMod val="75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000" b="1" dirty="0" smtClean="0">
                <a:solidFill>
                  <a:srgbClr val="FFFFFF"/>
                </a:solidFill>
                <a:latin typeface="Arial" charset="0"/>
                <a:ea typeface="MS PGothic" pitchFamily="34" charset="-128"/>
              </a:rPr>
              <a:t>Approximate clearance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learence check 2 co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kumimoji="0" lang="en-GB" dirty="0" smtClean="0"/>
              <a:t>Click to Edit Title</a:t>
            </a:r>
            <a:endParaRPr kumimoji="0" lang="en-US" dirty="0"/>
          </a:p>
        </p:txBody>
      </p:sp>
      <p:sp>
        <p:nvSpPr>
          <p:cNvPr id="5" name="Rectangle 4"/>
          <p:cNvSpPr/>
          <p:nvPr/>
        </p:nvSpPr>
        <p:spPr bwMode="auto">
          <a:xfrm>
            <a:off x="0" y="1524002"/>
            <a:ext cx="12187238" cy="4581407"/>
          </a:xfrm>
          <a:prstGeom prst="rect">
            <a:avLst/>
          </a:prstGeom>
          <a:noFill/>
          <a:ln w="19050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1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MS PGothic" pitchFamily="34" charset="-128"/>
            </a:endParaRPr>
          </a:p>
        </p:txBody>
      </p:sp>
      <p:sp>
        <p:nvSpPr>
          <p:cNvPr id="6" name="Rectangle 5"/>
          <p:cNvSpPr/>
          <p:nvPr/>
        </p:nvSpPr>
        <p:spPr bwMode="auto">
          <a:xfrm>
            <a:off x="3987766" y="1023286"/>
            <a:ext cx="4082117" cy="493062"/>
          </a:xfrm>
          <a:prstGeom prst="rect">
            <a:avLst/>
          </a:prstGeom>
          <a:solidFill>
            <a:schemeClr val="bg1">
              <a:lumMod val="75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000" b="1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Arial" charset="0"/>
                <a:ea typeface="MS PGothic" pitchFamily="34" charset="-128"/>
              </a:rPr>
              <a:t>Approximate</a:t>
            </a:r>
            <a:r>
              <a:rPr kumimoji="0" lang="en-US" sz="1000" b="1" i="0" u="none" strike="noStrike" cap="none" normalizeH="0" dirty="0" smtClean="0">
                <a:ln>
                  <a:noFill/>
                </a:ln>
                <a:solidFill>
                  <a:srgbClr val="FFFFFF"/>
                </a:solidFill>
                <a:effectLst/>
                <a:latin typeface="Arial" charset="0"/>
                <a:ea typeface="MS PGothic" pitchFamily="34" charset="-128"/>
              </a:rPr>
              <a:t> clearance</a:t>
            </a:r>
            <a:endParaRPr kumimoji="0" lang="en-US" sz="1000" b="1" i="0" u="none" strike="noStrike" cap="none" normalizeH="0" baseline="0" dirty="0" smtClean="0">
              <a:ln>
                <a:noFill/>
              </a:ln>
              <a:solidFill>
                <a:srgbClr val="FFFFFF"/>
              </a:solidFill>
              <a:effectLst/>
              <a:latin typeface="Arial" charset="0"/>
              <a:ea typeface="MS PGothic" pitchFamily="34" charset="-128"/>
            </a:endParaRPr>
          </a:p>
        </p:txBody>
      </p:sp>
      <p:sp>
        <p:nvSpPr>
          <p:cNvPr id="7" name="Rectangle 6"/>
          <p:cNvSpPr/>
          <p:nvPr/>
        </p:nvSpPr>
        <p:spPr bwMode="auto">
          <a:xfrm>
            <a:off x="3987766" y="6105409"/>
            <a:ext cx="4082117" cy="752593"/>
          </a:xfrm>
          <a:prstGeom prst="rect">
            <a:avLst/>
          </a:prstGeom>
          <a:solidFill>
            <a:schemeClr val="bg1">
              <a:lumMod val="75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000" b="1" dirty="0" smtClean="0">
                <a:solidFill>
                  <a:srgbClr val="FFFFFF"/>
                </a:solidFill>
                <a:latin typeface="Arial" charset="0"/>
                <a:ea typeface="MS PGothic" pitchFamily="34" charset="-128"/>
              </a:rPr>
              <a:t>Approximate clearance</a:t>
            </a:r>
          </a:p>
        </p:txBody>
      </p:sp>
      <p:cxnSp>
        <p:nvCxnSpPr>
          <p:cNvPr id="11" name="Straight Connector 10"/>
          <p:cNvCxnSpPr/>
          <p:nvPr/>
        </p:nvCxnSpPr>
        <p:spPr>
          <a:xfrm>
            <a:off x="6064930" y="1316550"/>
            <a:ext cx="0" cy="5091186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479814" y="1440000"/>
            <a:ext cx="5273651" cy="4680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GB" dirty="0" smtClean="0"/>
              <a:t>Click to edit text</a:t>
            </a:r>
          </a:p>
          <a:p>
            <a:pPr lvl="1" eaLnBrk="1" latinLnBrk="0" hangingPunct="1"/>
            <a:r>
              <a:rPr lang="en-GB" dirty="0" smtClean="0"/>
              <a:t>Second level</a:t>
            </a:r>
          </a:p>
          <a:p>
            <a:pPr lvl="2" eaLnBrk="1" latinLnBrk="0" hangingPunct="1"/>
            <a:r>
              <a:rPr lang="en-GB" dirty="0" smtClean="0"/>
              <a:t>Third level</a:t>
            </a:r>
          </a:p>
          <a:p>
            <a:pPr lvl="3" eaLnBrk="1" latinLnBrk="0" hangingPunct="1"/>
            <a:r>
              <a:rPr lang="en-GB" dirty="0" smtClean="0"/>
              <a:t>Fourth level</a:t>
            </a:r>
          </a:p>
          <a:p>
            <a:pPr lvl="4" eaLnBrk="1" latinLnBrk="0" hangingPunct="1"/>
            <a:r>
              <a:rPr lang="en-GB" dirty="0" smtClean="0"/>
              <a:t>Fifth level</a:t>
            </a:r>
            <a:endParaRPr kumimoji="0"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6076009" y="1440000"/>
            <a:ext cx="5559776" cy="4680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GB" dirty="0" smtClean="0"/>
              <a:t>Click to edit text</a:t>
            </a:r>
          </a:p>
          <a:p>
            <a:pPr lvl="1" eaLnBrk="1" latinLnBrk="0" hangingPunct="1"/>
            <a:r>
              <a:rPr lang="en-GB" dirty="0" smtClean="0"/>
              <a:t>Second level</a:t>
            </a:r>
          </a:p>
          <a:p>
            <a:pPr lvl="2" eaLnBrk="1" latinLnBrk="0" hangingPunct="1"/>
            <a:r>
              <a:rPr lang="en-GB" dirty="0" smtClean="0"/>
              <a:t>Third level</a:t>
            </a:r>
          </a:p>
          <a:p>
            <a:pPr lvl="3" eaLnBrk="1" latinLnBrk="0" hangingPunct="1"/>
            <a:r>
              <a:rPr lang="en-GB" dirty="0" smtClean="0"/>
              <a:t>Fourth level</a:t>
            </a:r>
          </a:p>
          <a:p>
            <a:pPr lvl="4" eaLnBrk="1" latinLnBrk="0" hangingPunct="1"/>
            <a:r>
              <a:rPr lang="en-GB" dirty="0" smtClean="0"/>
              <a:t>Fifth level</a:t>
            </a:r>
            <a:endParaRPr kumimoji="0" lang="en-US" dirty="0"/>
          </a:p>
        </p:txBody>
      </p:sp>
      <p:sp>
        <p:nvSpPr>
          <p:cNvPr id="10" name="Rectangle 9"/>
          <p:cNvSpPr/>
          <p:nvPr/>
        </p:nvSpPr>
        <p:spPr bwMode="auto">
          <a:xfrm>
            <a:off x="3987766" y="835138"/>
            <a:ext cx="4082117" cy="493062"/>
          </a:xfrm>
          <a:prstGeom prst="rect">
            <a:avLst/>
          </a:prstGeom>
          <a:solidFill>
            <a:schemeClr val="bg1">
              <a:lumMod val="75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000" b="1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Arial" charset="0"/>
                <a:ea typeface="MS PGothic" pitchFamily="34" charset="-128"/>
              </a:rPr>
              <a:t>Approximate</a:t>
            </a:r>
            <a:r>
              <a:rPr kumimoji="0" lang="en-US" sz="1000" b="1" i="0" u="none" strike="noStrike" cap="none" normalizeH="0" dirty="0" smtClean="0">
                <a:ln>
                  <a:noFill/>
                </a:ln>
                <a:solidFill>
                  <a:srgbClr val="FFFFFF"/>
                </a:solidFill>
                <a:effectLst/>
                <a:latin typeface="Arial" charset="0"/>
                <a:ea typeface="MS PGothic" pitchFamily="34" charset="-128"/>
              </a:rPr>
              <a:t> clearance</a:t>
            </a:r>
            <a:endParaRPr kumimoji="0" lang="en-US" sz="1000" b="1" i="0" u="none" strike="noStrike" cap="none" normalizeH="0" baseline="0" dirty="0" smtClean="0">
              <a:ln>
                <a:noFill/>
              </a:ln>
              <a:solidFill>
                <a:srgbClr val="FFFFFF"/>
              </a:solidFill>
              <a:effectLst/>
              <a:latin typeface="Arial" charset="0"/>
              <a:ea typeface="MS PGothic" pitchFamily="34" charset="-128"/>
            </a:endParaRPr>
          </a:p>
        </p:txBody>
      </p:sp>
      <p:sp>
        <p:nvSpPr>
          <p:cNvPr id="14" name="Rectangle 13"/>
          <p:cNvSpPr/>
          <p:nvPr/>
        </p:nvSpPr>
        <p:spPr bwMode="auto">
          <a:xfrm>
            <a:off x="3987766" y="6153729"/>
            <a:ext cx="4082117" cy="704273"/>
          </a:xfrm>
          <a:prstGeom prst="rect">
            <a:avLst/>
          </a:prstGeom>
          <a:solidFill>
            <a:schemeClr val="bg1">
              <a:lumMod val="75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000" b="1" dirty="0" smtClean="0">
                <a:solidFill>
                  <a:srgbClr val="FFFFFF"/>
                </a:solidFill>
                <a:latin typeface="Arial" charset="0"/>
                <a:ea typeface="MS PGothic" pitchFamily="34" charset="-128"/>
              </a:rPr>
              <a:t>Approximate clearance</a:t>
            </a:r>
          </a:p>
        </p:txBody>
      </p:sp>
      <p:cxnSp>
        <p:nvCxnSpPr>
          <p:cNvPr id="15" name="Straight Connector 14"/>
          <p:cNvCxnSpPr/>
          <p:nvPr/>
        </p:nvCxnSpPr>
        <p:spPr>
          <a:xfrm>
            <a:off x="468602" y="1339852"/>
            <a:ext cx="0" cy="5067885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6064930" y="1316550"/>
            <a:ext cx="0" cy="5091186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215347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ansistio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 hasCustomPrompt="1"/>
          </p:nvPr>
        </p:nvSpPr>
        <p:spPr>
          <a:xfrm>
            <a:off x="899883" y="2796214"/>
            <a:ext cx="11035688" cy="1013625"/>
          </a:xfrm>
        </p:spPr>
        <p:txBody>
          <a:bodyPr lIns="0" tIns="0" rIns="0" bIns="0">
            <a:normAutofit/>
          </a:bodyPr>
          <a:lstStyle>
            <a:lvl1pPr algn="r">
              <a:defRPr sz="4800" b="0">
                <a:solidFill>
                  <a:schemeClr val="accent1"/>
                </a:solidFill>
                <a:effectLst/>
              </a:defRPr>
            </a:lvl1pPr>
          </a:lstStyle>
          <a:p>
            <a:r>
              <a:rPr kumimoji="0" lang="en-GB" dirty="0" smtClean="0"/>
              <a:t>Click to Edit Title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8394683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 hasCustomPrompt="1"/>
          </p:nvPr>
        </p:nvSpPr>
        <p:spPr>
          <a:xfrm>
            <a:off x="1534790" y="2540002"/>
            <a:ext cx="9275000" cy="1479663"/>
          </a:xfrm>
        </p:spPr>
        <p:txBody>
          <a:bodyPr lIns="0" tIns="0" rIns="0" bIns="0">
            <a:noAutofit/>
          </a:bodyPr>
          <a:lstStyle>
            <a:lvl1pPr algn="l">
              <a:defRPr sz="3200" b="0" baseline="0">
                <a:solidFill>
                  <a:schemeClr val="accent1"/>
                </a:solidFill>
                <a:effectLst/>
              </a:defRPr>
            </a:lvl1pPr>
          </a:lstStyle>
          <a:p>
            <a:r>
              <a:rPr kumimoji="0" lang="en-GB" dirty="0" smtClean="0"/>
              <a:t>Type or insert a quote into this box ensuring each line of text is as equal as possible.  There are three line to fill so please edit as required.  Character count </a:t>
            </a:r>
            <a:r>
              <a:rPr kumimoji="0" lang="en-GB" dirty="0" err="1" smtClean="0"/>
              <a:t>approx</a:t>
            </a:r>
            <a:r>
              <a:rPr kumimoji="0" lang="en-GB" dirty="0" smtClean="0"/>
              <a:t> 160</a:t>
            </a:r>
            <a:endParaRPr kumimoji="0"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3358105" y="4515556"/>
            <a:ext cx="914281" cy="914400"/>
          </a:xfrm>
          <a:prstGeom prst="rect">
            <a:avLst/>
          </a:prstGeom>
        </p:spPr>
        <p:txBody>
          <a:bodyPr vert="horz" wrap="none" lIns="0" tIns="0" rIns="0" bIns="0" rtlCol="0" anchor="t">
            <a:normAutofit/>
          </a:bodyPr>
          <a:lstStyle/>
          <a:p>
            <a:endParaRPr lang="en-US" dirty="0" smtClean="0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1" hasCustomPrompt="1"/>
          </p:nvPr>
        </p:nvSpPr>
        <p:spPr>
          <a:xfrm>
            <a:off x="6180041" y="4524560"/>
            <a:ext cx="4710378" cy="546041"/>
          </a:xfrm>
        </p:spPr>
        <p:txBody>
          <a:bodyPr/>
          <a:lstStyle>
            <a:lvl1pPr marL="0" indent="0" algn="r">
              <a:buNone/>
              <a:defRPr sz="1200">
                <a:solidFill>
                  <a:srgbClr val="7F7F7F"/>
                </a:solidFill>
              </a:defRPr>
            </a:lvl1pPr>
            <a:lvl2pPr marL="538162" indent="0">
              <a:buNone/>
              <a:defRPr sz="1200">
                <a:solidFill>
                  <a:srgbClr val="7F7F7F"/>
                </a:solidFill>
              </a:defRPr>
            </a:lvl2pPr>
            <a:lvl3pPr marL="538162" indent="0">
              <a:buNone/>
              <a:defRPr sz="1200">
                <a:solidFill>
                  <a:srgbClr val="7F7F7F"/>
                </a:solidFill>
              </a:defRPr>
            </a:lvl3pPr>
            <a:lvl4pPr marL="538162" indent="0">
              <a:buNone/>
              <a:defRPr sz="1200">
                <a:solidFill>
                  <a:srgbClr val="7F7F7F"/>
                </a:solidFill>
              </a:defRPr>
            </a:lvl4pPr>
            <a:lvl5pPr marL="538162" indent="0">
              <a:buNone/>
              <a:defRPr sz="1200">
                <a:solidFill>
                  <a:srgbClr val="7F7F7F"/>
                </a:solidFill>
              </a:defRPr>
            </a:lvl5pPr>
          </a:lstStyle>
          <a:p>
            <a:pPr lvl="0"/>
            <a:r>
              <a:rPr lang="en-GB" dirty="0" smtClean="0"/>
              <a:t>Type acknowledgement or source of statement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27134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Placeholder 12"/>
          <p:cNvSpPr>
            <a:spLocks noGrp="1"/>
          </p:cNvSpPr>
          <p:nvPr>
            <p:ph type="title"/>
          </p:nvPr>
        </p:nvSpPr>
        <p:spPr>
          <a:xfrm>
            <a:off x="479811" y="336000"/>
            <a:ext cx="11158547" cy="576000"/>
          </a:xfrm>
          <a:prstGeom prst="rect">
            <a:avLst/>
          </a:prstGeom>
        </p:spPr>
        <p:txBody>
          <a:bodyPr vert="horz" lIns="0" tIns="0" rIns="0" bIns="0" anchor="t">
            <a:normAutofit/>
          </a:bodyPr>
          <a:lstStyle/>
          <a:p>
            <a:r>
              <a:rPr kumimoji="0" lang="en-GB" dirty="0" smtClean="0"/>
              <a:t>Click to Edit Title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479813" y="1440000"/>
            <a:ext cx="11155973" cy="4680000"/>
          </a:xfrm>
          <a:prstGeom prst="rect">
            <a:avLst/>
          </a:prstGeom>
        </p:spPr>
        <p:txBody>
          <a:bodyPr vert="horz" lIns="0" tIns="0" rIns="0" bIns="0">
            <a:noAutofit/>
          </a:bodyPr>
          <a:lstStyle/>
          <a:p>
            <a:pPr lvl="0" eaLnBrk="1" latinLnBrk="0" hangingPunct="1"/>
            <a:r>
              <a:rPr kumimoji="0" lang="en-GB" dirty="0" smtClean="0"/>
              <a:t>Click to edit text</a:t>
            </a:r>
          </a:p>
          <a:p>
            <a:pPr lvl="1" eaLnBrk="1" latinLnBrk="0" hangingPunct="1"/>
            <a:r>
              <a:rPr kumimoji="0" lang="en-GB" dirty="0" smtClean="0"/>
              <a:t>Second level</a:t>
            </a:r>
          </a:p>
          <a:p>
            <a:pPr lvl="2" eaLnBrk="1" latinLnBrk="0" hangingPunct="1"/>
            <a:r>
              <a:rPr kumimoji="0" lang="en-GB" dirty="0" smtClean="0"/>
              <a:t>Third level</a:t>
            </a:r>
          </a:p>
          <a:p>
            <a:pPr lvl="3" eaLnBrk="1" latinLnBrk="0" hangingPunct="1"/>
            <a:r>
              <a:rPr kumimoji="0" lang="en-GB" dirty="0" smtClean="0"/>
              <a:t>Fourth level</a:t>
            </a:r>
          </a:p>
          <a:p>
            <a:pPr lvl="4" eaLnBrk="1" latinLnBrk="0" hangingPunct="1"/>
            <a:r>
              <a:rPr kumimoji="0" lang="en-GB" dirty="0" smtClean="0"/>
              <a:t>Fifth level</a:t>
            </a:r>
            <a:endParaRPr kumimoji="0" lang="en-US" dirty="0"/>
          </a:p>
        </p:txBody>
      </p:sp>
      <p:sp>
        <p:nvSpPr>
          <p:cNvPr id="7" name="Slide Number Placeholder 4"/>
          <p:cNvSpPr txBox="1">
            <a:spLocks/>
          </p:cNvSpPr>
          <p:nvPr/>
        </p:nvSpPr>
        <p:spPr>
          <a:xfrm>
            <a:off x="477726" y="6559369"/>
            <a:ext cx="1302876" cy="240000"/>
          </a:xfrm>
          <a:prstGeom prst="rect">
            <a:avLst/>
          </a:prstGeom>
        </p:spPr>
        <p:txBody>
          <a:bodyPr vert="horz" lIns="0" tIns="0" bIns="0" anchor="t"/>
          <a:lstStyle>
            <a:defPPr>
              <a:defRPr lang="en-US"/>
            </a:defPPr>
            <a:lvl1pPr marL="0" algn="l" defTabSz="457200" rtl="0" eaLnBrk="1" latinLnBrk="0" hangingPunct="1">
              <a:defRPr kumimoji="0" sz="1000" kern="1200">
                <a:solidFill>
                  <a:schemeClr val="tx1"/>
                </a:solidFill>
                <a:latin typeface="+mn-lt"/>
                <a:ea typeface="+mn-ea"/>
                <a:cs typeface="Gill Sans Light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19DA607-C033-414D-8F05-C963E77EB547}" type="slidenum">
              <a:rPr lang="en-US" smtClean="0"/>
              <a:pPr marL="0" marR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lang="en-US" dirty="0" smtClean="0"/>
          </a:p>
          <a:p>
            <a:endParaRPr lang="en-US" b="0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1344" y="6313932"/>
            <a:ext cx="1164431" cy="363693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tabLst>
          <a:tab pos="2155825" algn="l"/>
        </a:tabLst>
        <a:defRPr kumimoji="0" sz="3800" b="0" i="0" kern="1200">
          <a:solidFill>
            <a:schemeClr val="accent1"/>
          </a:solidFill>
          <a:effectLst/>
          <a:latin typeface="Gill Sans MT"/>
          <a:ea typeface="+mj-ea"/>
          <a:cs typeface="Gill Sans MT"/>
        </a:defRPr>
      </a:lvl1pPr>
    </p:titleStyle>
    <p:bodyStyle>
      <a:lvl1pPr marL="265113" indent="-265113" algn="l" rtl="0" eaLnBrk="1" latinLnBrk="0" hangingPunct="1">
        <a:spcBef>
          <a:spcPts val="400"/>
        </a:spcBef>
        <a:buClr>
          <a:schemeClr val="accent5"/>
        </a:buClr>
        <a:buSzPct val="95000"/>
        <a:buFont typeface="Wingdings" charset="2"/>
        <a:buChar char="§"/>
        <a:defRPr kumimoji="0" sz="2400" b="0" i="0" kern="1200">
          <a:solidFill>
            <a:schemeClr val="tx1"/>
          </a:solidFill>
          <a:effectLst/>
          <a:latin typeface="Gill Sans MT"/>
          <a:ea typeface="+mn-ea"/>
          <a:cs typeface="Gill Sans MT"/>
        </a:defRPr>
      </a:lvl1pPr>
      <a:lvl2pPr marL="803275" indent="-265113" algn="l" rtl="0" eaLnBrk="1" latinLnBrk="0" hangingPunct="1">
        <a:spcBef>
          <a:spcPts val="400"/>
        </a:spcBef>
        <a:buClr>
          <a:schemeClr val="accent5"/>
        </a:buClr>
        <a:buSzPct val="95000"/>
        <a:buFont typeface="Wingdings" charset="2"/>
        <a:buChar char="§"/>
        <a:defRPr kumimoji="0" sz="2000" b="0" i="0" kern="1200">
          <a:solidFill>
            <a:schemeClr val="tx1"/>
          </a:solidFill>
          <a:latin typeface="Gill Sans MT"/>
          <a:ea typeface="+mn-ea"/>
          <a:cs typeface="Gill Sans MT"/>
        </a:defRPr>
      </a:lvl2pPr>
      <a:lvl3pPr marL="803275" indent="-265113" algn="l" rtl="0" eaLnBrk="1" latinLnBrk="0" hangingPunct="1">
        <a:spcBef>
          <a:spcPts val="400"/>
        </a:spcBef>
        <a:buClr>
          <a:schemeClr val="accent5"/>
        </a:buClr>
        <a:buSzPct val="95000"/>
        <a:buFont typeface="Wingdings" charset="2"/>
        <a:buChar char="§"/>
        <a:defRPr kumimoji="0" sz="2000" b="0" i="0" kern="1200">
          <a:solidFill>
            <a:schemeClr val="tx1"/>
          </a:solidFill>
          <a:latin typeface="Gill Sans MT"/>
          <a:ea typeface="+mn-ea"/>
          <a:cs typeface="Gill Sans MT"/>
        </a:defRPr>
      </a:lvl3pPr>
      <a:lvl4pPr marL="803275" indent="-265113" algn="l" rtl="0" eaLnBrk="1" latinLnBrk="0" hangingPunct="1">
        <a:spcBef>
          <a:spcPts val="400"/>
        </a:spcBef>
        <a:buClr>
          <a:schemeClr val="accent5"/>
        </a:buClr>
        <a:buSzPct val="95000"/>
        <a:buFont typeface="Wingdings" charset="2"/>
        <a:buChar char="§"/>
        <a:defRPr kumimoji="0" sz="2000" b="0" i="0" kern="1200">
          <a:solidFill>
            <a:schemeClr val="tx1"/>
          </a:solidFill>
          <a:latin typeface="Gill Sans MT"/>
          <a:ea typeface="+mn-ea"/>
          <a:cs typeface="Gill Sans MT"/>
        </a:defRPr>
      </a:lvl4pPr>
      <a:lvl5pPr marL="803275" indent="-265113" algn="l" rtl="0" eaLnBrk="1" latinLnBrk="0" hangingPunct="1">
        <a:spcBef>
          <a:spcPts val="400"/>
        </a:spcBef>
        <a:buClr>
          <a:schemeClr val="accent5"/>
        </a:buClr>
        <a:buSzPct val="95000"/>
        <a:buFont typeface="Wingdings" charset="2"/>
        <a:buChar char="§"/>
        <a:defRPr kumimoji="0" sz="2000" b="0" i="0" kern="1200">
          <a:solidFill>
            <a:schemeClr val="tx1"/>
          </a:solidFill>
          <a:latin typeface="Gill Sans MT"/>
          <a:ea typeface="+mn-ea"/>
          <a:cs typeface="Gill Sans MT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The ARM Cortex-M4 Processor Architecture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95176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ARM Cortex-M4 Processor</a:t>
            </a:r>
            <a:br>
              <a:rPr lang="en-GB" dirty="0" smtClean="0"/>
            </a:br>
            <a:r>
              <a:rPr lang="en-GB" dirty="0" smtClean="0"/>
              <a:t>Overview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72726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Cortex-M4 Processor Overview</a:t>
            </a:r>
          </a:p>
        </p:txBody>
      </p:sp>
      <p:sp>
        <p:nvSpPr>
          <p:cNvPr id="10243" name="Content Placeholder 2"/>
          <p:cNvSpPr>
            <a:spLocks noGrp="1"/>
          </p:cNvSpPr>
          <p:nvPr>
            <p:ph idx="1"/>
          </p:nvPr>
        </p:nvSpPr>
        <p:spPr>
          <a:xfrm>
            <a:off x="479813" y="1371600"/>
            <a:ext cx="11155973" cy="4680000"/>
          </a:xfrm>
        </p:spPr>
        <p:txBody>
          <a:bodyPr/>
          <a:lstStyle/>
          <a:p>
            <a:r>
              <a:rPr lang="en-GB" sz="1800" dirty="0" smtClean="0"/>
              <a:t>Cortex-M4 Processor</a:t>
            </a:r>
          </a:p>
          <a:p>
            <a:pPr lvl="1"/>
            <a:r>
              <a:rPr lang="en-GB" sz="1600" dirty="0" smtClean="0"/>
              <a:t>Introduced in 2010</a:t>
            </a:r>
          </a:p>
          <a:p>
            <a:pPr lvl="1"/>
            <a:r>
              <a:rPr lang="en-GB" sz="1600" dirty="0" smtClean="0"/>
              <a:t>Designed with a large variety of highly efficient signal processing features</a:t>
            </a:r>
          </a:p>
          <a:p>
            <a:pPr lvl="1"/>
            <a:r>
              <a:rPr lang="en-GB" sz="1600" dirty="0" smtClean="0"/>
              <a:t>Features extended single-cycle multiply accumulate instructions, optimized SIMD arithmetic, saturating arithmetic and an optional Floating Point Unit.</a:t>
            </a:r>
          </a:p>
          <a:p>
            <a:r>
              <a:rPr lang="en-GB" sz="1800" dirty="0" smtClean="0"/>
              <a:t>High Performance Efficiency</a:t>
            </a:r>
          </a:p>
          <a:p>
            <a:pPr lvl="1"/>
            <a:r>
              <a:rPr lang="en-GB" sz="1600" dirty="0" smtClean="0"/>
              <a:t>1.25 DMIPS/MHz (Dhrystone Million Instructions Per Second / MHz) at the order of µWatts / MHz</a:t>
            </a:r>
          </a:p>
          <a:p>
            <a:r>
              <a:rPr lang="en-GB" sz="1800" dirty="0" smtClean="0"/>
              <a:t>Low Power Consumption</a:t>
            </a:r>
          </a:p>
          <a:p>
            <a:pPr lvl="1"/>
            <a:r>
              <a:rPr lang="en-GB" sz="1600" dirty="0" smtClean="0"/>
              <a:t>Longer battery life – especially critical in mobile products</a:t>
            </a:r>
          </a:p>
          <a:p>
            <a:r>
              <a:rPr lang="en-GB" sz="1800" dirty="0" smtClean="0"/>
              <a:t>Enhanced Determinism</a:t>
            </a:r>
          </a:p>
          <a:p>
            <a:pPr lvl="1"/>
            <a:r>
              <a:rPr lang="en-GB" sz="1600" dirty="0" smtClean="0"/>
              <a:t>The critical tasks and interrupt routines can be served quickly in a known number of cycles</a:t>
            </a:r>
          </a:p>
        </p:txBody>
      </p:sp>
    </p:spTree>
    <p:extLst>
      <p:ext uri="{BB962C8B-B14F-4D97-AF65-F5344CB8AC3E}">
        <p14:creationId xmlns:p14="http://schemas.microsoft.com/office/powerpoint/2010/main" val="426756243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Cortex-M4 Processor Features</a:t>
            </a:r>
          </a:p>
        </p:txBody>
      </p:sp>
      <p:sp>
        <p:nvSpPr>
          <p:cNvPr id="14339" name="Content Placeholder 2"/>
          <p:cNvSpPr>
            <a:spLocks noGrp="1"/>
          </p:cNvSpPr>
          <p:nvPr>
            <p:ph idx="1"/>
          </p:nvPr>
        </p:nvSpPr>
        <p:spPr>
          <a:xfrm>
            <a:off x="479813" y="1219200"/>
            <a:ext cx="11155973" cy="4680000"/>
          </a:xfrm>
        </p:spPr>
        <p:txBody>
          <a:bodyPr/>
          <a:lstStyle/>
          <a:p>
            <a:r>
              <a:rPr lang="en-GB" dirty="0" smtClean="0"/>
              <a:t>32-bit Reduced Instruction Set Computing (RISC) processor</a:t>
            </a:r>
          </a:p>
          <a:p>
            <a:r>
              <a:rPr lang="en-GB" dirty="0" smtClean="0"/>
              <a:t>Harvard architecture</a:t>
            </a:r>
          </a:p>
          <a:p>
            <a:pPr lvl="1"/>
            <a:r>
              <a:rPr lang="en-GB" dirty="0" smtClean="0"/>
              <a:t>Separated data bus and instruction bus</a:t>
            </a:r>
          </a:p>
          <a:p>
            <a:r>
              <a:rPr lang="en-GB" dirty="0" smtClean="0"/>
              <a:t>Instruction set</a:t>
            </a:r>
          </a:p>
          <a:p>
            <a:pPr lvl="1"/>
            <a:r>
              <a:rPr lang="en-GB" dirty="0" smtClean="0"/>
              <a:t>Include the entire Thumb®-1 (16-bit) and Thumb®-2 (16/ 32-bit) instruction sets</a:t>
            </a:r>
          </a:p>
          <a:p>
            <a:r>
              <a:rPr lang="en-GB" dirty="0" smtClean="0"/>
              <a:t>3-stage + branch speculation pipeline</a:t>
            </a:r>
          </a:p>
          <a:p>
            <a:r>
              <a:rPr lang="en-GB" dirty="0" smtClean="0"/>
              <a:t>Performance efficiency </a:t>
            </a:r>
          </a:p>
          <a:p>
            <a:pPr lvl="1"/>
            <a:r>
              <a:rPr lang="en-GB" dirty="0" smtClean="0"/>
              <a:t>1.25 – 1.95 DMIPS/MHz (Dhrystone Million Instructions Per Second / MHz)</a:t>
            </a:r>
          </a:p>
          <a:p>
            <a:r>
              <a:rPr lang="en-GB" dirty="0" smtClean="0"/>
              <a:t>Supported Interrupts</a:t>
            </a:r>
          </a:p>
          <a:p>
            <a:pPr lvl="1"/>
            <a:r>
              <a:rPr lang="en-GB" dirty="0" smtClean="0"/>
              <a:t>Non-</a:t>
            </a:r>
            <a:r>
              <a:rPr lang="en-GB" dirty="0" err="1" smtClean="0"/>
              <a:t>maskable</a:t>
            </a:r>
            <a:r>
              <a:rPr lang="en-GB" dirty="0" smtClean="0"/>
              <a:t> Interrupt (NMI) + 1 to 240 physical interrupts</a:t>
            </a:r>
          </a:p>
          <a:p>
            <a:pPr lvl="1"/>
            <a:r>
              <a:rPr lang="en-GB" dirty="0" smtClean="0"/>
              <a:t>8 to 256 interrupt priority levels</a:t>
            </a:r>
          </a:p>
        </p:txBody>
      </p:sp>
    </p:spTree>
    <p:extLst>
      <p:ext uri="{BB962C8B-B14F-4D97-AF65-F5344CB8AC3E}">
        <p14:creationId xmlns:p14="http://schemas.microsoft.com/office/powerpoint/2010/main" val="47320672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Cortex-M4 Processor Features</a:t>
            </a:r>
          </a:p>
        </p:txBody>
      </p:sp>
      <p:sp>
        <p:nvSpPr>
          <p:cNvPr id="14339" name="Content Placeholder 2"/>
          <p:cNvSpPr>
            <a:spLocks noGrp="1"/>
          </p:cNvSpPr>
          <p:nvPr>
            <p:ph idx="1"/>
          </p:nvPr>
        </p:nvSpPr>
        <p:spPr>
          <a:xfrm>
            <a:off x="454819" y="1111200"/>
            <a:ext cx="11155973" cy="4680000"/>
          </a:xfrm>
        </p:spPr>
        <p:txBody>
          <a:bodyPr/>
          <a:lstStyle/>
          <a:p>
            <a:r>
              <a:rPr lang="en-GB" sz="1500" dirty="0" smtClean="0"/>
              <a:t>Supports Sleep Modes</a:t>
            </a:r>
          </a:p>
          <a:p>
            <a:pPr lvl="1"/>
            <a:r>
              <a:rPr lang="en-GB" sz="1500" dirty="0" smtClean="0"/>
              <a:t>Up to 240 Wake-up Interrupts</a:t>
            </a:r>
          </a:p>
          <a:p>
            <a:pPr lvl="1"/>
            <a:r>
              <a:rPr lang="en-GB" sz="1500" dirty="0" smtClean="0"/>
              <a:t>Integrated WFI (Wait For Interrupt) and WFE (Wait For Event) Instructions and Sleep On Exit capability (to be covered in more detail later)</a:t>
            </a:r>
          </a:p>
          <a:p>
            <a:pPr lvl="1"/>
            <a:r>
              <a:rPr lang="en-GB" sz="1500" dirty="0" smtClean="0"/>
              <a:t>Sleep &amp; Deep Sleep Signals</a:t>
            </a:r>
          </a:p>
          <a:p>
            <a:pPr lvl="1"/>
            <a:r>
              <a:rPr lang="en-GB" sz="1600" dirty="0"/>
              <a:t>Optional Retention Mode with ARM Power Management Kit</a:t>
            </a:r>
            <a:endParaRPr lang="en-GB" sz="1500" dirty="0" smtClean="0"/>
          </a:p>
          <a:p>
            <a:r>
              <a:rPr lang="en-GB" sz="1500" dirty="0" smtClean="0"/>
              <a:t>Enhanced Instructions</a:t>
            </a:r>
          </a:p>
          <a:p>
            <a:pPr lvl="1"/>
            <a:r>
              <a:rPr lang="en-GB" sz="1500" dirty="0" smtClean="0"/>
              <a:t>Hardware Divide (2-12 Cycles)</a:t>
            </a:r>
          </a:p>
          <a:p>
            <a:pPr lvl="1"/>
            <a:r>
              <a:rPr lang="en-GB" sz="1500" dirty="0" smtClean="0"/>
              <a:t>Single-Cycle 16, 32-bit MAC, Single-cycle dual 16-bit MAC</a:t>
            </a:r>
          </a:p>
          <a:p>
            <a:pPr lvl="1"/>
            <a:r>
              <a:rPr lang="en-GB" sz="1500" dirty="0" smtClean="0"/>
              <a:t>8, 16-bit SIMD arithmetic</a:t>
            </a:r>
          </a:p>
          <a:p>
            <a:r>
              <a:rPr lang="en-GB" sz="1500" dirty="0" smtClean="0"/>
              <a:t>Debug</a:t>
            </a:r>
          </a:p>
          <a:p>
            <a:pPr lvl="1"/>
            <a:r>
              <a:rPr lang="en-GB" sz="1500" dirty="0" smtClean="0"/>
              <a:t>Optional JTAG &amp; Serial-Wire Debug (SWD) Ports</a:t>
            </a:r>
          </a:p>
          <a:p>
            <a:pPr lvl="1"/>
            <a:r>
              <a:rPr lang="en-GB" sz="1500" dirty="0" smtClean="0"/>
              <a:t>Up to 8 Breakpoints and 4 </a:t>
            </a:r>
            <a:r>
              <a:rPr lang="en-GB" sz="1500" dirty="0" err="1" smtClean="0"/>
              <a:t>Watchpoints</a:t>
            </a:r>
            <a:endParaRPr lang="en-GB" sz="1500" dirty="0" smtClean="0"/>
          </a:p>
          <a:p>
            <a:r>
              <a:rPr lang="en-GB" sz="1500" dirty="0" smtClean="0"/>
              <a:t>Memory Protection Unit (MPU)</a:t>
            </a:r>
          </a:p>
          <a:p>
            <a:pPr lvl="1"/>
            <a:r>
              <a:rPr lang="en-GB" sz="1500" dirty="0" smtClean="0"/>
              <a:t>Optional 8 region MPU with sub regions and background region</a:t>
            </a:r>
          </a:p>
          <a:p>
            <a:pPr lvl="1"/>
            <a:endParaRPr lang="en-GB" sz="1500" dirty="0" smtClean="0"/>
          </a:p>
          <a:p>
            <a:endParaRPr lang="en-GB" sz="1500" dirty="0" smtClean="0"/>
          </a:p>
        </p:txBody>
      </p:sp>
    </p:spTree>
    <p:extLst>
      <p:ext uri="{BB962C8B-B14F-4D97-AF65-F5344CB8AC3E}">
        <p14:creationId xmlns:p14="http://schemas.microsoft.com/office/powerpoint/2010/main" val="264501977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Cortex-M4 Processor Features</a:t>
            </a:r>
          </a:p>
        </p:txBody>
      </p:sp>
      <p:graphicFrame>
        <p:nvGraphicFramePr>
          <p:cNvPr id="3" name="Content Placeholder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87226080"/>
              </p:ext>
            </p:extLst>
          </p:nvPr>
        </p:nvGraphicFramePr>
        <p:xfrm>
          <a:off x="683419" y="3500986"/>
          <a:ext cx="10695570" cy="221401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16844"/>
                <a:gridCol w="2674422"/>
                <a:gridCol w="2809835"/>
                <a:gridCol w="2894469"/>
              </a:tblGrid>
              <a:tr h="293283">
                <a:tc gridSpan="4"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ARM </a:t>
                      </a:r>
                      <a:r>
                        <a:rPr lang="en-GB" sz="1400" b="1" dirty="0" smtClean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Cortex-M4 </a:t>
                      </a:r>
                      <a:r>
                        <a:rPr lang="en-GB" sz="1400" b="1" dirty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Implementation </a:t>
                      </a:r>
                      <a:r>
                        <a:rPr lang="en-GB" sz="1400" b="1" dirty="0" smtClean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Data</a:t>
                      </a:r>
                      <a:endParaRPr lang="en-GB" sz="1400" b="1" dirty="0">
                        <a:solidFill>
                          <a:schemeClr val="bg1"/>
                        </a:solidFill>
                        <a:effectLst/>
                        <a:latin typeface="+mj-lt"/>
                      </a:endParaRPr>
                    </a:p>
                  </a:txBody>
                  <a:tcPr marL="126950" marR="126950" marT="95250" marB="9525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707102">
                <a:tc>
                  <a:txBody>
                    <a:bodyPr/>
                    <a:lstStyle/>
                    <a:p>
                      <a:r>
                        <a:rPr lang="en-GB" sz="1400" b="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Process</a:t>
                      </a:r>
                      <a:r>
                        <a:rPr lang="en-GB" sz="1400" b="0" baseline="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 </a:t>
                      </a:r>
                      <a:endParaRPr lang="en-GB" sz="1400" b="0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126950" marR="126950" marT="47625" marB="47625" anchor="ctr"/>
                </a:tc>
                <a:tc>
                  <a:txBody>
                    <a:bodyPr/>
                    <a:lstStyle/>
                    <a:p>
                      <a:r>
                        <a:rPr lang="en-GB" sz="1400" b="0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180ULL</a:t>
                      </a:r>
                      <a:br>
                        <a:rPr lang="en-GB" sz="1400" b="0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</a:br>
                      <a:r>
                        <a:rPr lang="en-GB" sz="1400" b="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(7-track</a:t>
                      </a:r>
                      <a:r>
                        <a:rPr lang="en-GB" sz="1400" b="0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, typical 1.8v, 25C)</a:t>
                      </a:r>
                    </a:p>
                  </a:txBody>
                  <a:tcPr marL="126950" marR="126950" marT="47625" marB="47625" anchor="ctr"/>
                </a:tc>
                <a:tc>
                  <a:txBody>
                    <a:bodyPr/>
                    <a:lstStyle/>
                    <a:p>
                      <a:r>
                        <a:rPr lang="en-GB" sz="1400" b="0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90LP</a:t>
                      </a:r>
                      <a:br>
                        <a:rPr lang="en-GB" sz="1400" b="0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</a:br>
                      <a:r>
                        <a:rPr lang="en-GB" sz="1400" b="0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(7-track, typical 1.2v, 25C)</a:t>
                      </a:r>
                    </a:p>
                  </a:txBody>
                  <a:tcPr marL="126950" marR="126950" marT="47625" marB="47625" anchor="ctr"/>
                </a:tc>
                <a:tc>
                  <a:txBody>
                    <a:bodyPr/>
                    <a:lstStyle/>
                    <a:p>
                      <a:r>
                        <a:rPr lang="en-GB" sz="1400" b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40G</a:t>
                      </a:r>
                      <a:br>
                        <a:rPr lang="en-GB" sz="1400" b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</a:br>
                      <a:r>
                        <a:rPr lang="en-GB" sz="1400" b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9-track, typical 0.9v, 25C)</a:t>
                      </a:r>
                    </a:p>
                  </a:txBody>
                  <a:tcPr marL="126950" marR="126950" marT="47625" marB="47625" anchor="ctr"/>
                </a:tc>
              </a:tr>
              <a:tr h="551526">
                <a:tc>
                  <a:txBody>
                    <a:bodyPr/>
                    <a:lstStyle/>
                    <a:p>
                      <a:r>
                        <a:rPr lang="en-GB" sz="1400" b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Dynamic Power</a:t>
                      </a:r>
                    </a:p>
                  </a:txBody>
                  <a:tcPr marL="126950" marR="126950" marT="47625" marB="47625" anchor="ctr"/>
                </a:tc>
                <a:tc>
                  <a:txBody>
                    <a:bodyPr/>
                    <a:lstStyle/>
                    <a:p>
                      <a:r>
                        <a:rPr lang="en-GB" sz="1400" b="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157 </a:t>
                      </a:r>
                      <a:r>
                        <a:rPr lang="en-GB" sz="1400" b="0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µW/MHz</a:t>
                      </a:r>
                    </a:p>
                  </a:txBody>
                  <a:tcPr marL="126950" marR="126950" marT="47625" marB="47625" anchor="ctr"/>
                </a:tc>
                <a:tc>
                  <a:txBody>
                    <a:bodyPr/>
                    <a:lstStyle/>
                    <a:p>
                      <a:r>
                        <a:rPr lang="en-GB" sz="1400" b="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33 </a:t>
                      </a:r>
                      <a:r>
                        <a:rPr lang="en-GB" sz="1400" b="0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µW/MHz</a:t>
                      </a:r>
                    </a:p>
                  </a:txBody>
                  <a:tcPr marL="126950" marR="126950" marT="47625" marB="47625" anchor="ctr"/>
                </a:tc>
                <a:tc>
                  <a:txBody>
                    <a:bodyPr/>
                    <a:lstStyle/>
                    <a:p>
                      <a:r>
                        <a:rPr lang="en-GB" sz="1400" b="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8 </a:t>
                      </a:r>
                      <a:r>
                        <a:rPr lang="en-GB" sz="1400" b="0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µW/MHz</a:t>
                      </a:r>
                    </a:p>
                  </a:txBody>
                  <a:tcPr marL="126950" marR="126950" marT="47625" marB="47625" anchor="ctr"/>
                </a:tc>
              </a:tr>
              <a:tr h="551526">
                <a:tc>
                  <a:txBody>
                    <a:bodyPr/>
                    <a:lstStyle/>
                    <a:p>
                      <a:r>
                        <a:rPr lang="en-GB" sz="1400" b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Floorplanned Area</a:t>
                      </a:r>
                    </a:p>
                  </a:txBody>
                  <a:tcPr marL="126950" marR="126950" marT="47625" marB="47625" anchor="ctr"/>
                </a:tc>
                <a:tc>
                  <a:txBody>
                    <a:bodyPr/>
                    <a:lstStyle/>
                    <a:p>
                      <a:r>
                        <a:rPr lang="en-GB" sz="1400" b="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0.56 </a:t>
                      </a:r>
                      <a:r>
                        <a:rPr lang="en-GB" sz="1400" b="0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mm</a:t>
                      </a:r>
                      <a:r>
                        <a:rPr lang="en-GB" sz="1400" b="0" baseline="30000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2</a:t>
                      </a:r>
                      <a:endParaRPr lang="en-GB" sz="1400" b="0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126950" marR="126950" marT="47625" marB="47625" anchor="ctr"/>
                </a:tc>
                <a:tc>
                  <a:txBody>
                    <a:bodyPr/>
                    <a:lstStyle/>
                    <a:p>
                      <a:r>
                        <a:rPr lang="en-GB" sz="1400" b="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0.17 </a:t>
                      </a:r>
                      <a:r>
                        <a:rPr lang="en-GB" sz="1400" b="0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mm</a:t>
                      </a:r>
                      <a:r>
                        <a:rPr lang="en-GB" sz="1400" b="0" baseline="30000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2</a:t>
                      </a:r>
                      <a:endParaRPr lang="en-GB" sz="1400" b="0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126950" marR="126950" marT="47625" marB="47625" anchor="ctr"/>
                </a:tc>
                <a:tc>
                  <a:txBody>
                    <a:bodyPr/>
                    <a:lstStyle/>
                    <a:p>
                      <a:r>
                        <a:rPr lang="en-GB" sz="1400" b="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0.04 </a:t>
                      </a:r>
                      <a:r>
                        <a:rPr lang="en-GB" sz="1400" b="0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mm</a:t>
                      </a:r>
                      <a:r>
                        <a:rPr lang="en-GB" sz="1400" b="0" baseline="30000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2</a:t>
                      </a:r>
                      <a:endParaRPr lang="en-GB" sz="1400" b="0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126950" marR="126950" marT="47625" marB="47625" anchor="ctr"/>
                </a:tc>
              </a:tr>
            </a:tbl>
          </a:graphicData>
        </a:graphic>
      </p:graphicFrame>
      <p:sp>
        <p:nvSpPr>
          <p:cNvPr id="6" name="Content Placeholder 2"/>
          <p:cNvSpPr txBox="1">
            <a:spLocks/>
          </p:cNvSpPr>
          <p:nvPr/>
        </p:nvSpPr>
        <p:spPr bwMode="auto">
          <a:xfrm>
            <a:off x="289871" y="1219200"/>
            <a:ext cx="11696363" cy="2128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65113" indent="-265113" algn="l" rtl="0" eaLnBrk="0" fontAlgn="ctr" hangingPunct="0">
              <a:spcBef>
                <a:spcPts val="1200"/>
              </a:spcBef>
              <a:spcAft>
                <a:spcPct val="0"/>
              </a:spcAft>
              <a:buClr>
                <a:schemeClr val="accent1"/>
              </a:buClr>
              <a:buSzPct val="125000"/>
              <a:buFont typeface="Wingdings" pitchFamily="2" charset="2"/>
              <a:buChar char="§"/>
              <a:defRPr sz="24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22313" indent="-277813" algn="l" rtl="0" eaLnBrk="0" fontAlgn="ctr" hangingPunct="0">
              <a:spcBef>
                <a:spcPts val="1200"/>
              </a:spcBef>
              <a:spcAft>
                <a:spcPct val="0"/>
              </a:spcAft>
              <a:buClr>
                <a:schemeClr val="accent1"/>
              </a:buClr>
              <a:buSzPct val="125000"/>
              <a:buFont typeface="Wingdings" pitchFamily="2" charset="2"/>
              <a:buChar char="§"/>
              <a:defRPr sz="2000">
                <a:solidFill>
                  <a:srgbClr val="000000"/>
                </a:solidFill>
                <a:latin typeface="+mn-lt"/>
              </a:defRPr>
            </a:lvl2pPr>
            <a:lvl3pPr marL="1165225" indent="-250825" algn="l" rtl="0" eaLnBrk="0" fontAlgn="ctr" hangingPunct="0">
              <a:spcBef>
                <a:spcPts val="1200"/>
              </a:spcBef>
              <a:spcAft>
                <a:spcPct val="0"/>
              </a:spcAft>
              <a:buClr>
                <a:schemeClr val="accent1"/>
              </a:buClr>
              <a:buSzPct val="125000"/>
              <a:buFont typeface="Wingdings" pitchFamily="2" charset="2"/>
              <a:buChar char="§"/>
              <a:defRPr sz="2000">
                <a:solidFill>
                  <a:srgbClr val="000000"/>
                </a:solidFill>
                <a:latin typeface="+mn-lt"/>
              </a:defRPr>
            </a:lvl3pPr>
            <a:lvl4pPr marL="1600200" indent="-228600" algn="l" rtl="0" eaLnBrk="0" fontAlgn="ctr" hangingPunct="0">
              <a:spcBef>
                <a:spcPts val="1200"/>
              </a:spcBef>
              <a:spcAft>
                <a:spcPct val="0"/>
              </a:spcAft>
              <a:buClr>
                <a:schemeClr val="accent1"/>
              </a:buClr>
              <a:buSzPct val="125000"/>
              <a:buFont typeface="Wingdings" pitchFamily="2" charset="2"/>
              <a:buChar char="§"/>
              <a:defRPr sz="2000">
                <a:solidFill>
                  <a:srgbClr val="000000"/>
                </a:solidFill>
                <a:latin typeface="+mn-lt"/>
              </a:defRPr>
            </a:lvl4pPr>
            <a:lvl5pPr marL="2057400" indent="-228600" algn="l" rtl="0" eaLnBrk="0" fontAlgn="ctr" hangingPunct="0">
              <a:spcBef>
                <a:spcPts val="1200"/>
              </a:spcBef>
              <a:spcAft>
                <a:spcPct val="0"/>
              </a:spcAft>
              <a:buClr>
                <a:schemeClr val="accent1"/>
              </a:buClr>
              <a:buSzPct val="125000"/>
              <a:buFont typeface="Wingdings" pitchFamily="2" charset="2"/>
              <a:buChar char="§"/>
              <a:defRPr sz="2000">
                <a:solidFill>
                  <a:srgbClr val="000000"/>
                </a:solidFill>
                <a:latin typeface="+mn-lt"/>
              </a:defRPr>
            </a:lvl5pPr>
            <a:lvl6pPr marL="2514600" indent="-228600" algn="l" rtl="0" eaLnBrk="1" fontAlgn="ctr" hangingPunct="1">
              <a:spcBef>
                <a:spcPct val="25000"/>
              </a:spcBef>
              <a:spcAft>
                <a:spcPct val="0"/>
              </a:spcAft>
              <a:buClr>
                <a:schemeClr val="accent1"/>
              </a:buClr>
              <a:buSzPct val="125000"/>
              <a:buFont typeface="Wingdings" pitchFamily="2" charset="2"/>
              <a:buChar char="§"/>
              <a:defRPr sz="2000">
                <a:solidFill>
                  <a:srgbClr val="000000"/>
                </a:solidFill>
                <a:latin typeface="+mn-lt"/>
              </a:defRPr>
            </a:lvl6pPr>
            <a:lvl7pPr marL="2971800" indent="-228600" algn="l" rtl="0" eaLnBrk="1" fontAlgn="ctr" hangingPunct="1">
              <a:spcBef>
                <a:spcPct val="25000"/>
              </a:spcBef>
              <a:spcAft>
                <a:spcPct val="0"/>
              </a:spcAft>
              <a:buClr>
                <a:schemeClr val="accent1"/>
              </a:buClr>
              <a:buSzPct val="125000"/>
              <a:buFont typeface="Wingdings" pitchFamily="2" charset="2"/>
              <a:buChar char="§"/>
              <a:defRPr sz="2000">
                <a:solidFill>
                  <a:srgbClr val="000000"/>
                </a:solidFill>
                <a:latin typeface="+mn-lt"/>
              </a:defRPr>
            </a:lvl7pPr>
            <a:lvl8pPr marL="3429000" indent="-228600" algn="l" rtl="0" eaLnBrk="1" fontAlgn="ctr" hangingPunct="1">
              <a:spcBef>
                <a:spcPct val="25000"/>
              </a:spcBef>
              <a:spcAft>
                <a:spcPct val="0"/>
              </a:spcAft>
              <a:buClr>
                <a:schemeClr val="accent1"/>
              </a:buClr>
              <a:buSzPct val="125000"/>
              <a:buFont typeface="Wingdings" pitchFamily="2" charset="2"/>
              <a:buChar char="§"/>
              <a:defRPr sz="2000">
                <a:solidFill>
                  <a:srgbClr val="000000"/>
                </a:solidFill>
                <a:latin typeface="+mn-lt"/>
              </a:defRPr>
            </a:lvl8pPr>
            <a:lvl9pPr marL="3886200" indent="-228600" algn="l" rtl="0" eaLnBrk="1" fontAlgn="ctr" hangingPunct="1">
              <a:spcBef>
                <a:spcPct val="25000"/>
              </a:spcBef>
              <a:spcAft>
                <a:spcPct val="0"/>
              </a:spcAft>
              <a:buClr>
                <a:schemeClr val="accent1"/>
              </a:buClr>
              <a:buSzPct val="125000"/>
              <a:buFont typeface="Wingdings" pitchFamily="2" charset="2"/>
              <a:buChar char="§"/>
              <a:defRPr sz="2000">
                <a:solidFill>
                  <a:srgbClr val="000000"/>
                </a:solidFill>
                <a:latin typeface="+mn-lt"/>
              </a:defRPr>
            </a:lvl9pPr>
          </a:lstStyle>
          <a:p>
            <a:r>
              <a:rPr lang="en-GB" sz="2000" b="0" kern="0" dirty="0" smtClean="0"/>
              <a:t>Cortex-M4 processor is designed to meet the challenges of low dynamic power constraints while retaining light footprints</a:t>
            </a:r>
          </a:p>
          <a:p>
            <a:pPr lvl="1"/>
            <a:r>
              <a:rPr lang="en-GB" sz="1600" b="0" kern="0" dirty="0" smtClean="0"/>
              <a:t>180 nm ultra low </a:t>
            </a:r>
            <a:r>
              <a:rPr lang="en-GB" sz="1600" b="0" kern="0" dirty="0"/>
              <a:t>power </a:t>
            </a:r>
            <a:r>
              <a:rPr lang="en-GB" sz="1600" b="0" kern="0" dirty="0" smtClean="0"/>
              <a:t>process –157 </a:t>
            </a:r>
            <a:r>
              <a:rPr lang="en-GB" sz="1600" b="0" kern="0" dirty="0"/>
              <a:t>µW/MHz</a:t>
            </a:r>
          </a:p>
          <a:p>
            <a:pPr lvl="1"/>
            <a:r>
              <a:rPr lang="en-GB" sz="1600" b="0" kern="0" dirty="0" smtClean="0"/>
              <a:t>90 nm low power process –  </a:t>
            </a:r>
            <a:r>
              <a:rPr lang="en-GB" sz="1600" b="0" dirty="0" smtClean="0">
                <a:solidFill>
                  <a:schemeClr val="tx1"/>
                </a:solidFill>
              </a:rPr>
              <a:t>33 µW/MHz</a:t>
            </a:r>
          </a:p>
          <a:p>
            <a:pPr lvl="1"/>
            <a:r>
              <a:rPr lang="en-GB" sz="1600" b="0" dirty="0" smtClean="0">
                <a:solidFill>
                  <a:schemeClr val="tx1"/>
                </a:solidFill>
              </a:rPr>
              <a:t>40 nm G process – 8 </a:t>
            </a:r>
            <a:r>
              <a:rPr lang="en-GB" sz="1600" b="0" dirty="0">
                <a:solidFill>
                  <a:schemeClr val="tx1"/>
                </a:solidFill>
              </a:rPr>
              <a:t>µW/MHz</a:t>
            </a:r>
          </a:p>
          <a:p>
            <a:endParaRPr lang="en-GB" sz="1800" b="0" kern="0" dirty="0" smtClean="0"/>
          </a:p>
        </p:txBody>
      </p:sp>
    </p:spTree>
    <p:extLst>
      <p:ext uri="{BB962C8B-B14F-4D97-AF65-F5344CB8AC3E}">
        <p14:creationId xmlns:p14="http://schemas.microsoft.com/office/powerpoint/2010/main" val="288854030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Cortex-M4 Block Diagram</a:t>
            </a:r>
          </a:p>
        </p:txBody>
      </p:sp>
      <p:sp>
        <p:nvSpPr>
          <p:cNvPr id="110" name="Rectangle 109"/>
          <p:cNvSpPr/>
          <p:nvPr/>
        </p:nvSpPr>
        <p:spPr bwMode="auto">
          <a:xfrm>
            <a:off x="793680" y="1349742"/>
            <a:ext cx="87172" cy="40127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2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MS PGothic" pitchFamily="34" charset="-128"/>
            </a:endParaRPr>
          </a:p>
        </p:txBody>
      </p:sp>
      <p:sp>
        <p:nvSpPr>
          <p:cNvPr id="122" name="Right Arrow 121"/>
          <p:cNvSpPr/>
          <p:nvPr/>
        </p:nvSpPr>
        <p:spPr bwMode="auto">
          <a:xfrm>
            <a:off x="5668250" y="4408200"/>
            <a:ext cx="313860" cy="240504"/>
          </a:xfrm>
          <a:prstGeom prst="rightArrow">
            <a:avLst/>
          </a:prstGeom>
          <a:solidFill>
            <a:srgbClr val="FFFFFF"/>
          </a:solidFill>
          <a:ln w="19050" cap="flat" cmpd="sng" algn="ctr">
            <a:solidFill>
              <a:srgbClr val="000000">
                <a:lumMod val="65000"/>
                <a:lumOff val="35000"/>
              </a:srgb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4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MS PGothic" pitchFamily="34" charset="-128"/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1978818" y="1066800"/>
            <a:ext cx="8229603" cy="5410199"/>
            <a:chOff x="2055017" y="990601"/>
            <a:chExt cx="8229603" cy="5410199"/>
          </a:xfrm>
        </p:grpSpPr>
        <p:sp>
          <p:nvSpPr>
            <p:cNvPr id="96" name="Rectangle 95"/>
            <p:cNvSpPr/>
            <p:nvPr/>
          </p:nvSpPr>
          <p:spPr bwMode="auto">
            <a:xfrm>
              <a:off x="2283619" y="990601"/>
              <a:ext cx="7696200" cy="5181599"/>
            </a:xfrm>
            <a:prstGeom prst="rect">
              <a:avLst/>
            </a:prstGeom>
            <a:solidFill>
              <a:srgbClr val="FFFFFF">
                <a:lumMod val="95000"/>
              </a:srgbClr>
            </a:solidFill>
            <a:ln w="19050" cap="flat" cmpd="sng" algn="ctr">
              <a:solidFill>
                <a:srgbClr val="000000">
                  <a:lumMod val="75000"/>
                  <a:lumOff val="25000"/>
                </a:srgb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MS PGothic" pitchFamily="34" charset="-128"/>
                <a:cs typeface="Arial" charset="0"/>
              </a:endParaRPr>
            </a:p>
          </p:txBody>
        </p:sp>
        <p:sp>
          <p:nvSpPr>
            <p:cNvPr id="98" name="Rectangle 97"/>
            <p:cNvSpPr/>
            <p:nvPr/>
          </p:nvSpPr>
          <p:spPr bwMode="auto">
            <a:xfrm>
              <a:off x="2540306" y="1524000"/>
              <a:ext cx="944885" cy="815662"/>
            </a:xfrm>
            <a:prstGeom prst="rect">
              <a:avLst/>
            </a:prstGeom>
            <a:solidFill>
              <a:srgbClr val="9FB43B">
                <a:lumMod val="20000"/>
                <a:lumOff val="80000"/>
              </a:srgbClr>
            </a:solidFill>
            <a:ln w="19050" cap="flat" cmpd="sng" algn="ctr">
              <a:solidFill>
                <a:srgbClr val="000000">
                  <a:lumMod val="75000"/>
                  <a:lumOff val="25000"/>
                </a:srgbClr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MS PGothic" pitchFamily="34" charset="-128"/>
                  <a:cs typeface="Arial" charset="0"/>
                </a:rPr>
                <a:t>Optional</a:t>
              </a:r>
            </a:p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MS PGothic" pitchFamily="34" charset="-128"/>
                  <a:cs typeface="Arial" charset="0"/>
                </a:rPr>
                <a:t>WIC</a:t>
              </a:r>
              <a:endParaRPr kumimoji="0" lang="en-GB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MS PGothic" pitchFamily="34" charset="-128"/>
                <a:cs typeface="Arial" charset="0"/>
              </a:endParaRPr>
            </a:p>
          </p:txBody>
        </p:sp>
        <p:sp>
          <p:nvSpPr>
            <p:cNvPr id="100" name="Rectangle 99"/>
            <p:cNvSpPr/>
            <p:nvPr/>
          </p:nvSpPr>
          <p:spPr bwMode="auto">
            <a:xfrm>
              <a:off x="3915472" y="1389869"/>
              <a:ext cx="1263746" cy="1172051"/>
            </a:xfrm>
            <a:prstGeom prst="rect">
              <a:avLst/>
            </a:prstGeom>
            <a:solidFill>
              <a:srgbClr val="9FB43B">
                <a:lumMod val="20000"/>
                <a:lumOff val="80000"/>
              </a:srgbClr>
            </a:solidFill>
            <a:ln w="19050" cap="flat" cmpd="sng" algn="ctr">
              <a:solidFill>
                <a:srgbClr val="000000">
                  <a:lumMod val="75000"/>
                  <a:lumOff val="25000"/>
                </a:srgb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MS PGothic" pitchFamily="34" charset="-128"/>
                  <a:cs typeface="Arial" charset="0"/>
                </a:rPr>
                <a:t>Nested  Vector </a:t>
              </a:r>
            </a:p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MS PGothic" pitchFamily="34" charset="-128"/>
                  <a:cs typeface="Arial" charset="0"/>
                </a:rPr>
                <a:t>Interrupt</a:t>
              </a:r>
            </a:p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MS PGothic" pitchFamily="34" charset="-128"/>
                  <a:cs typeface="Arial" charset="0"/>
                </a:rPr>
                <a:t>Controller</a:t>
              </a:r>
              <a:endParaRPr kumimoji="0" lang="en-GB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MS PGothic" pitchFamily="34" charset="-128"/>
                <a:cs typeface="Arial" charset="0"/>
              </a:endParaRPr>
            </a:p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MS PGothic" pitchFamily="34" charset="-128"/>
                  <a:cs typeface="Arial" charset="0"/>
                </a:rPr>
                <a:t>(NVIC)</a:t>
              </a:r>
            </a:p>
          </p:txBody>
        </p:sp>
        <p:sp>
          <p:nvSpPr>
            <p:cNvPr id="101" name="Rectangle 100"/>
            <p:cNvSpPr/>
            <p:nvPr/>
          </p:nvSpPr>
          <p:spPr bwMode="auto">
            <a:xfrm>
              <a:off x="3915470" y="2971801"/>
              <a:ext cx="1263748" cy="610905"/>
            </a:xfrm>
            <a:prstGeom prst="rect">
              <a:avLst/>
            </a:prstGeom>
            <a:solidFill>
              <a:srgbClr val="9FB43B">
                <a:lumMod val="20000"/>
                <a:lumOff val="80000"/>
              </a:srgbClr>
            </a:solidFill>
            <a:ln w="19050" cap="flat" cmpd="sng" algn="ctr">
              <a:solidFill>
                <a:srgbClr val="000000">
                  <a:lumMod val="75000"/>
                  <a:lumOff val="25000"/>
                </a:srgbClr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MS PGothic" pitchFamily="34" charset="-128"/>
                  <a:cs typeface="Arial" charset="0"/>
                </a:rPr>
                <a:t>Optional</a:t>
              </a:r>
            </a:p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MS PGothic" pitchFamily="34" charset="-128"/>
                  <a:cs typeface="Arial" charset="0"/>
                </a:rPr>
                <a:t>Debug</a:t>
              </a:r>
            </a:p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GB" sz="1200" kern="0" dirty="0" smtClean="0">
                  <a:solidFill>
                    <a:srgbClr val="000000"/>
                  </a:solidFill>
                  <a:latin typeface="Arial" charset="0"/>
                  <a:ea typeface="MS PGothic" pitchFamily="34" charset="-128"/>
                  <a:cs typeface="Arial" charset="0"/>
                </a:rPr>
                <a:t>Access Port</a:t>
              </a:r>
              <a:endParaRPr kumimoji="0" lang="en-GB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MS PGothic" pitchFamily="34" charset="-128"/>
                <a:cs typeface="Arial" charset="0"/>
              </a:endParaRPr>
            </a:p>
          </p:txBody>
        </p:sp>
        <p:sp>
          <p:nvSpPr>
            <p:cNvPr id="103" name="TextBox 49"/>
            <p:cNvSpPr txBox="1">
              <a:spLocks noChangeArrowheads="1"/>
            </p:cNvSpPr>
            <p:nvPr/>
          </p:nvSpPr>
          <p:spPr bwMode="auto">
            <a:xfrm>
              <a:off x="2207419" y="1018401"/>
              <a:ext cx="3196318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1pPr>
              <a:lvl2pPr marL="742950" indent="-28575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2pPr>
              <a:lvl3pPr marL="1143000" indent="-22860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3pPr>
              <a:lvl4pPr marL="1600200" indent="-22860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4pPr>
              <a:lvl5pPr marL="2057400" indent="-22860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9pPr>
            </a:lstStyle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MS PGothic" pitchFamily="34" charset="-128"/>
                </a:rPr>
                <a:t>ARM </a:t>
              </a:r>
              <a:r>
                <a:rPr kumimoji="0" lang="en-GB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MS PGothic" pitchFamily="34" charset="-128"/>
                </a:rPr>
                <a:t>Cortex-M4 Microprocessor</a:t>
              </a:r>
              <a:endParaRPr kumimoji="0" lang="en-GB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MS PGothic" pitchFamily="34" charset="-128"/>
              </a:endParaRPr>
            </a:p>
          </p:txBody>
        </p:sp>
        <p:sp>
          <p:nvSpPr>
            <p:cNvPr id="104" name="Up-Down Arrow 103"/>
            <p:cNvSpPr/>
            <p:nvPr/>
          </p:nvSpPr>
          <p:spPr bwMode="auto">
            <a:xfrm>
              <a:off x="5908483" y="3582706"/>
              <a:ext cx="343154" cy="380821"/>
            </a:xfrm>
            <a:prstGeom prst="upDownArrow">
              <a:avLst>
                <a:gd name="adj1" fmla="val 50000"/>
                <a:gd name="adj2" fmla="val 38371"/>
              </a:avLst>
            </a:prstGeom>
            <a:solidFill>
              <a:srgbClr val="FFFFFF"/>
            </a:solidFill>
            <a:ln w="19050" cap="flat" cmpd="sng" algn="ctr">
              <a:solidFill>
                <a:srgbClr val="000000">
                  <a:lumMod val="65000"/>
                  <a:lumOff val="35000"/>
                </a:srgb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MS PGothic" pitchFamily="34" charset="-128"/>
                <a:cs typeface="Arial" charset="0"/>
              </a:endParaRPr>
            </a:p>
          </p:txBody>
        </p:sp>
        <p:sp>
          <p:nvSpPr>
            <p:cNvPr id="105" name="Up-Down Arrow 104"/>
            <p:cNvSpPr/>
            <p:nvPr/>
          </p:nvSpPr>
          <p:spPr bwMode="auto">
            <a:xfrm>
              <a:off x="5851501" y="2561921"/>
              <a:ext cx="343154" cy="409880"/>
            </a:xfrm>
            <a:prstGeom prst="upDownArrow">
              <a:avLst>
                <a:gd name="adj1" fmla="val 50000"/>
                <a:gd name="adj2" fmla="val 38371"/>
              </a:avLst>
            </a:prstGeom>
            <a:solidFill>
              <a:srgbClr val="FFFFFF"/>
            </a:solidFill>
            <a:ln w="19050" cap="flat" cmpd="sng" algn="ctr">
              <a:solidFill>
                <a:srgbClr val="000000">
                  <a:lumMod val="65000"/>
                  <a:lumOff val="35000"/>
                </a:srgb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MS PGothic" pitchFamily="34" charset="-128"/>
                <a:cs typeface="Arial" charset="0"/>
              </a:endParaRPr>
            </a:p>
          </p:txBody>
        </p:sp>
        <p:sp>
          <p:nvSpPr>
            <p:cNvPr id="106" name="Up-Down Arrow 105"/>
            <p:cNvSpPr/>
            <p:nvPr/>
          </p:nvSpPr>
          <p:spPr bwMode="auto">
            <a:xfrm rot="5400000">
              <a:off x="3528754" y="1716692"/>
              <a:ext cx="343154" cy="430280"/>
            </a:xfrm>
            <a:prstGeom prst="upDownArrow">
              <a:avLst>
                <a:gd name="adj1" fmla="val 50000"/>
                <a:gd name="adj2" fmla="val 38371"/>
              </a:avLst>
            </a:prstGeom>
            <a:solidFill>
              <a:srgbClr val="FFFFFF"/>
            </a:solidFill>
            <a:ln w="19050" cap="flat" cmpd="sng" algn="ctr">
              <a:solidFill>
                <a:srgbClr val="000000">
                  <a:lumMod val="65000"/>
                  <a:lumOff val="35000"/>
                </a:srgb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MS PGothic" pitchFamily="34" charset="-128"/>
                <a:cs typeface="Arial" charset="0"/>
              </a:endParaRPr>
            </a:p>
          </p:txBody>
        </p:sp>
        <p:sp>
          <p:nvSpPr>
            <p:cNvPr id="107" name="Right Arrow 106"/>
            <p:cNvSpPr/>
            <p:nvPr/>
          </p:nvSpPr>
          <p:spPr bwMode="auto">
            <a:xfrm>
              <a:off x="2055018" y="1810895"/>
              <a:ext cx="470297" cy="241872"/>
            </a:xfrm>
            <a:prstGeom prst="rightArrow">
              <a:avLst/>
            </a:prstGeom>
            <a:solidFill>
              <a:srgbClr val="FFFFFF"/>
            </a:solidFill>
            <a:ln w="19050" cap="flat" cmpd="sng" algn="ctr">
              <a:solidFill>
                <a:srgbClr val="000000">
                  <a:lumMod val="65000"/>
                  <a:lumOff val="35000"/>
                </a:srgb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MS PGothic" pitchFamily="34" charset="-128"/>
              </a:endParaRPr>
            </a:p>
          </p:txBody>
        </p:sp>
        <p:sp>
          <p:nvSpPr>
            <p:cNvPr id="120" name="Rectangle 119"/>
            <p:cNvSpPr/>
            <p:nvPr/>
          </p:nvSpPr>
          <p:spPr bwMode="auto">
            <a:xfrm>
              <a:off x="5612214" y="2971801"/>
              <a:ext cx="2462606" cy="619421"/>
            </a:xfrm>
            <a:prstGeom prst="rect">
              <a:avLst/>
            </a:prstGeom>
            <a:solidFill>
              <a:srgbClr val="9FB43B">
                <a:lumMod val="20000"/>
                <a:lumOff val="80000"/>
              </a:srgbClr>
            </a:solidFill>
            <a:ln w="19050" cap="flat" cmpd="sng" algn="ctr">
              <a:solidFill>
                <a:srgbClr val="000000">
                  <a:lumMod val="75000"/>
                  <a:lumOff val="25000"/>
                </a:srgbClr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MS PGothic" pitchFamily="34" charset="-128"/>
                  <a:cs typeface="Arial" charset="0"/>
                </a:rPr>
                <a:t>Optional Memory </a:t>
              </a:r>
            </a:p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MS PGothic" pitchFamily="34" charset="-128"/>
                  <a:cs typeface="Arial" charset="0"/>
                </a:rPr>
                <a:t>protection unit</a:t>
              </a:r>
              <a:endParaRPr kumimoji="0" lang="en-GB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MS PGothic" pitchFamily="34" charset="-128"/>
                <a:cs typeface="Arial" charset="0"/>
              </a:endParaRPr>
            </a:p>
          </p:txBody>
        </p:sp>
        <p:sp>
          <p:nvSpPr>
            <p:cNvPr id="121" name="Up-Down Arrow 120"/>
            <p:cNvSpPr/>
            <p:nvPr/>
          </p:nvSpPr>
          <p:spPr bwMode="auto">
            <a:xfrm>
              <a:off x="9064714" y="3582706"/>
              <a:ext cx="250359" cy="1505592"/>
            </a:xfrm>
            <a:prstGeom prst="upDownArrow">
              <a:avLst>
                <a:gd name="adj1" fmla="val 50000"/>
                <a:gd name="adj2" fmla="val 38371"/>
              </a:avLst>
            </a:prstGeom>
            <a:solidFill>
              <a:srgbClr val="FFFFFF"/>
            </a:solidFill>
            <a:ln w="19050" cap="flat" cmpd="sng" algn="ctr">
              <a:solidFill>
                <a:srgbClr val="000000">
                  <a:lumMod val="65000"/>
                  <a:lumOff val="35000"/>
                </a:srgb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MS PGothic" pitchFamily="34" charset="-128"/>
                <a:cs typeface="Arial" charset="0"/>
              </a:endParaRPr>
            </a:p>
          </p:txBody>
        </p:sp>
        <p:grpSp>
          <p:nvGrpSpPr>
            <p:cNvPr id="4" name="Group 3"/>
            <p:cNvGrpSpPr/>
            <p:nvPr/>
          </p:nvGrpSpPr>
          <p:grpSpPr>
            <a:xfrm>
              <a:off x="3915470" y="5108633"/>
              <a:ext cx="5856097" cy="794497"/>
              <a:chOff x="4622711" y="4689450"/>
              <a:chExt cx="3642911" cy="794497"/>
            </a:xfrm>
          </p:grpSpPr>
          <p:sp>
            <p:nvSpPr>
              <p:cNvPr id="97" name="Rectangle 96"/>
              <p:cNvSpPr/>
              <p:nvPr/>
            </p:nvSpPr>
            <p:spPr bwMode="auto">
              <a:xfrm>
                <a:off x="4622711" y="4689450"/>
                <a:ext cx="3642911" cy="306072"/>
              </a:xfrm>
              <a:prstGeom prst="rect">
                <a:avLst/>
              </a:prstGeom>
              <a:solidFill>
                <a:srgbClr val="9FB43B">
                  <a:lumMod val="20000"/>
                  <a:lumOff val="80000"/>
                </a:srgbClr>
              </a:solidFill>
              <a:ln w="19050" cap="flat" cmpd="sng" algn="ctr">
                <a:solidFill>
                  <a:srgbClr val="000000">
                    <a:lumMod val="75000"/>
                    <a:lumOff val="25000"/>
                  </a:srgb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wrap="none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MS PGothic" pitchFamily="34" charset="-128"/>
                    <a:cs typeface="Arial" charset="0"/>
                  </a:rPr>
                  <a:t>Bus matrix</a:t>
                </a:r>
                <a:endParaRPr kumimoji="0" lang="en-GB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MS PGothic" pitchFamily="34" charset="-128"/>
                  <a:cs typeface="Arial" charset="0"/>
                </a:endParaRPr>
              </a:p>
            </p:txBody>
          </p:sp>
          <p:sp>
            <p:nvSpPr>
              <p:cNvPr id="129" name="Rectangle 128"/>
              <p:cNvSpPr/>
              <p:nvPr/>
            </p:nvSpPr>
            <p:spPr bwMode="auto">
              <a:xfrm>
                <a:off x="4622712" y="4995521"/>
                <a:ext cx="1407960" cy="488425"/>
              </a:xfrm>
              <a:prstGeom prst="rect">
                <a:avLst/>
              </a:prstGeom>
              <a:solidFill>
                <a:srgbClr val="FFFFFF">
                  <a:lumMod val="95000"/>
                </a:srgbClr>
              </a:solidFill>
              <a:ln w="19050" cap="flat" cmpd="sng" algn="ctr">
                <a:solidFill>
                  <a:srgbClr val="000000">
                    <a:lumMod val="75000"/>
                    <a:lumOff val="25000"/>
                  </a:srgb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wrap="none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GB" sz="1200" kern="0" dirty="0" smtClean="0">
                    <a:solidFill>
                      <a:srgbClr val="000000"/>
                    </a:solidFill>
                    <a:latin typeface="Arial" charset="0"/>
                    <a:ea typeface="MS PGothic" pitchFamily="34" charset="-128"/>
                    <a:cs typeface="Arial" charset="0"/>
                  </a:rPr>
                  <a:t>Code interface</a:t>
                </a:r>
                <a:endParaRPr kumimoji="0" lang="en-GB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MS PGothic" pitchFamily="34" charset="-128"/>
                  <a:cs typeface="Arial" charset="0"/>
                </a:endParaRPr>
              </a:p>
            </p:txBody>
          </p:sp>
          <p:sp>
            <p:nvSpPr>
              <p:cNvPr id="130" name="Rectangle 129"/>
              <p:cNvSpPr/>
              <p:nvPr/>
            </p:nvSpPr>
            <p:spPr bwMode="auto">
              <a:xfrm>
                <a:off x="6703219" y="4995522"/>
                <a:ext cx="1562403" cy="488425"/>
              </a:xfrm>
              <a:prstGeom prst="rect">
                <a:avLst/>
              </a:prstGeom>
              <a:solidFill>
                <a:srgbClr val="FFFFFF">
                  <a:lumMod val="95000"/>
                </a:srgbClr>
              </a:solidFill>
              <a:ln w="19050" cap="flat" cmpd="sng" algn="ctr">
                <a:solidFill>
                  <a:srgbClr val="000000">
                    <a:lumMod val="75000"/>
                    <a:lumOff val="25000"/>
                  </a:srgb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wrap="none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MS PGothic" pitchFamily="34" charset="-128"/>
                    <a:cs typeface="Arial" charset="0"/>
                  </a:rPr>
                  <a:t>SRAM and</a:t>
                </a:r>
              </a:p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GB" sz="1200" kern="0" dirty="0">
                    <a:solidFill>
                      <a:srgbClr val="000000"/>
                    </a:solidFill>
                    <a:latin typeface="Arial" charset="0"/>
                    <a:ea typeface="MS PGothic" pitchFamily="34" charset="-128"/>
                    <a:cs typeface="Arial" charset="0"/>
                  </a:rPr>
                  <a:t>p</a:t>
                </a:r>
                <a:r>
                  <a:rPr lang="en-GB" sz="1200" kern="0" dirty="0" smtClean="0">
                    <a:solidFill>
                      <a:srgbClr val="000000"/>
                    </a:solidFill>
                    <a:latin typeface="Arial" charset="0"/>
                    <a:ea typeface="MS PGothic" pitchFamily="34" charset="-128"/>
                    <a:cs typeface="Arial" charset="0"/>
                  </a:rPr>
                  <a:t>eripheral interface</a:t>
                </a:r>
                <a:endParaRPr kumimoji="0" lang="en-GB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MS PGothic" pitchFamily="34" charset="-128"/>
                  <a:cs typeface="Arial" charset="0"/>
                </a:endParaRPr>
              </a:p>
            </p:txBody>
          </p:sp>
        </p:grpSp>
        <p:sp>
          <p:nvSpPr>
            <p:cNvPr id="131" name="Up-Down Arrow 130"/>
            <p:cNvSpPr/>
            <p:nvPr/>
          </p:nvSpPr>
          <p:spPr bwMode="auto">
            <a:xfrm rot="5400000">
              <a:off x="8169942" y="1683136"/>
              <a:ext cx="343154" cy="533400"/>
            </a:xfrm>
            <a:prstGeom prst="upDownArrow">
              <a:avLst>
                <a:gd name="adj1" fmla="val 50000"/>
                <a:gd name="adj2" fmla="val 38371"/>
              </a:avLst>
            </a:prstGeom>
            <a:solidFill>
              <a:srgbClr val="FFFFFF"/>
            </a:solidFill>
            <a:ln w="19050" cap="flat" cmpd="sng" algn="ctr">
              <a:solidFill>
                <a:srgbClr val="000000">
                  <a:lumMod val="65000"/>
                  <a:lumOff val="35000"/>
                </a:srgb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MS PGothic" pitchFamily="34" charset="-128"/>
                <a:cs typeface="Arial" charset="0"/>
              </a:endParaRPr>
            </a:p>
          </p:txBody>
        </p:sp>
        <p:sp>
          <p:nvSpPr>
            <p:cNvPr id="132" name="Up-Down Arrow 131"/>
            <p:cNvSpPr/>
            <p:nvPr/>
          </p:nvSpPr>
          <p:spPr bwMode="auto">
            <a:xfrm rot="5400000">
              <a:off x="5224138" y="1733337"/>
              <a:ext cx="343154" cy="432994"/>
            </a:xfrm>
            <a:prstGeom prst="upDownArrow">
              <a:avLst>
                <a:gd name="adj1" fmla="val 50000"/>
                <a:gd name="adj2" fmla="val 38371"/>
              </a:avLst>
            </a:prstGeom>
            <a:solidFill>
              <a:srgbClr val="FFFFFF"/>
            </a:solidFill>
            <a:ln w="19050" cap="flat" cmpd="sng" algn="ctr">
              <a:solidFill>
                <a:srgbClr val="000000">
                  <a:lumMod val="65000"/>
                  <a:lumOff val="35000"/>
                </a:srgb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MS PGothic" pitchFamily="34" charset="-128"/>
                <a:cs typeface="Arial" charset="0"/>
              </a:endParaRPr>
            </a:p>
          </p:txBody>
        </p:sp>
        <p:grpSp>
          <p:nvGrpSpPr>
            <p:cNvPr id="3" name="Group 2"/>
            <p:cNvGrpSpPr/>
            <p:nvPr/>
          </p:nvGrpSpPr>
          <p:grpSpPr>
            <a:xfrm>
              <a:off x="5612213" y="1371600"/>
              <a:ext cx="2462606" cy="1190320"/>
              <a:chOff x="4831191" y="1852573"/>
              <a:chExt cx="2462606" cy="1190320"/>
            </a:xfrm>
          </p:grpSpPr>
          <p:grpSp>
            <p:nvGrpSpPr>
              <p:cNvPr id="2" name="Group 1"/>
              <p:cNvGrpSpPr/>
              <p:nvPr/>
            </p:nvGrpSpPr>
            <p:grpSpPr>
              <a:xfrm>
                <a:off x="4831191" y="1852573"/>
                <a:ext cx="2462606" cy="1190320"/>
                <a:chOff x="4526159" y="1755705"/>
                <a:chExt cx="2462606" cy="1293423"/>
              </a:xfrm>
            </p:grpSpPr>
            <p:sp>
              <p:nvSpPr>
                <p:cNvPr id="99" name="Rectangle 98"/>
                <p:cNvSpPr/>
                <p:nvPr/>
              </p:nvSpPr>
              <p:spPr bwMode="auto">
                <a:xfrm>
                  <a:off x="4526159" y="2061777"/>
                  <a:ext cx="2462606" cy="987351"/>
                </a:xfrm>
                <a:prstGeom prst="rect">
                  <a:avLst/>
                </a:prstGeom>
                <a:solidFill>
                  <a:srgbClr val="911B1D">
                    <a:lumMod val="20000"/>
                    <a:lumOff val="80000"/>
                  </a:srgbClr>
                </a:solidFill>
                <a:ln w="19050" cap="flat" cmpd="sng" algn="ctr">
                  <a:solidFill>
                    <a:srgbClr val="000000">
                      <a:lumMod val="75000"/>
                      <a:lumOff val="25000"/>
                    </a:srgb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wrap="none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2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MS PGothic" pitchFamily="34" charset="-128"/>
                    <a:cs typeface="Arial" charset="0"/>
                  </a:endParaRPr>
                </a:p>
              </p:txBody>
            </p:sp>
            <p:sp>
              <p:nvSpPr>
                <p:cNvPr id="41" name="Rectangle 40"/>
                <p:cNvSpPr/>
                <p:nvPr/>
              </p:nvSpPr>
              <p:spPr bwMode="auto">
                <a:xfrm>
                  <a:off x="4526159" y="1755705"/>
                  <a:ext cx="2462605" cy="306072"/>
                </a:xfrm>
                <a:prstGeom prst="rect">
                  <a:avLst/>
                </a:prstGeom>
                <a:solidFill>
                  <a:srgbClr val="9FB43B">
                    <a:lumMod val="20000"/>
                    <a:lumOff val="80000"/>
                  </a:srgbClr>
                </a:solidFill>
                <a:ln w="19050" cap="flat" cmpd="sng" algn="ctr">
                  <a:solidFill>
                    <a:srgbClr val="000000">
                      <a:lumMod val="75000"/>
                      <a:lumOff val="25000"/>
                    </a:srgb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wrap="none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lang="en-GB" sz="1200" kern="0" noProof="0" dirty="0" smtClean="0">
                      <a:solidFill>
                        <a:srgbClr val="000000"/>
                      </a:solidFill>
                      <a:latin typeface="Arial" charset="0"/>
                      <a:ea typeface="MS PGothic" pitchFamily="34" charset="-128"/>
                      <a:cs typeface="Arial" charset="0"/>
                    </a:rPr>
                    <a:t>Optional FPU</a:t>
                  </a:r>
                  <a:endParaRPr kumimoji="0" lang="en-GB" sz="12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MS PGothic" pitchFamily="34" charset="-128"/>
                    <a:cs typeface="Arial" charset="0"/>
                  </a:endParaRPr>
                </a:p>
              </p:txBody>
            </p:sp>
          </p:grpSp>
          <p:sp>
            <p:nvSpPr>
              <p:cNvPr id="119" name="TextBox 49"/>
              <p:cNvSpPr txBox="1">
                <a:spLocks noChangeArrowheads="1"/>
              </p:cNvSpPr>
              <p:nvPr/>
            </p:nvSpPr>
            <p:spPr bwMode="auto">
              <a:xfrm>
                <a:off x="5233322" y="2462173"/>
                <a:ext cx="1658344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 sz="1400" b="1">
                    <a:solidFill>
                      <a:srgbClr val="000000"/>
                    </a:solidFill>
                    <a:latin typeface="Arial" charset="0"/>
                    <a:ea typeface="MS PGothic" pitchFamily="34" charset="-128"/>
                  </a:defRPr>
                </a:lvl1pPr>
                <a:lvl2pPr marL="742950" indent="-285750" eaLnBrk="0" hangingPunct="0">
                  <a:defRPr sz="1400" b="1">
                    <a:solidFill>
                      <a:srgbClr val="000000"/>
                    </a:solidFill>
                    <a:latin typeface="Arial" charset="0"/>
                    <a:ea typeface="MS PGothic" pitchFamily="34" charset="-128"/>
                  </a:defRPr>
                </a:lvl2pPr>
                <a:lvl3pPr marL="1143000" indent="-228600" eaLnBrk="0" hangingPunct="0">
                  <a:defRPr sz="1400" b="1">
                    <a:solidFill>
                      <a:srgbClr val="000000"/>
                    </a:solidFill>
                    <a:latin typeface="Arial" charset="0"/>
                    <a:ea typeface="MS PGothic" pitchFamily="34" charset="-128"/>
                  </a:defRPr>
                </a:lvl3pPr>
                <a:lvl4pPr marL="1600200" indent="-228600" eaLnBrk="0" hangingPunct="0">
                  <a:defRPr sz="1400" b="1">
                    <a:solidFill>
                      <a:srgbClr val="000000"/>
                    </a:solidFill>
                    <a:latin typeface="Arial" charset="0"/>
                    <a:ea typeface="MS PGothic" pitchFamily="34" charset="-128"/>
                  </a:defRPr>
                </a:lvl4pPr>
                <a:lvl5pPr marL="2057400" indent="-228600" eaLnBrk="0" hangingPunct="0">
                  <a:defRPr sz="1400" b="1">
                    <a:solidFill>
                      <a:srgbClr val="000000"/>
                    </a:solidFill>
                    <a:latin typeface="Arial" charset="0"/>
                    <a:ea typeface="MS PGothic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 b="1">
                    <a:solidFill>
                      <a:srgbClr val="000000"/>
                    </a:solidFill>
                    <a:latin typeface="Arial" charset="0"/>
                    <a:ea typeface="MS PGothic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 b="1">
                    <a:solidFill>
                      <a:srgbClr val="000000"/>
                    </a:solidFill>
                    <a:latin typeface="Arial" charset="0"/>
                    <a:ea typeface="MS PGothic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 b="1">
                    <a:solidFill>
                      <a:srgbClr val="000000"/>
                    </a:solidFill>
                    <a:latin typeface="Arial" charset="0"/>
                    <a:ea typeface="MS PGothic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 b="1">
                    <a:solidFill>
                      <a:srgbClr val="000000"/>
                    </a:solidFill>
                    <a:latin typeface="Arial" charset="0"/>
                    <a:ea typeface="MS PGothic" pitchFamily="34" charset="-128"/>
                  </a:defRPr>
                </a:lvl9pPr>
              </a:lstStyle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MS PGothic" pitchFamily="34" charset="-128"/>
                  </a:rPr>
                  <a:t>Processor core</a:t>
                </a:r>
                <a:endParaRPr kumimoji="0" lang="en-GB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MS PGothic" pitchFamily="34" charset="-128"/>
                </a:endParaRPr>
              </a:p>
            </p:txBody>
          </p:sp>
        </p:grpSp>
        <p:sp>
          <p:nvSpPr>
            <p:cNvPr id="45" name="Rectangle 44"/>
            <p:cNvSpPr/>
            <p:nvPr/>
          </p:nvSpPr>
          <p:spPr bwMode="auto">
            <a:xfrm>
              <a:off x="8608220" y="1536869"/>
              <a:ext cx="1163348" cy="825928"/>
            </a:xfrm>
            <a:prstGeom prst="rect">
              <a:avLst/>
            </a:prstGeom>
            <a:solidFill>
              <a:srgbClr val="9FB43B">
                <a:lumMod val="20000"/>
                <a:lumOff val="80000"/>
              </a:srgbClr>
            </a:solidFill>
            <a:ln w="19050" cap="flat" cmpd="sng" algn="ctr">
              <a:solidFill>
                <a:srgbClr val="000000">
                  <a:lumMod val="75000"/>
                  <a:lumOff val="25000"/>
                </a:srgbClr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MS PGothic" pitchFamily="34" charset="-128"/>
                  <a:cs typeface="Arial" charset="0"/>
                </a:rPr>
                <a:t>Optional</a:t>
              </a:r>
            </a:p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MS PGothic" pitchFamily="34" charset="-128"/>
                  <a:cs typeface="Arial" charset="0"/>
                </a:rPr>
                <a:t>Embedded</a:t>
              </a:r>
              <a:endParaRPr lang="en-GB" sz="1200" kern="0" dirty="0">
                <a:solidFill>
                  <a:srgbClr val="000000"/>
                </a:solidFill>
                <a:latin typeface="Arial" charset="0"/>
                <a:ea typeface="MS PGothic" pitchFamily="34" charset="-128"/>
                <a:cs typeface="Arial" charset="0"/>
              </a:endParaRPr>
            </a:p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MS PGothic" pitchFamily="34" charset="-128"/>
                  <a:cs typeface="Arial" charset="0"/>
                </a:rPr>
                <a:t>Trace</a:t>
              </a:r>
              <a:r>
                <a:rPr kumimoji="0" lang="en-GB" sz="1200" b="0" i="0" u="none" strike="noStrike" kern="0" cap="none" spc="0" normalizeH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MS PGothic" pitchFamily="34" charset="-128"/>
                  <a:cs typeface="Arial" charset="0"/>
                </a:rPr>
                <a:t> </a:t>
              </a:r>
              <a:r>
                <a:rPr kumimoji="0" lang="en-GB" sz="1200" b="0" i="0" u="none" strike="noStrike" kern="0" cap="none" spc="0" normalizeH="0" noProof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MS PGothic" pitchFamily="34" charset="-128"/>
                  <a:cs typeface="Arial" charset="0"/>
                </a:rPr>
                <a:t>Macrocell</a:t>
              </a:r>
              <a:endParaRPr kumimoji="0" lang="en-GB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MS PGothic" pitchFamily="34" charset="-128"/>
                <a:cs typeface="Arial" charset="0"/>
              </a:endParaRPr>
            </a:p>
          </p:txBody>
        </p:sp>
        <p:sp>
          <p:nvSpPr>
            <p:cNvPr id="48" name="Up-Down Arrow 47"/>
            <p:cNvSpPr/>
            <p:nvPr/>
          </p:nvSpPr>
          <p:spPr bwMode="auto">
            <a:xfrm>
              <a:off x="7496649" y="2561920"/>
              <a:ext cx="343154" cy="404998"/>
            </a:xfrm>
            <a:prstGeom prst="upDownArrow">
              <a:avLst>
                <a:gd name="adj1" fmla="val 50000"/>
                <a:gd name="adj2" fmla="val 38371"/>
              </a:avLst>
            </a:prstGeom>
            <a:solidFill>
              <a:srgbClr val="FFFFFF"/>
            </a:solidFill>
            <a:ln w="19050" cap="flat" cmpd="sng" algn="ctr">
              <a:solidFill>
                <a:srgbClr val="000000">
                  <a:lumMod val="65000"/>
                  <a:lumOff val="35000"/>
                </a:srgb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MS PGothic" pitchFamily="34" charset="-128"/>
                <a:cs typeface="Arial" charset="0"/>
              </a:endParaRPr>
            </a:p>
          </p:txBody>
        </p:sp>
        <p:sp>
          <p:nvSpPr>
            <p:cNvPr id="49" name="Rectangle 48"/>
            <p:cNvSpPr/>
            <p:nvPr/>
          </p:nvSpPr>
          <p:spPr bwMode="auto">
            <a:xfrm>
              <a:off x="8608220" y="2971801"/>
              <a:ext cx="1163348" cy="610905"/>
            </a:xfrm>
            <a:prstGeom prst="rect">
              <a:avLst/>
            </a:prstGeom>
            <a:solidFill>
              <a:srgbClr val="9FB43B">
                <a:lumMod val="20000"/>
                <a:lumOff val="80000"/>
              </a:srgbClr>
            </a:solidFill>
            <a:ln w="19050" cap="flat" cmpd="sng" algn="ctr">
              <a:solidFill>
                <a:srgbClr val="000000">
                  <a:lumMod val="75000"/>
                  <a:lumOff val="25000"/>
                </a:srgbClr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MS PGothic" pitchFamily="34" charset="-128"/>
                  <a:cs typeface="Arial" charset="0"/>
                </a:rPr>
                <a:t>Optional Serial</a:t>
              </a:r>
            </a:p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GB" sz="1200" kern="0" dirty="0" smtClean="0">
                  <a:solidFill>
                    <a:srgbClr val="000000"/>
                  </a:solidFill>
                  <a:latin typeface="Arial" charset="0"/>
                  <a:ea typeface="MS PGothic" pitchFamily="34" charset="-128"/>
                  <a:cs typeface="Arial" charset="0"/>
                </a:rPr>
                <a:t>Wire Viewer</a:t>
              </a:r>
              <a:endParaRPr kumimoji="0" lang="en-GB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MS PGothic" pitchFamily="34" charset="-128"/>
                <a:cs typeface="Arial" charset="0"/>
              </a:endParaRPr>
            </a:p>
          </p:txBody>
        </p:sp>
        <p:sp>
          <p:nvSpPr>
            <p:cNvPr id="51" name="Rectangle 50"/>
            <p:cNvSpPr/>
            <p:nvPr/>
          </p:nvSpPr>
          <p:spPr bwMode="auto">
            <a:xfrm>
              <a:off x="5612212" y="3963527"/>
              <a:ext cx="938606" cy="743950"/>
            </a:xfrm>
            <a:prstGeom prst="rect">
              <a:avLst/>
            </a:prstGeom>
            <a:solidFill>
              <a:srgbClr val="9FB43B">
                <a:lumMod val="20000"/>
                <a:lumOff val="80000"/>
              </a:srgbClr>
            </a:solidFill>
            <a:ln w="19050" cap="flat" cmpd="sng" algn="ctr">
              <a:solidFill>
                <a:srgbClr val="000000">
                  <a:lumMod val="75000"/>
                  <a:lumOff val="25000"/>
                </a:srgbClr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MS PGothic" pitchFamily="34" charset="-128"/>
                  <a:cs typeface="Arial" charset="0"/>
                </a:rPr>
                <a:t>Optional </a:t>
              </a:r>
            </a:p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MS PGothic" pitchFamily="34" charset="-128"/>
                  <a:cs typeface="Arial" charset="0"/>
                </a:rPr>
                <a:t>Flash</a:t>
              </a:r>
            </a:p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GB" sz="1200" kern="0" dirty="0" smtClean="0">
                  <a:solidFill>
                    <a:srgbClr val="000000"/>
                  </a:solidFill>
                  <a:latin typeface="Arial" charset="0"/>
                  <a:ea typeface="MS PGothic" pitchFamily="34" charset="-128"/>
                  <a:cs typeface="Arial" charset="0"/>
                </a:rPr>
                <a:t>patch</a:t>
              </a:r>
              <a:endParaRPr kumimoji="0" lang="en-GB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MS PGothic" pitchFamily="34" charset="-128"/>
                <a:cs typeface="Arial" charset="0"/>
              </a:endParaRPr>
            </a:p>
          </p:txBody>
        </p:sp>
        <p:sp>
          <p:nvSpPr>
            <p:cNvPr id="52" name="Rectangle 51"/>
            <p:cNvSpPr/>
            <p:nvPr/>
          </p:nvSpPr>
          <p:spPr bwMode="auto">
            <a:xfrm>
              <a:off x="7136212" y="3969320"/>
              <a:ext cx="938606" cy="743950"/>
            </a:xfrm>
            <a:prstGeom prst="rect">
              <a:avLst/>
            </a:prstGeom>
            <a:solidFill>
              <a:srgbClr val="9FB43B">
                <a:lumMod val="20000"/>
                <a:lumOff val="80000"/>
              </a:srgbClr>
            </a:solidFill>
            <a:ln w="19050" cap="flat" cmpd="sng" algn="ctr">
              <a:solidFill>
                <a:srgbClr val="000000">
                  <a:lumMod val="75000"/>
                  <a:lumOff val="25000"/>
                </a:srgbClr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MS PGothic" pitchFamily="34" charset="-128"/>
                  <a:cs typeface="Arial" charset="0"/>
                </a:rPr>
                <a:t>Optional </a:t>
              </a:r>
            </a:p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MS PGothic" pitchFamily="34" charset="-128"/>
                  <a:cs typeface="Arial" charset="0"/>
                </a:rPr>
                <a:t>Data</a:t>
              </a:r>
            </a:p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GB" sz="1200" kern="0" noProof="0" dirty="0" err="1" smtClean="0">
                  <a:solidFill>
                    <a:srgbClr val="000000"/>
                  </a:solidFill>
                  <a:latin typeface="Arial" charset="0"/>
                  <a:ea typeface="MS PGothic" pitchFamily="34" charset="-128"/>
                  <a:cs typeface="Arial" charset="0"/>
                </a:rPr>
                <a:t>watchpoints</a:t>
              </a:r>
              <a:endParaRPr kumimoji="0" lang="en-GB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MS PGothic" pitchFamily="34" charset="-128"/>
                <a:cs typeface="Arial" charset="0"/>
              </a:endParaRPr>
            </a:p>
          </p:txBody>
        </p:sp>
        <p:sp>
          <p:nvSpPr>
            <p:cNvPr id="53" name="Up-Down Arrow 52"/>
            <p:cNvSpPr/>
            <p:nvPr/>
          </p:nvSpPr>
          <p:spPr bwMode="auto">
            <a:xfrm>
              <a:off x="7433938" y="3582706"/>
              <a:ext cx="343154" cy="380821"/>
            </a:xfrm>
            <a:prstGeom prst="upDownArrow">
              <a:avLst>
                <a:gd name="adj1" fmla="val 50000"/>
                <a:gd name="adj2" fmla="val 38371"/>
              </a:avLst>
            </a:prstGeom>
            <a:solidFill>
              <a:srgbClr val="FFFFFF"/>
            </a:solidFill>
            <a:ln w="19050" cap="flat" cmpd="sng" algn="ctr">
              <a:solidFill>
                <a:srgbClr val="000000">
                  <a:lumMod val="65000"/>
                  <a:lumOff val="35000"/>
                </a:srgb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MS PGothic" pitchFamily="34" charset="-128"/>
                <a:cs typeface="Arial" charset="0"/>
              </a:endParaRPr>
            </a:p>
          </p:txBody>
        </p:sp>
        <p:sp>
          <p:nvSpPr>
            <p:cNvPr id="54" name="Up-Down Arrow 53"/>
            <p:cNvSpPr/>
            <p:nvPr/>
          </p:nvSpPr>
          <p:spPr bwMode="auto">
            <a:xfrm>
              <a:off x="5908483" y="4707477"/>
              <a:ext cx="343154" cy="380821"/>
            </a:xfrm>
            <a:prstGeom prst="upDownArrow">
              <a:avLst>
                <a:gd name="adj1" fmla="val 50000"/>
                <a:gd name="adj2" fmla="val 38371"/>
              </a:avLst>
            </a:prstGeom>
            <a:solidFill>
              <a:srgbClr val="FFFFFF"/>
            </a:solidFill>
            <a:ln w="19050" cap="flat" cmpd="sng" algn="ctr">
              <a:solidFill>
                <a:srgbClr val="000000">
                  <a:lumMod val="65000"/>
                  <a:lumOff val="35000"/>
                </a:srgb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MS PGothic" pitchFamily="34" charset="-128"/>
                <a:cs typeface="Arial" charset="0"/>
              </a:endParaRPr>
            </a:p>
          </p:txBody>
        </p:sp>
        <p:sp>
          <p:nvSpPr>
            <p:cNvPr id="55" name="Up-Down Arrow 54"/>
            <p:cNvSpPr/>
            <p:nvPr/>
          </p:nvSpPr>
          <p:spPr bwMode="auto">
            <a:xfrm>
              <a:off x="7433938" y="4707477"/>
              <a:ext cx="343154" cy="380821"/>
            </a:xfrm>
            <a:prstGeom prst="upDownArrow">
              <a:avLst>
                <a:gd name="adj1" fmla="val 50000"/>
                <a:gd name="adj2" fmla="val 38371"/>
              </a:avLst>
            </a:prstGeom>
            <a:solidFill>
              <a:srgbClr val="FFFFFF"/>
            </a:solidFill>
            <a:ln w="19050" cap="flat" cmpd="sng" algn="ctr">
              <a:solidFill>
                <a:srgbClr val="000000">
                  <a:lumMod val="65000"/>
                  <a:lumOff val="35000"/>
                </a:srgb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MS PGothic" pitchFamily="34" charset="-128"/>
                <a:cs typeface="Arial" charset="0"/>
              </a:endParaRPr>
            </a:p>
          </p:txBody>
        </p:sp>
        <p:sp>
          <p:nvSpPr>
            <p:cNvPr id="56" name="Right Arrow 55"/>
            <p:cNvSpPr/>
            <p:nvPr/>
          </p:nvSpPr>
          <p:spPr bwMode="auto">
            <a:xfrm>
              <a:off x="9771568" y="3170124"/>
              <a:ext cx="513052" cy="222774"/>
            </a:xfrm>
            <a:prstGeom prst="rightArrow">
              <a:avLst/>
            </a:prstGeom>
            <a:solidFill>
              <a:srgbClr val="FFFFFF"/>
            </a:solidFill>
            <a:ln w="19050" cap="flat" cmpd="sng" algn="ctr">
              <a:solidFill>
                <a:srgbClr val="000000">
                  <a:lumMod val="65000"/>
                  <a:lumOff val="35000"/>
                </a:srgb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MS PGothic" pitchFamily="34" charset="-128"/>
              </a:endParaRPr>
            </a:p>
          </p:txBody>
        </p:sp>
        <p:sp>
          <p:nvSpPr>
            <p:cNvPr id="57" name="Up-Down Arrow 56"/>
            <p:cNvSpPr/>
            <p:nvPr/>
          </p:nvSpPr>
          <p:spPr bwMode="auto">
            <a:xfrm>
              <a:off x="4422165" y="3568229"/>
              <a:ext cx="250359" cy="1505592"/>
            </a:xfrm>
            <a:prstGeom prst="upDownArrow">
              <a:avLst>
                <a:gd name="adj1" fmla="val 50000"/>
                <a:gd name="adj2" fmla="val 38371"/>
              </a:avLst>
            </a:prstGeom>
            <a:solidFill>
              <a:srgbClr val="FFFFFF"/>
            </a:solidFill>
            <a:ln w="19050" cap="flat" cmpd="sng" algn="ctr">
              <a:solidFill>
                <a:srgbClr val="000000">
                  <a:lumMod val="65000"/>
                  <a:lumOff val="35000"/>
                </a:srgb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MS PGothic" pitchFamily="34" charset="-128"/>
                <a:cs typeface="Arial" charset="0"/>
              </a:endParaRPr>
            </a:p>
          </p:txBody>
        </p:sp>
        <p:sp>
          <p:nvSpPr>
            <p:cNvPr id="58" name="Up-Down Arrow 57"/>
            <p:cNvSpPr/>
            <p:nvPr/>
          </p:nvSpPr>
          <p:spPr bwMode="auto">
            <a:xfrm rot="5400000">
              <a:off x="2859524" y="2351825"/>
              <a:ext cx="250359" cy="1859373"/>
            </a:xfrm>
            <a:prstGeom prst="upDownArrow">
              <a:avLst>
                <a:gd name="adj1" fmla="val 50000"/>
                <a:gd name="adj2" fmla="val 38371"/>
              </a:avLst>
            </a:prstGeom>
            <a:solidFill>
              <a:srgbClr val="FFFFFF"/>
            </a:solidFill>
            <a:ln w="19050" cap="flat" cmpd="sng" algn="ctr">
              <a:solidFill>
                <a:srgbClr val="000000">
                  <a:lumMod val="65000"/>
                  <a:lumOff val="35000"/>
                </a:srgb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MS PGothic" pitchFamily="34" charset="-128"/>
                <a:cs typeface="Arial" charset="0"/>
              </a:endParaRPr>
            </a:p>
          </p:txBody>
        </p:sp>
        <p:sp>
          <p:nvSpPr>
            <p:cNvPr id="59" name="Up-Down Arrow 58"/>
            <p:cNvSpPr/>
            <p:nvPr/>
          </p:nvSpPr>
          <p:spPr bwMode="auto">
            <a:xfrm>
              <a:off x="4921962" y="5903129"/>
              <a:ext cx="250359" cy="497671"/>
            </a:xfrm>
            <a:prstGeom prst="upDownArrow">
              <a:avLst>
                <a:gd name="adj1" fmla="val 50000"/>
                <a:gd name="adj2" fmla="val 38371"/>
              </a:avLst>
            </a:prstGeom>
            <a:solidFill>
              <a:srgbClr val="FFFFFF"/>
            </a:solidFill>
            <a:ln w="19050" cap="flat" cmpd="sng" algn="ctr">
              <a:solidFill>
                <a:srgbClr val="000000">
                  <a:lumMod val="65000"/>
                  <a:lumOff val="35000"/>
                </a:srgb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MS PGothic" pitchFamily="34" charset="-128"/>
                <a:cs typeface="Arial" charset="0"/>
              </a:endParaRPr>
            </a:p>
          </p:txBody>
        </p:sp>
        <p:sp>
          <p:nvSpPr>
            <p:cNvPr id="60" name="Up-Down Arrow 59"/>
            <p:cNvSpPr/>
            <p:nvPr/>
          </p:nvSpPr>
          <p:spPr bwMode="auto">
            <a:xfrm>
              <a:off x="8390580" y="5903129"/>
              <a:ext cx="250359" cy="497671"/>
            </a:xfrm>
            <a:prstGeom prst="upDownArrow">
              <a:avLst>
                <a:gd name="adj1" fmla="val 50000"/>
                <a:gd name="adj2" fmla="val 38371"/>
              </a:avLst>
            </a:prstGeom>
            <a:solidFill>
              <a:srgbClr val="FFFFFF"/>
            </a:solidFill>
            <a:ln w="19050" cap="flat" cmpd="sng" algn="ctr">
              <a:solidFill>
                <a:srgbClr val="000000">
                  <a:lumMod val="65000"/>
                  <a:lumOff val="35000"/>
                </a:srgb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MS PGothic" pitchFamily="34" charset="-128"/>
                <a:cs typeface="Arial" charset="0"/>
              </a:endParaRPr>
            </a:p>
          </p:txBody>
        </p:sp>
        <p:sp>
          <p:nvSpPr>
            <p:cNvPr id="61" name="Up-Down Arrow 60"/>
            <p:cNvSpPr/>
            <p:nvPr/>
          </p:nvSpPr>
          <p:spPr bwMode="auto">
            <a:xfrm rot="5400000">
              <a:off x="9902913" y="1719368"/>
              <a:ext cx="250359" cy="513052"/>
            </a:xfrm>
            <a:prstGeom prst="upDownArrow">
              <a:avLst>
                <a:gd name="adj1" fmla="val 50000"/>
                <a:gd name="adj2" fmla="val 38371"/>
              </a:avLst>
            </a:prstGeom>
            <a:solidFill>
              <a:srgbClr val="FFFFFF"/>
            </a:solidFill>
            <a:ln w="19050" cap="flat" cmpd="sng" algn="ctr">
              <a:solidFill>
                <a:srgbClr val="000000">
                  <a:lumMod val="65000"/>
                  <a:lumOff val="35000"/>
                </a:srgb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MS PGothic" pitchFamily="34" charset="-128"/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1780213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Cortex-M4 Block Diagram</a:t>
            </a:r>
          </a:p>
        </p:txBody>
      </p:sp>
      <p:sp>
        <p:nvSpPr>
          <p:cNvPr id="14339" name="Content Placeholder 2"/>
          <p:cNvSpPr>
            <a:spLocks noGrp="1"/>
          </p:cNvSpPr>
          <p:nvPr>
            <p:ph idx="1"/>
          </p:nvPr>
        </p:nvSpPr>
        <p:spPr>
          <a:xfrm>
            <a:off x="479813" y="1295400"/>
            <a:ext cx="11155973" cy="3200400"/>
          </a:xfrm>
        </p:spPr>
        <p:txBody>
          <a:bodyPr/>
          <a:lstStyle/>
          <a:p>
            <a:r>
              <a:rPr lang="en-GB" sz="1800" dirty="0" smtClean="0"/>
              <a:t>Processor core</a:t>
            </a:r>
          </a:p>
          <a:p>
            <a:pPr lvl="1"/>
            <a:r>
              <a:rPr lang="en-GB" sz="1600" dirty="0" smtClean="0"/>
              <a:t>Contains internal registers, the ALU, data path, and some control logic</a:t>
            </a:r>
          </a:p>
          <a:p>
            <a:pPr lvl="1"/>
            <a:r>
              <a:rPr lang="en-GB" sz="1600" dirty="0" smtClean="0"/>
              <a:t>Registers include sixteen 32-bit registers for both general and special usage</a:t>
            </a:r>
          </a:p>
          <a:p>
            <a:r>
              <a:rPr lang="en-GB" sz="1800" dirty="0" smtClean="0"/>
              <a:t>Processor pipeline stages</a:t>
            </a:r>
          </a:p>
          <a:p>
            <a:pPr lvl="1"/>
            <a:r>
              <a:rPr lang="en-GB" sz="1600" dirty="0" smtClean="0"/>
              <a:t>Three-stage pipeline: fetch, decode, and execution</a:t>
            </a:r>
          </a:p>
          <a:p>
            <a:pPr lvl="1"/>
            <a:r>
              <a:rPr lang="en-GB" sz="1600" dirty="0" smtClean="0"/>
              <a:t>Some instructions may take multiple cycles to execute, in which case the pipeline will be stalled</a:t>
            </a:r>
          </a:p>
          <a:p>
            <a:pPr lvl="1"/>
            <a:r>
              <a:rPr lang="en-GB" sz="1600" dirty="0" smtClean="0"/>
              <a:t>The pipeline will be flushed if a branch instruction is executed</a:t>
            </a:r>
          </a:p>
          <a:p>
            <a:pPr lvl="1"/>
            <a:r>
              <a:rPr lang="en-GB" sz="1600" dirty="0" smtClean="0"/>
              <a:t>Up to two instructions can be fetched in one transfer (16-bit instructions)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1826419" y="4724400"/>
            <a:ext cx="8246126" cy="1849040"/>
            <a:chOff x="729866" y="4455930"/>
            <a:chExt cx="8246126" cy="1849040"/>
          </a:xfrm>
        </p:grpSpPr>
        <p:sp>
          <p:nvSpPr>
            <p:cNvPr id="31" name="Rounded Rectangle 30"/>
            <p:cNvSpPr/>
            <p:nvPr/>
          </p:nvSpPr>
          <p:spPr bwMode="auto">
            <a:xfrm>
              <a:off x="1919687" y="4496814"/>
              <a:ext cx="991518" cy="236569"/>
            </a:xfrm>
            <a:prstGeom prst="roundRect">
              <a:avLst/>
            </a:prstGeom>
            <a:solidFill>
              <a:srgbClr val="AAC5D2">
                <a:lumMod val="40000"/>
                <a:lumOff val="60000"/>
              </a:srgbClr>
            </a:solidFill>
            <a:ln w="19050" cap="flat" cmpd="sng" algn="ctr">
              <a:solidFill>
                <a:srgbClr val="000000">
                  <a:lumMod val="75000"/>
                  <a:lumOff val="25000"/>
                </a:srgb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MS PGothic" pitchFamily="34" charset="-128"/>
                </a:rPr>
                <a:t>Fetch</a:t>
              </a:r>
            </a:p>
          </p:txBody>
        </p:sp>
        <p:sp>
          <p:nvSpPr>
            <p:cNvPr id="32" name="Rounded Rectangle 31"/>
            <p:cNvSpPr/>
            <p:nvPr/>
          </p:nvSpPr>
          <p:spPr bwMode="auto">
            <a:xfrm>
              <a:off x="2966290" y="4496814"/>
              <a:ext cx="991518" cy="236569"/>
            </a:xfrm>
            <a:prstGeom prst="roundRect">
              <a:avLst/>
            </a:prstGeom>
            <a:solidFill>
              <a:srgbClr val="9FB43B">
                <a:lumMod val="20000"/>
                <a:lumOff val="80000"/>
              </a:srgbClr>
            </a:solidFill>
            <a:ln w="19050" cap="flat" cmpd="sng" algn="ctr">
              <a:solidFill>
                <a:srgbClr val="000000">
                  <a:lumMod val="75000"/>
                  <a:lumOff val="25000"/>
                </a:srgb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MS PGothic" pitchFamily="34" charset="-128"/>
                </a:rPr>
                <a:t>Decode</a:t>
              </a:r>
            </a:p>
          </p:txBody>
        </p:sp>
        <p:sp>
          <p:nvSpPr>
            <p:cNvPr id="33" name="Rounded Rectangle 32"/>
            <p:cNvSpPr/>
            <p:nvPr/>
          </p:nvSpPr>
          <p:spPr bwMode="auto">
            <a:xfrm>
              <a:off x="4012893" y="4496814"/>
              <a:ext cx="991518" cy="236569"/>
            </a:xfrm>
            <a:prstGeom prst="roundRect">
              <a:avLst/>
            </a:prstGeom>
            <a:solidFill>
              <a:srgbClr val="911B1D">
                <a:lumMod val="20000"/>
                <a:lumOff val="80000"/>
              </a:srgbClr>
            </a:solidFill>
            <a:ln w="19050" cap="flat" cmpd="sng" algn="ctr">
              <a:solidFill>
                <a:srgbClr val="000000">
                  <a:lumMod val="75000"/>
                  <a:lumOff val="25000"/>
                </a:srgb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MS PGothic" pitchFamily="34" charset="-128"/>
                </a:rPr>
                <a:t>Execute</a:t>
              </a:r>
            </a:p>
          </p:txBody>
        </p:sp>
        <p:sp>
          <p:nvSpPr>
            <p:cNvPr id="35" name="Rounded Rectangle 34"/>
            <p:cNvSpPr/>
            <p:nvPr/>
          </p:nvSpPr>
          <p:spPr bwMode="auto">
            <a:xfrm>
              <a:off x="1919687" y="4849454"/>
              <a:ext cx="991518" cy="236569"/>
            </a:xfrm>
            <a:prstGeom prst="roundRect">
              <a:avLst/>
            </a:prstGeom>
            <a:solidFill>
              <a:srgbClr val="AAC5D2">
                <a:lumMod val="40000"/>
                <a:lumOff val="60000"/>
              </a:srgbClr>
            </a:solidFill>
            <a:ln w="19050" cap="flat" cmpd="sng" algn="ctr">
              <a:solidFill>
                <a:srgbClr val="000000">
                  <a:lumMod val="75000"/>
                  <a:lumOff val="25000"/>
                </a:srgb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MS PGothic" pitchFamily="34" charset="-128"/>
                </a:rPr>
                <a:t>Fetch</a:t>
              </a:r>
            </a:p>
          </p:txBody>
        </p:sp>
        <p:sp>
          <p:nvSpPr>
            <p:cNvPr id="36" name="Rounded Rectangle 35"/>
            <p:cNvSpPr/>
            <p:nvPr/>
          </p:nvSpPr>
          <p:spPr bwMode="auto">
            <a:xfrm>
              <a:off x="4012893" y="4849454"/>
              <a:ext cx="991518" cy="236569"/>
            </a:xfrm>
            <a:prstGeom prst="roundRect">
              <a:avLst/>
            </a:prstGeom>
            <a:solidFill>
              <a:srgbClr val="9FB43B">
                <a:lumMod val="20000"/>
                <a:lumOff val="80000"/>
              </a:srgbClr>
            </a:solidFill>
            <a:ln w="19050" cap="flat" cmpd="sng" algn="ctr">
              <a:solidFill>
                <a:srgbClr val="000000">
                  <a:lumMod val="75000"/>
                  <a:lumOff val="25000"/>
                </a:srgb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MS PGothic" pitchFamily="34" charset="-128"/>
                </a:rPr>
                <a:t>Decode</a:t>
              </a:r>
            </a:p>
          </p:txBody>
        </p:sp>
        <p:sp>
          <p:nvSpPr>
            <p:cNvPr id="37" name="Rounded Rectangle 36"/>
            <p:cNvSpPr/>
            <p:nvPr/>
          </p:nvSpPr>
          <p:spPr bwMode="auto">
            <a:xfrm>
              <a:off x="5059496" y="4849454"/>
              <a:ext cx="991518" cy="236569"/>
            </a:xfrm>
            <a:prstGeom prst="roundRect">
              <a:avLst/>
            </a:prstGeom>
            <a:solidFill>
              <a:srgbClr val="911B1D">
                <a:lumMod val="20000"/>
                <a:lumOff val="80000"/>
              </a:srgbClr>
            </a:solidFill>
            <a:ln w="19050" cap="flat" cmpd="sng" algn="ctr">
              <a:solidFill>
                <a:srgbClr val="000000">
                  <a:lumMod val="75000"/>
                  <a:lumOff val="25000"/>
                </a:srgb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MS PGothic" pitchFamily="34" charset="-128"/>
                </a:rPr>
                <a:t>Execute</a:t>
              </a:r>
            </a:p>
          </p:txBody>
        </p:sp>
        <p:sp>
          <p:nvSpPr>
            <p:cNvPr id="38" name="Rounded Rectangle 37"/>
            <p:cNvSpPr/>
            <p:nvPr/>
          </p:nvSpPr>
          <p:spPr bwMode="auto">
            <a:xfrm>
              <a:off x="2966290" y="5204116"/>
              <a:ext cx="991518" cy="236569"/>
            </a:xfrm>
            <a:prstGeom prst="roundRect">
              <a:avLst/>
            </a:prstGeom>
            <a:solidFill>
              <a:srgbClr val="AAC5D2">
                <a:lumMod val="40000"/>
                <a:lumOff val="60000"/>
              </a:srgbClr>
            </a:solidFill>
            <a:ln w="19050" cap="flat" cmpd="sng" algn="ctr">
              <a:solidFill>
                <a:srgbClr val="000000">
                  <a:lumMod val="75000"/>
                  <a:lumOff val="25000"/>
                </a:srgb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MS PGothic" pitchFamily="34" charset="-128"/>
                </a:rPr>
                <a:t>Fetch</a:t>
              </a:r>
            </a:p>
          </p:txBody>
        </p:sp>
        <p:sp>
          <p:nvSpPr>
            <p:cNvPr id="39" name="Rounded Rectangle 38"/>
            <p:cNvSpPr/>
            <p:nvPr/>
          </p:nvSpPr>
          <p:spPr bwMode="auto">
            <a:xfrm>
              <a:off x="5059496" y="5202093"/>
              <a:ext cx="991518" cy="236569"/>
            </a:xfrm>
            <a:prstGeom prst="roundRect">
              <a:avLst/>
            </a:prstGeom>
            <a:solidFill>
              <a:srgbClr val="9FB43B">
                <a:lumMod val="20000"/>
                <a:lumOff val="80000"/>
              </a:srgbClr>
            </a:solidFill>
            <a:ln w="19050" cap="flat" cmpd="sng" algn="ctr">
              <a:solidFill>
                <a:srgbClr val="000000">
                  <a:lumMod val="75000"/>
                  <a:lumOff val="25000"/>
                </a:srgb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MS PGothic" pitchFamily="34" charset="-128"/>
                </a:rPr>
                <a:t>Decode</a:t>
              </a:r>
            </a:p>
          </p:txBody>
        </p:sp>
        <p:sp>
          <p:nvSpPr>
            <p:cNvPr id="40" name="Rounded Rectangle 39"/>
            <p:cNvSpPr/>
            <p:nvPr/>
          </p:nvSpPr>
          <p:spPr bwMode="auto">
            <a:xfrm>
              <a:off x="6106099" y="5202093"/>
              <a:ext cx="991518" cy="236569"/>
            </a:xfrm>
            <a:prstGeom prst="roundRect">
              <a:avLst/>
            </a:prstGeom>
            <a:solidFill>
              <a:srgbClr val="911B1D">
                <a:lumMod val="20000"/>
                <a:lumOff val="80000"/>
              </a:srgbClr>
            </a:solidFill>
            <a:ln w="19050" cap="flat" cmpd="sng" algn="ctr">
              <a:solidFill>
                <a:srgbClr val="000000">
                  <a:lumMod val="75000"/>
                  <a:lumOff val="25000"/>
                </a:srgb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MS PGothic" pitchFamily="34" charset="-128"/>
                </a:rPr>
                <a:t>Execute</a:t>
              </a:r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729866" y="4455930"/>
              <a:ext cx="1288974" cy="24477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sz="1400" dirty="0" smtClean="0">
                  <a:solidFill>
                    <a:srgbClr val="000000"/>
                  </a:solidFill>
                  <a:latin typeface="Arial" charset="0"/>
                  <a:ea typeface="MS PGothic" pitchFamily="34" charset="-128"/>
                </a:rPr>
                <a:t>Instruction 1</a:t>
              </a:r>
              <a:endParaRPr lang="en-GB" sz="1400" dirty="0">
                <a:solidFill>
                  <a:srgbClr val="000000"/>
                </a:solidFill>
                <a:latin typeface="Arial" charset="0"/>
                <a:ea typeface="MS PGothic" pitchFamily="34" charset="-128"/>
              </a:endParaRP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729866" y="4819782"/>
              <a:ext cx="1288974" cy="24477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sz="1400" dirty="0" smtClean="0">
                  <a:solidFill>
                    <a:srgbClr val="000000"/>
                  </a:solidFill>
                  <a:latin typeface="Arial" charset="0"/>
                  <a:ea typeface="MS PGothic" pitchFamily="34" charset="-128"/>
                </a:rPr>
                <a:t>Instruction 2</a:t>
              </a:r>
              <a:endParaRPr lang="en-GB" sz="1400" dirty="0">
                <a:solidFill>
                  <a:srgbClr val="000000"/>
                </a:solidFill>
                <a:latin typeface="Arial" charset="0"/>
                <a:ea typeface="MS PGothic" pitchFamily="34" charset="-128"/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737010" y="5178376"/>
              <a:ext cx="1288974" cy="24477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sz="1400" dirty="0" smtClean="0">
                  <a:solidFill>
                    <a:srgbClr val="000000"/>
                  </a:solidFill>
                  <a:latin typeface="Arial" charset="0"/>
                  <a:ea typeface="MS PGothic" pitchFamily="34" charset="-128"/>
                </a:rPr>
                <a:t>Instruction 3</a:t>
              </a:r>
              <a:endParaRPr lang="en-GB" sz="1400" dirty="0">
                <a:solidFill>
                  <a:srgbClr val="000000"/>
                </a:solidFill>
                <a:latin typeface="Arial" charset="0"/>
                <a:ea typeface="MS PGothic" pitchFamily="34" charset="-128"/>
              </a:endParaRPr>
            </a:p>
          </p:txBody>
        </p:sp>
        <p:sp>
          <p:nvSpPr>
            <p:cNvPr id="44" name="Rounded Rectangle 43"/>
            <p:cNvSpPr/>
            <p:nvPr/>
          </p:nvSpPr>
          <p:spPr bwMode="auto">
            <a:xfrm>
              <a:off x="2966290" y="5554732"/>
              <a:ext cx="991518" cy="236569"/>
            </a:xfrm>
            <a:prstGeom prst="roundRect">
              <a:avLst/>
            </a:prstGeom>
            <a:solidFill>
              <a:srgbClr val="AAC5D2">
                <a:lumMod val="40000"/>
                <a:lumOff val="60000"/>
              </a:srgbClr>
            </a:solidFill>
            <a:ln w="19050" cap="flat" cmpd="sng" algn="ctr">
              <a:solidFill>
                <a:srgbClr val="000000">
                  <a:lumMod val="75000"/>
                  <a:lumOff val="25000"/>
                </a:srgb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MS PGothic" pitchFamily="34" charset="-128"/>
                </a:rPr>
                <a:t>Fetch</a:t>
              </a:r>
            </a:p>
          </p:txBody>
        </p:sp>
        <p:sp>
          <p:nvSpPr>
            <p:cNvPr id="45" name="Rounded Rectangle 44"/>
            <p:cNvSpPr/>
            <p:nvPr/>
          </p:nvSpPr>
          <p:spPr bwMode="auto">
            <a:xfrm>
              <a:off x="6106099" y="5554732"/>
              <a:ext cx="991518" cy="236569"/>
            </a:xfrm>
            <a:prstGeom prst="roundRect">
              <a:avLst/>
            </a:prstGeom>
            <a:solidFill>
              <a:srgbClr val="9FB43B">
                <a:lumMod val="20000"/>
                <a:lumOff val="80000"/>
              </a:srgbClr>
            </a:solidFill>
            <a:ln w="19050" cap="flat" cmpd="sng" algn="ctr">
              <a:solidFill>
                <a:srgbClr val="000000">
                  <a:lumMod val="75000"/>
                  <a:lumOff val="25000"/>
                </a:srgb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MS PGothic" pitchFamily="34" charset="-128"/>
                </a:rPr>
                <a:t>Decode</a:t>
              </a:r>
            </a:p>
          </p:txBody>
        </p:sp>
        <p:sp>
          <p:nvSpPr>
            <p:cNvPr id="46" name="Rounded Rectangle 45"/>
            <p:cNvSpPr/>
            <p:nvPr/>
          </p:nvSpPr>
          <p:spPr bwMode="auto">
            <a:xfrm>
              <a:off x="7152702" y="5554732"/>
              <a:ext cx="991518" cy="236569"/>
            </a:xfrm>
            <a:prstGeom prst="roundRect">
              <a:avLst/>
            </a:prstGeom>
            <a:solidFill>
              <a:srgbClr val="911B1D">
                <a:lumMod val="20000"/>
                <a:lumOff val="80000"/>
              </a:srgbClr>
            </a:solidFill>
            <a:ln w="19050" cap="flat" cmpd="sng" algn="ctr">
              <a:solidFill>
                <a:srgbClr val="000000">
                  <a:lumMod val="75000"/>
                  <a:lumOff val="25000"/>
                </a:srgb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MS PGothic" pitchFamily="34" charset="-128"/>
                </a:rPr>
                <a:t>Execute</a:t>
              </a:r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737010" y="5530137"/>
              <a:ext cx="1288974" cy="24477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sz="1400" dirty="0" smtClean="0">
                  <a:solidFill>
                    <a:srgbClr val="000000"/>
                  </a:solidFill>
                  <a:latin typeface="Arial" charset="0"/>
                  <a:ea typeface="MS PGothic" pitchFamily="34" charset="-128"/>
                </a:rPr>
                <a:t>Instruction 4</a:t>
              </a:r>
              <a:endParaRPr lang="en-GB" sz="1400" dirty="0">
                <a:solidFill>
                  <a:srgbClr val="000000"/>
                </a:solidFill>
                <a:latin typeface="Arial" charset="0"/>
                <a:ea typeface="MS PGothic" pitchFamily="34" charset="-128"/>
              </a:endParaRPr>
            </a:p>
          </p:txBody>
        </p:sp>
        <p:cxnSp>
          <p:nvCxnSpPr>
            <p:cNvPr id="48" name="Straight Arrow Connector 47"/>
            <p:cNvCxnSpPr/>
            <p:nvPr/>
          </p:nvCxnSpPr>
          <p:spPr bwMode="auto">
            <a:xfrm>
              <a:off x="729866" y="5997193"/>
              <a:ext cx="8086382" cy="0"/>
            </a:xfrm>
            <a:prstGeom prst="straightConnector1">
              <a:avLst/>
            </a:prstGeom>
            <a:noFill/>
            <a:ln w="19050" cap="flat" cmpd="sng" algn="ctr">
              <a:solidFill>
                <a:srgbClr val="000000">
                  <a:lumMod val="50000"/>
                  <a:lumOff val="50000"/>
                </a:srgbClr>
              </a:solidFill>
              <a:prstDash val="solid"/>
              <a:round/>
              <a:headEnd type="none" w="med" len="med"/>
              <a:tailEnd type="triangle" w="lg" len="lg"/>
            </a:ln>
            <a:effectLst/>
          </p:spPr>
        </p:cxnSp>
        <p:sp>
          <p:nvSpPr>
            <p:cNvPr id="49" name="TextBox 48"/>
            <p:cNvSpPr txBox="1"/>
            <p:nvPr/>
          </p:nvSpPr>
          <p:spPr>
            <a:xfrm>
              <a:off x="8144220" y="5997193"/>
              <a:ext cx="83177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sz="1400" dirty="0" smtClean="0">
                  <a:solidFill>
                    <a:srgbClr val="000000"/>
                  </a:solidFill>
                  <a:latin typeface="Arial" charset="0"/>
                  <a:ea typeface="MS PGothic" pitchFamily="34" charset="-128"/>
                </a:rPr>
                <a:t>Time </a:t>
              </a:r>
              <a:endParaRPr lang="en-GB" sz="1400" dirty="0">
                <a:solidFill>
                  <a:srgbClr val="000000"/>
                </a:solidFill>
                <a:latin typeface="Arial" charset="0"/>
                <a:ea typeface="MS PGothic" pitchFamily="34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6299018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Cortex-M4 Block Diagram</a:t>
            </a:r>
          </a:p>
        </p:txBody>
      </p:sp>
      <p:sp>
        <p:nvSpPr>
          <p:cNvPr id="1433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000" dirty="0" smtClean="0"/>
              <a:t>Nested Vectored Interrupt Controller (NVIC)</a:t>
            </a:r>
          </a:p>
          <a:p>
            <a:pPr lvl="1"/>
            <a:r>
              <a:rPr lang="en-GB" sz="1800" dirty="0" smtClean="0"/>
              <a:t>Up to 240 interrupt request signals and a non-</a:t>
            </a:r>
            <a:r>
              <a:rPr lang="en-GB" sz="1800" dirty="0" err="1" smtClean="0"/>
              <a:t>maskable</a:t>
            </a:r>
            <a:r>
              <a:rPr lang="en-GB" sz="1800" dirty="0" smtClean="0"/>
              <a:t> interrupt (NMI)</a:t>
            </a:r>
          </a:p>
          <a:p>
            <a:pPr lvl="1"/>
            <a:r>
              <a:rPr lang="en-GB" sz="1800" dirty="0" smtClean="0"/>
              <a:t>Automatically handles nested interrupts, such as comparing priorities between interrupt requests and the current priority level</a:t>
            </a:r>
          </a:p>
          <a:p>
            <a:r>
              <a:rPr lang="en-GB" sz="2000" dirty="0" smtClean="0"/>
              <a:t>Wakeup Interrupt Controller (WIC) </a:t>
            </a:r>
          </a:p>
          <a:p>
            <a:pPr lvl="1"/>
            <a:r>
              <a:rPr lang="en-GB" sz="1800" dirty="0" smtClean="0"/>
              <a:t>For low-power applications, the microcontroller can enter sleep mode by shutting down most of the components. </a:t>
            </a:r>
          </a:p>
          <a:p>
            <a:pPr lvl="1"/>
            <a:r>
              <a:rPr lang="en-GB" sz="1800" dirty="0" smtClean="0"/>
              <a:t>When an interrupt request is detected, the WIC can inform the power management unit to power up the system. </a:t>
            </a:r>
          </a:p>
          <a:p>
            <a:r>
              <a:rPr lang="en-GB" sz="2000" dirty="0" smtClean="0"/>
              <a:t>Memory Protection Unit (optional)</a:t>
            </a:r>
          </a:p>
          <a:p>
            <a:pPr lvl="1"/>
            <a:r>
              <a:rPr lang="en-GB" sz="1800" dirty="0" smtClean="0"/>
              <a:t>Used to protect memory content, e.g. make some memory regions read-only or preventing user applications from accessing privileged application data</a:t>
            </a:r>
          </a:p>
          <a:p>
            <a:pPr lvl="1"/>
            <a:endParaRPr lang="en-GB" sz="1800" dirty="0" smtClean="0"/>
          </a:p>
          <a:p>
            <a:endParaRPr lang="en-GB" sz="2000" dirty="0" smtClean="0"/>
          </a:p>
        </p:txBody>
      </p:sp>
    </p:spTree>
    <p:extLst>
      <p:ext uri="{BB962C8B-B14F-4D97-AF65-F5344CB8AC3E}">
        <p14:creationId xmlns:p14="http://schemas.microsoft.com/office/powerpoint/2010/main" val="362343049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Cortex-M4 Block Diagram</a:t>
            </a:r>
          </a:p>
        </p:txBody>
      </p:sp>
      <p:sp>
        <p:nvSpPr>
          <p:cNvPr id="1433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mtClean="0"/>
              <a:t>Bus interconnect</a:t>
            </a:r>
          </a:p>
          <a:p>
            <a:pPr lvl="1"/>
            <a:r>
              <a:rPr lang="en-GB" smtClean="0"/>
              <a:t>Allows data transfer to take place on different buses simultaneously</a:t>
            </a:r>
          </a:p>
          <a:p>
            <a:pPr lvl="1"/>
            <a:r>
              <a:rPr lang="en-GB" smtClean="0"/>
              <a:t>Provides data transfer management, e.g. a write buffer, bit-oriented operations (bit-band)</a:t>
            </a:r>
          </a:p>
          <a:p>
            <a:pPr lvl="1"/>
            <a:r>
              <a:rPr lang="en-GB" smtClean="0"/>
              <a:t>May include bus bridges (e.g. AHB-to-APB bus bridge) to connect different buses into a network using a single global memory space</a:t>
            </a:r>
          </a:p>
          <a:p>
            <a:pPr lvl="1"/>
            <a:r>
              <a:rPr lang="en-GB" smtClean="0"/>
              <a:t>Includes the internal bus system, the data path in the processor core, and the AHB LITE interface unit</a:t>
            </a:r>
          </a:p>
          <a:p>
            <a:r>
              <a:rPr lang="en-GB" smtClean="0"/>
              <a:t>Debug subsystem</a:t>
            </a:r>
          </a:p>
          <a:p>
            <a:pPr lvl="1"/>
            <a:r>
              <a:rPr lang="en-GB" smtClean="0"/>
              <a:t>Handles debug control, program breakpoints, and data watchpoints</a:t>
            </a:r>
          </a:p>
          <a:p>
            <a:pPr lvl="1"/>
            <a:r>
              <a:rPr lang="en-GB" smtClean="0"/>
              <a:t>When a debug event occurs, it can put the processor core in a halted state, where developers can analyse the status of the processor at that point, such as register values and flags</a:t>
            </a:r>
          </a:p>
          <a:p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159056213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ARM Cortex-M4 Processor</a:t>
            </a:r>
            <a:br>
              <a:rPr lang="en-GB" dirty="0" smtClean="0"/>
            </a:br>
            <a:r>
              <a:rPr lang="en-GB" dirty="0" smtClean="0"/>
              <a:t>Registers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70407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smtClean="0"/>
              <a:t>Module Syllabus</a:t>
            </a:r>
          </a:p>
        </p:txBody>
      </p:sp>
      <p:sp>
        <p:nvSpPr>
          <p:cNvPr id="409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ARM Architectures and Processors</a:t>
            </a:r>
          </a:p>
          <a:p>
            <a:pPr lvl="1"/>
            <a:r>
              <a:rPr lang="en-GB" dirty="0" smtClean="0"/>
              <a:t>What is ARM Architecture</a:t>
            </a:r>
          </a:p>
          <a:p>
            <a:pPr lvl="1"/>
            <a:r>
              <a:rPr lang="en-GB" dirty="0" smtClean="0"/>
              <a:t>ARM Processor Families</a:t>
            </a:r>
          </a:p>
          <a:p>
            <a:pPr lvl="1"/>
            <a:r>
              <a:rPr lang="en-GB" dirty="0" smtClean="0"/>
              <a:t>ARM Cortex-M Series</a:t>
            </a:r>
          </a:p>
          <a:p>
            <a:pPr lvl="1"/>
            <a:r>
              <a:rPr lang="en-GB" dirty="0" smtClean="0"/>
              <a:t>Cortex-M4 Processor</a:t>
            </a:r>
          </a:p>
          <a:p>
            <a:pPr lvl="1"/>
            <a:r>
              <a:rPr lang="en-GB" dirty="0" smtClean="0"/>
              <a:t>ARM Processor vs. ARM Architectures </a:t>
            </a:r>
          </a:p>
          <a:p>
            <a:r>
              <a:rPr lang="en-GB" dirty="0" smtClean="0"/>
              <a:t>ARM Cortex-M4 Processor</a:t>
            </a:r>
          </a:p>
          <a:p>
            <a:pPr lvl="1"/>
            <a:r>
              <a:rPr lang="en-GB" dirty="0" smtClean="0"/>
              <a:t>Cortex-M4 Processor Overview</a:t>
            </a:r>
          </a:p>
          <a:p>
            <a:pPr lvl="1"/>
            <a:r>
              <a:rPr lang="en-GB" dirty="0" smtClean="0"/>
              <a:t>Cortex-M4 Block Diagram</a:t>
            </a:r>
          </a:p>
          <a:p>
            <a:pPr lvl="1"/>
            <a:r>
              <a:rPr lang="en-GB" dirty="0" smtClean="0"/>
              <a:t>Cortex-M4 Registers</a:t>
            </a:r>
          </a:p>
        </p:txBody>
      </p:sp>
    </p:spTree>
    <p:extLst>
      <p:ext uri="{BB962C8B-B14F-4D97-AF65-F5344CB8AC3E}">
        <p14:creationId xmlns:p14="http://schemas.microsoft.com/office/powerpoint/2010/main" val="301398707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Cortex-M4 Registers</a:t>
            </a:r>
          </a:p>
        </p:txBody>
      </p:sp>
      <p:sp>
        <p:nvSpPr>
          <p:cNvPr id="1945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Processor registers</a:t>
            </a:r>
          </a:p>
          <a:p>
            <a:pPr lvl="1"/>
            <a:r>
              <a:rPr lang="en-US" dirty="0" smtClean="0"/>
              <a:t>The internal registers are used to store and process temporary data within the processor core</a:t>
            </a:r>
          </a:p>
          <a:p>
            <a:pPr lvl="1"/>
            <a:r>
              <a:rPr lang="en-US" dirty="0" smtClean="0"/>
              <a:t>All registers are inside the processor core, hence they can be accessed quickly</a:t>
            </a:r>
          </a:p>
          <a:p>
            <a:pPr lvl="1"/>
            <a:r>
              <a:rPr lang="en-US" dirty="0" smtClean="0"/>
              <a:t>Load-store architecture</a:t>
            </a:r>
          </a:p>
          <a:p>
            <a:pPr lvl="5"/>
            <a:r>
              <a:rPr lang="en-US" dirty="0" smtClean="0"/>
              <a:t>To process memory data, they have to be first loaded from memory to registers, processed inside the processor core using register data only, and then written back to memory if needed</a:t>
            </a:r>
          </a:p>
          <a:p>
            <a:r>
              <a:rPr lang="en-US" dirty="0" smtClean="0"/>
              <a:t>Cortex-M4 registers</a:t>
            </a:r>
          </a:p>
          <a:p>
            <a:pPr lvl="1"/>
            <a:r>
              <a:rPr lang="en-US" dirty="0" smtClean="0"/>
              <a:t>Register bank</a:t>
            </a:r>
          </a:p>
          <a:p>
            <a:pPr lvl="5"/>
            <a:r>
              <a:rPr lang="en-US" dirty="0" smtClean="0"/>
              <a:t>Sixteen 32-bit registers (thirteen are used for general-purpose); </a:t>
            </a:r>
          </a:p>
          <a:p>
            <a:pPr lvl="1"/>
            <a:r>
              <a:rPr lang="en-US" dirty="0" smtClean="0"/>
              <a:t>Special registers</a:t>
            </a:r>
          </a:p>
        </p:txBody>
      </p:sp>
    </p:spTree>
    <p:extLst>
      <p:ext uri="{BB962C8B-B14F-4D97-AF65-F5344CB8AC3E}">
        <p14:creationId xmlns:p14="http://schemas.microsoft.com/office/powerpoint/2010/main" val="2436200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Cortex-M4 Registers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1843882" y="1295664"/>
            <a:ext cx="8288337" cy="5105136"/>
            <a:chOff x="414338" y="1035279"/>
            <a:chExt cx="8288337" cy="5105136"/>
          </a:xfrm>
        </p:grpSpPr>
        <p:sp>
          <p:nvSpPr>
            <p:cNvPr id="55" name="Rectangle 54"/>
            <p:cNvSpPr/>
            <p:nvPr/>
          </p:nvSpPr>
          <p:spPr bwMode="auto">
            <a:xfrm>
              <a:off x="3573463" y="1083670"/>
              <a:ext cx="2290762" cy="152733"/>
            </a:xfrm>
            <a:prstGeom prst="rect">
              <a:avLst/>
            </a:prstGeom>
            <a:solidFill>
              <a:srgbClr val="AAC5D2">
                <a:lumMod val="40000"/>
                <a:lumOff val="60000"/>
              </a:srgbClr>
            </a:solidFill>
            <a:ln w="19050" cap="flat" cmpd="sng" algn="ctr">
              <a:solidFill>
                <a:srgbClr val="000000">
                  <a:lumMod val="75000"/>
                  <a:lumOff val="25000"/>
                </a:srgb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5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MS PGothic" pitchFamily="34" charset="-128"/>
                </a:rPr>
                <a:t>R0</a:t>
              </a:r>
            </a:p>
          </p:txBody>
        </p:sp>
        <p:sp>
          <p:nvSpPr>
            <p:cNvPr id="56" name="Rectangle 55"/>
            <p:cNvSpPr/>
            <p:nvPr/>
          </p:nvSpPr>
          <p:spPr bwMode="auto">
            <a:xfrm>
              <a:off x="3573463" y="1308989"/>
              <a:ext cx="2290762" cy="154246"/>
            </a:xfrm>
            <a:prstGeom prst="rect">
              <a:avLst/>
            </a:prstGeom>
            <a:solidFill>
              <a:srgbClr val="AAC5D2">
                <a:lumMod val="40000"/>
                <a:lumOff val="60000"/>
              </a:srgbClr>
            </a:solidFill>
            <a:ln w="19050" cap="flat" cmpd="sng" algn="ctr">
              <a:solidFill>
                <a:srgbClr val="000000">
                  <a:lumMod val="75000"/>
                  <a:lumOff val="25000"/>
                </a:srgb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5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MS PGothic" pitchFamily="34" charset="-128"/>
                </a:rPr>
                <a:t>R1</a:t>
              </a:r>
            </a:p>
          </p:txBody>
        </p:sp>
        <p:sp>
          <p:nvSpPr>
            <p:cNvPr id="57" name="Rectangle 56"/>
            <p:cNvSpPr/>
            <p:nvPr/>
          </p:nvSpPr>
          <p:spPr bwMode="auto">
            <a:xfrm>
              <a:off x="3573463" y="1535820"/>
              <a:ext cx="2290762" cy="154246"/>
            </a:xfrm>
            <a:prstGeom prst="rect">
              <a:avLst/>
            </a:prstGeom>
            <a:solidFill>
              <a:srgbClr val="AAC5D2">
                <a:lumMod val="40000"/>
                <a:lumOff val="60000"/>
              </a:srgbClr>
            </a:solidFill>
            <a:ln w="19050" cap="flat" cmpd="sng" algn="ctr">
              <a:solidFill>
                <a:srgbClr val="000000">
                  <a:lumMod val="75000"/>
                  <a:lumOff val="25000"/>
                </a:srgb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5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MS PGothic" pitchFamily="34" charset="-128"/>
                </a:rPr>
                <a:t>R2</a:t>
              </a:r>
            </a:p>
          </p:txBody>
        </p:sp>
        <p:sp>
          <p:nvSpPr>
            <p:cNvPr id="60" name="Rectangle 59"/>
            <p:cNvSpPr/>
            <p:nvPr/>
          </p:nvSpPr>
          <p:spPr bwMode="auto">
            <a:xfrm>
              <a:off x="3573463" y="1762652"/>
              <a:ext cx="2290762" cy="154246"/>
            </a:xfrm>
            <a:prstGeom prst="rect">
              <a:avLst/>
            </a:prstGeom>
            <a:solidFill>
              <a:srgbClr val="AAC5D2">
                <a:lumMod val="40000"/>
                <a:lumOff val="60000"/>
              </a:srgbClr>
            </a:solidFill>
            <a:ln w="19050" cap="flat" cmpd="sng" algn="ctr">
              <a:solidFill>
                <a:srgbClr val="000000">
                  <a:lumMod val="75000"/>
                  <a:lumOff val="25000"/>
                </a:srgb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5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MS PGothic" pitchFamily="34" charset="-128"/>
                </a:rPr>
                <a:t>R3</a:t>
              </a:r>
            </a:p>
          </p:txBody>
        </p:sp>
        <p:sp>
          <p:nvSpPr>
            <p:cNvPr id="61" name="Rectangle 60"/>
            <p:cNvSpPr/>
            <p:nvPr/>
          </p:nvSpPr>
          <p:spPr bwMode="auto">
            <a:xfrm>
              <a:off x="3573463" y="2012168"/>
              <a:ext cx="2290762" cy="152733"/>
            </a:xfrm>
            <a:prstGeom prst="rect">
              <a:avLst/>
            </a:prstGeom>
            <a:solidFill>
              <a:srgbClr val="AAC5D2">
                <a:lumMod val="40000"/>
                <a:lumOff val="60000"/>
              </a:srgbClr>
            </a:solidFill>
            <a:ln w="19050" cap="flat" cmpd="sng" algn="ctr">
              <a:solidFill>
                <a:srgbClr val="000000">
                  <a:lumMod val="75000"/>
                  <a:lumOff val="25000"/>
                </a:srgb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5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MS PGothic" pitchFamily="34" charset="-128"/>
                </a:rPr>
                <a:t>R4</a:t>
              </a:r>
            </a:p>
          </p:txBody>
        </p:sp>
        <p:sp>
          <p:nvSpPr>
            <p:cNvPr id="62" name="Rectangle 61"/>
            <p:cNvSpPr/>
            <p:nvPr/>
          </p:nvSpPr>
          <p:spPr bwMode="auto">
            <a:xfrm>
              <a:off x="3573463" y="2237487"/>
              <a:ext cx="2290762" cy="154246"/>
            </a:xfrm>
            <a:prstGeom prst="rect">
              <a:avLst/>
            </a:prstGeom>
            <a:solidFill>
              <a:srgbClr val="AAC5D2">
                <a:lumMod val="40000"/>
                <a:lumOff val="60000"/>
              </a:srgbClr>
            </a:solidFill>
            <a:ln w="19050" cap="flat" cmpd="sng" algn="ctr">
              <a:solidFill>
                <a:srgbClr val="000000">
                  <a:lumMod val="75000"/>
                  <a:lumOff val="25000"/>
                </a:srgb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5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MS PGothic" pitchFamily="34" charset="-128"/>
                </a:rPr>
                <a:t>R5</a:t>
              </a:r>
            </a:p>
          </p:txBody>
        </p:sp>
        <p:sp>
          <p:nvSpPr>
            <p:cNvPr id="63" name="Rectangle 62"/>
            <p:cNvSpPr/>
            <p:nvPr/>
          </p:nvSpPr>
          <p:spPr bwMode="auto">
            <a:xfrm>
              <a:off x="3573463" y="2464318"/>
              <a:ext cx="2290762" cy="154246"/>
            </a:xfrm>
            <a:prstGeom prst="rect">
              <a:avLst/>
            </a:prstGeom>
            <a:solidFill>
              <a:srgbClr val="AAC5D2">
                <a:lumMod val="40000"/>
                <a:lumOff val="60000"/>
              </a:srgbClr>
            </a:solidFill>
            <a:ln w="19050" cap="flat" cmpd="sng" algn="ctr">
              <a:solidFill>
                <a:srgbClr val="000000">
                  <a:lumMod val="75000"/>
                  <a:lumOff val="25000"/>
                </a:srgb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5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MS PGothic" pitchFamily="34" charset="-128"/>
                </a:rPr>
                <a:t>R6</a:t>
              </a:r>
            </a:p>
          </p:txBody>
        </p:sp>
        <p:sp>
          <p:nvSpPr>
            <p:cNvPr id="64" name="Rectangle 63"/>
            <p:cNvSpPr/>
            <p:nvPr/>
          </p:nvSpPr>
          <p:spPr bwMode="auto">
            <a:xfrm>
              <a:off x="3573463" y="2691150"/>
              <a:ext cx="2290762" cy="154246"/>
            </a:xfrm>
            <a:prstGeom prst="rect">
              <a:avLst/>
            </a:prstGeom>
            <a:solidFill>
              <a:srgbClr val="AAC5D2">
                <a:lumMod val="40000"/>
                <a:lumOff val="60000"/>
              </a:srgbClr>
            </a:solidFill>
            <a:ln w="19050" cap="flat" cmpd="sng" algn="ctr">
              <a:solidFill>
                <a:srgbClr val="000000">
                  <a:lumMod val="75000"/>
                  <a:lumOff val="25000"/>
                </a:srgb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5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MS PGothic" pitchFamily="34" charset="-128"/>
                </a:rPr>
                <a:t>R7</a:t>
              </a:r>
            </a:p>
          </p:txBody>
        </p:sp>
        <p:sp>
          <p:nvSpPr>
            <p:cNvPr id="65" name="Rectangle 64"/>
            <p:cNvSpPr/>
            <p:nvPr/>
          </p:nvSpPr>
          <p:spPr bwMode="auto">
            <a:xfrm>
              <a:off x="3573463" y="2925543"/>
              <a:ext cx="2290762" cy="152733"/>
            </a:xfrm>
            <a:prstGeom prst="rect">
              <a:avLst/>
            </a:prstGeom>
            <a:solidFill>
              <a:srgbClr val="AAC5D2">
                <a:lumMod val="40000"/>
                <a:lumOff val="60000"/>
              </a:srgbClr>
            </a:solidFill>
            <a:ln w="19050" cap="flat" cmpd="sng" algn="ctr">
              <a:solidFill>
                <a:srgbClr val="000000">
                  <a:lumMod val="75000"/>
                  <a:lumOff val="25000"/>
                </a:srgb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5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MS PGothic" pitchFamily="34" charset="-128"/>
                </a:rPr>
                <a:t>R8</a:t>
              </a:r>
            </a:p>
          </p:txBody>
        </p:sp>
        <p:sp>
          <p:nvSpPr>
            <p:cNvPr id="66" name="Rectangle 65"/>
            <p:cNvSpPr/>
            <p:nvPr/>
          </p:nvSpPr>
          <p:spPr bwMode="auto">
            <a:xfrm>
              <a:off x="3573463" y="3152375"/>
              <a:ext cx="2290762" cy="152733"/>
            </a:xfrm>
            <a:prstGeom prst="rect">
              <a:avLst/>
            </a:prstGeom>
            <a:solidFill>
              <a:srgbClr val="AAC5D2">
                <a:lumMod val="40000"/>
                <a:lumOff val="60000"/>
              </a:srgbClr>
            </a:solidFill>
            <a:ln w="19050" cap="flat" cmpd="sng" algn="ctr">
              <a:solidFill>
                <a:srgbClr val="000000">
                  <a:lumMod val="75000"/>
                  <a:lumOff val="25000"/>
                </a:srgb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5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MS PGothic" pitchFamily="34" charset="-128"/>
                </a:rPr>
                <a:t>R9</a:t>
              </a:r>
            </a:p>
          </p:txBody>
        </p:sp>
        <p:sp>
          <p:nvSpPr>
            <p:cNvPr id="67" name="Rectangle 66"/>
            <p:cNvSpPr/>
            <p:nvPr/>
          </p:nvSpPr>
          <p:spPr bwMode="auto">
            <a:xfrm>
              <a:off x="3573463" y="3377694"/>
              <a:ext cx="2290762" cy="154246"/>
            </a:xfrm>
            <a:prstGeom prst="rect">
              <a:avLst/>
            </a:prstGeom>
            <a:solidFill>
              <a:srgbClr val="AAC5D2">
                <a:lumMod val="40000"/>
                <a:lumOff val="60000"/>
              </a:srgbClr>
            </a:solidFill>
            <a:ln w="19050" cap="flat" cmpd="sng" algn="ctr">
              <a:solidFill>
                <a:srgbClr val="000000">
                  <a:lumMod val="75000"/>
                  <a:lumOff val="25000"/>
                </a:srgb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5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MS PGothic" pitchFamily="34" charset="-128"/>
                </a:rPr>
                <a:t>R10</a:t>
              </a:r>
            </a:p>
          </p:txBody>
        </p:sp>
        <p:sp>
          <p:nvSpPr>
            <p:cNvPr id="68" name="Rectangle 67"/>
            <p:cNvSpPr/>
            <p:nvPr/>
          </p:nvSpPr>
          <p:spPr bwMode="auto">
            <a:xfrm>
              <a:off x="3573463" y="3604526"/>
              <a:ext cx="2290762" cy="154246"/>
            </a:xfrm>
            <a:prstGeom prst="rect">
              <a:avLst/>
            </a:prstGeom>
            <a:solidFill>
              <a:srgbClr val="AAC5D2">
                <a:lumMod val="40000"/>
                <a:lumOff val="60000"/>
              </a:srgbClr>
            </a:solidFill>
            <a:ln w="19050" cap="flat" cmpd="sng" algn="ctr">
              <a:solidFill>
                <a:srgbClr val="000000">
                  <a:lumMod val="75000"/>
                  <a:lumOff val="25000"/>
                </a:srgb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5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MS PGothic" pitchFamily="34" charset="-128"/>
                </a:rPr>
                <a:t>R11</a:t>
              </a:r>
            </a:p>
          </p:txBody>
        </p:sp>
        <p:sp>
          <p:nvSpPr>
            <p:cNvPr id="69" name="Rectangle 68"/>
            <p:cNvSpPr/>
            <p:nvPr/>
          </p:nvSpPr>
          <p:spPr bwMode="auto">
            <a:xfrm>
              <a:off x="3573463" y="3854041"/>
              <a:ext cx="2290762" cy="152733"/>
            </a:xfrm>
            <a:prstGeom prst="rect">
              <a:avLst/>
            </a:prstGeom>
            <a:solidFill>
              <a:srgbClr val="AAC5D2">
                <a:lumMod val="40000"/>
                <a:lumOff val="60000"/>
              </a:srgbClr>
            </a:solidFill>
            <a:ln w="19050" cap="flat" cmpd="sng" algn="ctr">
              <a:solidFill>
                <a:srgbClr val="000000">
                  <a:lumMod val="75000"/>
                  <a:lumOff val="25000"/>
                </a:srgb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5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MS PGothic" pitchFamily="34" charset="-128"/>
                </a:rPr>
                <a:t>R12</a:t>
              </a:r>
            </a:p>
          </p:txBody>
        </p:sp>
        <p:sp>
          <p:nvSpPr>
            <p:cNvPr id="70" name="Rectangle 69"/>
            <p:cNvSpPr/>
            <p:nvPr/>
          </p:nvSpPr>
          <p:spPr bwMode="auto">
            <a:xfrm>
              <a:off x="3573463" y="4080873"/>
              <a:ext cx="2290762" cy="152733"/>
            </a:xfrm>
            <a:prstGeom prst="rect">
              <a:avLst/>
            </a:prstGeom>
            <a:solidFill>
              <a:srgbClr val="AAC5D2">
                <a:lumMod val="40000"/>
                <a:lumOff val="60000"/>
              </a:srgbClr>
            </a:solidFill>
            <a:ln w="19050" cap="flat" cmpd="sng" algn="ctr">
              <a:solidFill>
                <a:srgbClr val="000000">
                  <a:lumMod val="75000"/>
                  <a:lumOff val="25000"/>
                </a:srgb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5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MS PGothic" pitchFamily="34" charset="-128"/>
                </a:rPr>
                <a:t>R13(banked)</a:t>
              </a:r>
            </a:p>
          </p:txBody>
        </p:sp>
        <p:sp>
          <p:nvSpPr>
            <p:cNvPr id="71" name="Rectangle 70"/>
            <p:cNvSpPr/>
            <p:nvPr/>
          </p:nvSpPr>
          <p:spPr bwMode="auto">
            <a:xfrm>
              <a:off x="3573463" y="4306192"/>
              <a:ext cx="2290762" cy="154246"/>
            </a:xfrm>
            <a:prstGeom prst="rect">
              <a:avLst/>
            </a:prstGeom>
            <a:solidFill>
              <a:srgbClr val="AAC5D2">
                <a:lumMod val="40000"/>
                <a:lumOff val="60000"/>
              </a:srgbClr>
            </a:solidFill>
            <a:ln w="19050" cap="flat" cmpd="sng" algn="ctr">
              <a:solidFill>
                <a:srgbClr val="000000">
                  <a:lumMod val="75000"/>
                  <a:lumOff val="25000"/>
                </a:srgb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5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MS PGothic" pitchFamily="34" charset="-128"/>
                </a:rPr>
                <a:t>R14</a:t>
              </a:r>
            </a:p>
          </p:txBody>
        </p:sp>
        <p:sp>
          <p:nvSpPr>
            <p:cNvPr id="75" name="Rectangle 74"/>
            <p:cNvSpPr/>
            <p:nvPr/>
          </p:nvSpPr>
          <p:spPr bwMode="auto">
            <a:xfrm>
              <a:off x="3573463" y="4533023"/>
              <a:ext cx="2290762" cy="154246"/>
            </a:xfrm>
            <a:prstGeom prst="rect">
              <a:avLst/>
            </a:prstGeom>
            <a:solidFill>
              <a:srgbClr val="AAC5D2">
                <a:lumMod val="40000"/>
                <a:lumOff val="60000"/>
              </a:srgbClr>
            </a:solidFill>
            <a:ln w="19050" cap="flat" cmpd="sng" algn="ctr">
              <a:solidFill>
                <a:srgbClr val="000000">
                  <a:lumMod val="75000"/>
                  <a:lumOff val="25000"/>
                </a:srgb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5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MS PGothic" pitchFamily="34" charset="-128"/>
                </a:rPr>
                <a:t>R15</a:t>
              </a:r>
            </a:p>
          </p:txBody>
        </p:sp>
        <p:sp>
          <p:nvSpPr>
            <p:cNvPr id="76" name="Rectangle 75"/>
            <p:cNvSpPr/>
            <p:nvPr/>
          </p:nvSpPr>
          <p:spPr bwMode="auto">
            <a:xfrm>
              <a:off x="3573463" y="5007858"/>
              <a:ext cx="2290762" cy="152734"/>
            </a:xfrm>
            <a:prstGeom prst="rect">
              <a:avLst/>
            </a:prstGeom>
            <a:solidFill>
              <a:srgbClr val="9FB43B">
                <a:lumMod val="20000"/>
                <a:lumOff val="80000"/>
              </a:srgbClr>
            </a:solidFill>
            <a:ln w="19050" cap="flat" cmpd="sng" algn="ctr">
              <a:solidFill>
                <a:srgbClr val="000000">
                  <a:lumMod val="75000"/>
                  <a:lumOff val="25000"/>
                </a:srgb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5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MS PGothic" pitchFamily="34" charset="-128"/>
                </a:rPr>
                <a:t>x PSR</a:t>
              </a:r>
            </a:p>
          </p:txBody>
        </p:sp>
        <p:sp>
          <p:nvSpPr>
            <p:cNvPr id="77" name="Right Brace 76"/>
            <p:cNvSpPr/>
            <p:nvPr/>
          </p:nvSpPr>
          <p:spPr bwMode="auto">
            <a:xfrm>
              <a:off x="6034088" y="1083670"/>
              <a:ext cx="180975" cy="1794994"/>
            </a:xfrm>
            <a:prstGeom prst="rightBrace">
              <a:avLst>
                <a:gd name="adj1" fmla="val 40152"/>
                <a:gd name="adj2" fmla="val 50000"/>
              </a:avLst>
            </a:prstGeom>
            <a:noFill/>
            <a:ln w="19050" cap="flat" cmpd="sng" algn="ctr">
              <a:solidFill>
                <a:srgbClr val="000000">
                  <a:lumMod val="75000"/>
                  <a:lumOff val="25000"/>
                </a:srgb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MS PGothic" pitchFamily="34" charset="-128"/>
              </a:endParaRPr>
            </a:p>
          </p:txBody>
        </p:sp>
        <p:sp>
          <p:nvSpPr>
            <p:cNvPr id="78" name="Right Brace 77"/>
            <p:cNvSpPr/>
            <p:nvPr/>
          </p:nvSpPr>
          <p:spPr bwMode="auto">
            <a:xfrm>
              <a:off x="6042025" y="2925543"/>
              <a:ext cx="179388" cy="1075182"/>
            </a:xfrm>
            <a:prstGeom prst="rightBrace">
              <a:avLst>
                <a:gd name="adj1" fmla="val 40152"/>
                <a:gd name="adj2" fmla="val 50000"/>
              </a:avLst>
            </a:prstGeom>
            <a:noFill/>
            <a:ln w="19050" cap="flat" cmpd="sng" algn="ctr">
              <a:solidFill>
                <a:srgbClr val="000000">
                  <a:lumMod val="75000"/>
                  <a:lumOff val="25000"/>
                </a:srgb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MS PGothic" pitchFamily="34" charset="-128"/>
              </a:endParaRPr>
            </a:p>
          </p:txBody>
        </p:sp>
        <p:sp>
          <p:nvSpPr>
            <p:cNvPr id="79" name="TextBox 44"/>
            <p:cNvSpPr txBox="1">
              <a:spLocks noChangeArrowheads="1"/>
            </p:cNvSpPr>
            <p:nvPr/>
          </p:nvSpPr>
          <p:spPr bwMode="auto">
            <a:xfrm>
              <a:off x="1939925" y="4034300"/>
              <a:ext cx="1543050" cy="2198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1pPr>
              <a:lvl2pPr marL="742950" indent="-28575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2pPr>
              <a:lvl3pPr marL="1143000" indent="-22860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3pPr>
              <a:lvl4pPr marL="1600200" indent="-22860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4pPr>
              <a:lvl5pPr marL="2057400" indent="-22860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9pPr>
            </a:lstStyle>
            <a:p>
              <a:pPr marL="0" marR="0" lvl="0" indent="0" algn="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MS PGothic" pitchFamily="34" charset="-128"/>
                </a:rPr>
                <a:t>Stack Pointer (SP)</a:t>
              </a:r>
            </a:p>
          </p:txBody>
        </p:sp>
        <p:sp>
          <p:nvSpPr>
            <p:cNvPr id="80" name="TextBox 45"/>
            <p:cNvSpPr txBox="1">
              <a:spLocks noChangeArrowheads="1"/>
            </p:cNvSpPr>
            <p:nvPr/>
          </p:nvSpPr>
          <p:spPr bwMode="auto">
            <a:xfrm>
              <a:off x="1939925" y="4253571"/>
              <a:ext cx="1543050" cy="2198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1pPr>
              <a:lvl2pPr marL="742950" indent="-28575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2pPr>
              <a:lvl3pPr marL="1143000" indent="-22860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3pPr>
              <a:lvl4pPr marL="1600200" indent="-22860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4pPr>
              <a:lvl5pPr marL="2057400" indent="-22860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9pPr>
            </a:lstStyle>
            <a:p>
              <a:pPr marL="0" marR="0" lvl="0" indent="0" algn="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MS PGothic" pitchFamily="34" charset="-128"/>
                </a:rPr>
                <a:t>Link Register (LR)</a:t>
              </a:r>
            </a:p>
          </p:txBody>
        </p:sp>
        <p:sp>
          <p:nvSpPr>
            <p:cNvPr id="81" name="TextBox 46"/>
            <p:cNvSpPr txBox="1">
              <a:spLocks noChangeArrowheads="1"/>
            </p:cNvSpPr>
            <p:nvPr/>
          </p:nvSpPr>
          <p:spPr bwMode="auto">
            <a:xfrm>
              <a:off x="1939925" y="4481915"/>
              <a:ext cx="1543050" cy="2198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1pPr>
              <a:lvl2pPr marL="742950" indent="-28575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2pPr>
              <a:lvl3pPr marL="1143000" indent="-22860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3pPr>
              <a:lvl4pPr marL="1600200" indent="-22860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4pPr>
              <a:lvl5pPr marL="2057400" indent="-22860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9pPr>
            </a:lstStyle>
            <a:p>
              <a:pPr marL="0" marR="0" lvl="0" indent="0" algn="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MS PGothic" pitchFamily="34" charset="-128"/>
                </a:rPr>
                <a:t>Program Counter (PC)</a:t>
              </a:r>
            </a:p>
          </p:txBody>
        </p:sp>
        <p:sp>
          <p:nvSpPr>
            <p:cNvPr id="82" name="Rectangle 81"/>
            <p:cNvSpPr/>
            <p:nvPr/>
          </p:nvSpPr>
          <p:spPr bwMode="auto">
            <a:xfrm>
              <a:off x="3573463" y="5231665"/>
              <a:ext cx="2290762" cy="154246"/>
            </a:xfrm>
            <a:prstGeom prst="rect">
              <a:avLst/>
            </a:prstGeom>
            <a:solidFill>
              <a:srgbClr val="9FB43B">
                <a:lumMod val="20000"/>
                <a:lumOff val="80000"/>
              </a:srgbClr>
            </a:solidFill>
            <a:ln w="19050" cap="flat" cmpd="sng" algn="ctr">
              <a:solidFill>
                <a:srgbClr val="000000">
                  <a:lumMod val="75000"/>
                  <a:lumOff val="25000"/>
                </a:srgb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5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MS PGothic" pitchFamily="34" charset="-128"/>
                </a:rPr>
                <a:t>PRIMASK</a:t>
              </a:r>
            </a:p>
          </p:txBody>
        </p:sp>
        <p:sp>
          <p:nvSpPr>
            <p:cNvPr id="83" name="Rectangle 82"/>
            <p:cNvSpPr/>
            <p:nvPr/>
          </p:nvSpPr>
          <p:spPr bwMode="auto">
            <a:xfrm>
              <a:off x="3573463" y="5975869"/>
              <a:ext cx="2290762" cy="152734"/>
            </a:xfrm>
            <a:prstGeom prst="rect">
              <a:avLst/>
            </a:prstGeom>
            <a:solidFill>
              <a:srgbClr val="9FB43B">
                <a:lumMod val="20000"/>
                <a:lumOff val="80000"/>
              </a:srgbClr>
            </a:solidFill>
            <a:ln w="19050" cap="flat" cmpd="sng" algn="ctr">
              <a:solidFill>
                <a:srgbClr val="000000">
                  <a:lumMod val="75000"/>
                  <a:lumOff val="25000"/>
                </a:srgb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5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MS PGothic" pitchFamily="34" charset="-128"/>
                </a:rPr>
                <a:t>CONTROL</a:t>
              </a:r>
            </a:p>
          </p:txBody>
        </p:sp>
        <p:sp>
          <p:nvSpPr>
            <p:cNvPr id="84" name="TextBox 49"/>
            <p:cNvSpPr txBox="1">
              <a:spLocks noChangeArrowheads="1"/>
            </p:cNvSpPr>
            <p:nvPr/>
          </p:nvSpPr>
          <p:spPr bwMode="auto">
            <a:xfrm>
              <a:off x="1762125" y="4956433"/>
              <a:ext cx="1870982" cy="2308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1pPr>
              <a:lvl2pPr marL="742950" indent="-28575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2pPr>
              <a:lvl3pPr marL="1143000" indent="-22860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3pPr>
              <a:lvl4pPr marL="1600200" indent="-22860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4pPr>
              <a:lvl5pPr marL="2057400" indent="-22860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9pPr>
            </a:lstStyle>
            <a:p>
              <a:pPr marL="0" marR="0" lvl="0" indent="0" algn="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MS PGothic" pitchFamily="34" charset="-128"/>
                </a:rPr>
                <a:t>Program Status </a:t>
              </a:r>
              <a:r>
                <a:rPr kumimoji="0" lang="en-GB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MS PGothic" pitchFamily="34" charset="-128"/>
                </a:rPr>
                <a:t>Registers (PSR)</a:t>
              </a:r>
              <a:endParaRPr kumimoji="0" lang="en-GB" sz="9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MS PGothic" pitchFamily="34" charset="-128"/>
              </a:endParaRPr>
            </a:p>
          </p:txBody>
        </p:sp>
        <p:sp>
          <p:nvSpPr>
            <p:cNvPr id="85" name="TextBox 50"/>
            <p:cNvSpPr txBox="1">
              <a:spLocks noChangeArrowheads="1"/>
            </p:cNvSpPr>
            <p:nvPr/>
          </p:nvSpPr>
          <p:spPr bwMode="auto">
            <a:xfrm>
              <a:off x="1918604" y="5445112"/>
              <a:ext cx="1352094" cy="2308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1pPr>
              <a:lvl2pPr marL="742950" indent="-28575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2pPr>
              <a:lvl3pPr marL="1143000" indent="-22860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3pPr>
              <a:lvl4pPr marL="1600200" indent="-22860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4pPr>
              <a:lvl5pPr marL="2057400" indent="-22860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9pPr>
            </a:lstStyle>
            <a:p>
              <a:pPr marL="0" marR="0" lvl="0" indent="0" algn="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MS PGothic" pitchFamily="34" charset="-128"/>
                </a:rPr>
                <a:t>Interrupt mask register</a:t>
              </a:r>
            </a:p>
          </p:txBody>
        </p:sp>
        <p:sp>
          <p:nvSpPr>
            <p:cNvPr id="86" name="TextBox 51"/>
            <p:cNvSpPr txBox="1">
              <a:spLocks noChangeArrowheads="1"/>
            </p:cNvSpPr>
            <p:nvPr/>
          </p:nvSpPr>
          <p:spPr bwMode="auto">
            <a:xfrm>
              <a:off x="2341563" y="5920530"/>
              <a:ext cx="1127125" cy="2198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1pPr>
              <a:lvl2pPr marL="742950" indent="-28575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2pPr>
              <a:lvl3pPr marL="1143000" indent="-22860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3pPr>
              <a:lvl4pPr marL="1600200" indent="-22860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4pPr>
              <a:lvl5pPr marL="2057400" indent="-22860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9pPr>
            </a:lstStyle>
            <a:p>
              <a:pPr marL="0" marR="0" lvl="0" indent="0" algn="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MS PGothic" pitchFamily="34" charset="-128"/>
                </a:rPr>
                <a:t>Stack definition</a:t>
              </a:r>
            </a:p>
          </p:txBody>
        </p:sp>
        <p:sp>
          <p:nvSpPr>
            <p:cNvPr id="87" name="TextBox 53"/>
            <p:cNvSpPr txBox="1">
              <a:spLocks noChangeArrowheads="1"/>
            </p:cNvSpPr>
            <p:nvPr/>
          </p:nvSpPr>
          <p:spPr bwMode="auto">
            <a:xfrm>
              <a:off x="444500" y="4880832"/>
              <a:ext cx="1543050" cy="2638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1pPr>
              <a:lvl2pPr marL="742950" indent="-28575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2pPr>
              <a:lvl3pPr marL="1143000" indent="-22860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3pPr>
              <a:lvl4pPr marL="1600200" indent="-22860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4pPr>
              <a:lvl5pPr marL="2057400" indent="-22860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MS PGothic" pitchFamily="34" charset="-128"/>
                </a:rPr>
                <a:t>Special registers</a:t>
              </a:r>
            </a:p>
          </p:txBody>
        </p:sp>
        <p:sp>
          <p:nvSpPr>
            <p:cNvPr id="88" name="TextBox 56"/>
            <p:cNvSpPr txBox="1">
              <a:spLocks noChangeArrowheads="1"/>
            </p:cNvSpPr>
            <p:nvPr/>
          </p:nvSpPr>
          <p:spPr bwMode="auto">
            <a:xfrm>
              <a:off x="414338" y="1035279"/>
              <a:ext cx="1543050" cy="2638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1pPr>
              <a:lvl2pPr marL="742950" indent="-28575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2pPr>
              <a:lvl3pPr marL="1143000" indent="-22860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3pPr>
              <a:lvl4pPr marL="1600200" indent="-22860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4pPr>
              <a:lvl5pPr marL="2057400" indent="-22860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MS PGothic" pitchFamily="34" charset="-128"/>
                </a:rPr>
                <a:t>Register bank</a:t>
              </a:r>
            </a:p>
          </p:txBody>
        </p:sp>
        <p:sp>
          <p:nvSpPr>
            <p:cNvPr id="89" name="Rectangle 88"/>
            <p:cNvSpPr/>
            <p:nvPr/>
          </p:nvSpPr>
          <p:spPr bwMode="auto">
            <a:xfrm>
              <a:off x="6759575" y="3864626"/>
              <a:ext cx="1747838" cy="152734"/>
            </a:xfrm>
            <a:prstGeom prst="rect">
              <a:avLst/>
            </a:prstGeom>
            <a:solidFill>
              <a:srgbClr val="AAC5D2">
                <a:lumMod val="40000"/>
                <a:lumOff val="60000"/>
              </a:srgbClr>
            </a:solidFill>
            <a:ln w="19050" cap="flat" cmpd="sng" algn="ctr">
              <a:solidFill>
                <a:srgbClr val="000000">
                  <a:lumMod val="75000"/>
                  <a:lumOff val="25000"/>
                </a:srgb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5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MS PGothic" pitchFamily="34" charset="-128"/>
                </a:rPr>
                <a:t>MSP</a:t>
              </a:r>
            </a:p>
          </p:txBody>
        </p:sp>
        <p:sp>
          <p:nvSpPr>
            <p:cNvPr id="90" name="Rectangle 89"/>
            <p:cNvSpPr/>
            <p:nvPr/>
          </p:nvSpPr>
          <p:spPr bwMode="auto">
            <a:xfrm>
              <a:off x="6759575" y="4297118"/>
              <a:ext cx="1747838" cy="152734"/>
            </a:xfrm>
            <a:prstGeom prst="rect">
              <a:avLst/>
            </a:prstGeom>
            <a:solidFill>
              <a:srgbClr val="AAC5D2">
                <a:lumMod val="40000"/>
                <a:lumOff val="60000"/>
              </a:srgbClr>
            </a:solidFill>
            <a:ln w="19050" cap="flat" cmpd="sng" algn="ctr">
              <a:solidFill>
                <a:srgbClr val="000000">
                  <a:lumMod val="75000"/>
                  <a:lumOff val="25000"/>
                </a:srgb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5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MS PGothic" pitchFamily="34" charset="-128"/>
                </a:rPr>
                <a:t>PSP</a:t>
              </a:r>
            </a:p>
          </p:txBody>
        </p:sp>
        <p:sp>
          <p:nvSpPr>
            <p:cNvPr id="91" name="TextBox 59"/>
            <p:cNvSpPr txBox="1">
              <a:spLocks noChangeArrowheads="1"/>
            </p:cNvSpPr>
            <p:nvPr/>
          </p:nvSpPr>
          <p:spPr bwMode="auto">
            <a:xfrm>
              <a:off x="7067550" y="4011311"/>
              <a:ext cx="1322388" cy="2198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1pPr>
              <a:lvl2pPr marL="742950" indent="-28575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2pPr>
              <a:lvl3pPr marL="1143000" indent="-22860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3pPr>
              <a:lvl4pPr marL="1600200" indent="-22860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4pPr>
              <a:lvl5pPr marL="2057400" indent="-22860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MS PGothic" pitchFamily="34" charset="-128"/>
                </a:rPr>
                <a:t>Main Stack Pointer</a:t>
              </a:r>
            </a:p>
          </p:txBody>
        </p:sp>
        <p:sp>
          <p:nvSpPr>
            <p:cNvPr id="92" name="TextBox 60"/>
            <p:cNvSpPr txBox="1">
              <a:spLocks noChangeArrowheads="1"/>
            </p:cNvSpPr>
            <p:nvPr/>
          </p:nvSpPr>
          <p:spPr bwMode="auto">
            <a:xfrm>
              <a:off x="7010400" y="4469510"/>
              <a:ext cx="1322388" cy="2198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1pPr>
              <a:lvl2pPr marL="742950" indent="-28575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2pPr>
              <a:lvl3pPr marL="1143000" indent="-22860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3pPr>
              <a:lvl4pPr marL="1600200" indent="-22860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4pPr>
              <a:lvl5pPr marL="2057400" indent="-22860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MS PGothic" pitchFamily="34" charset="-128"/>
                </a:rPr>
                <a:t>Process Stack Pointer</a:t>
              </a:r>
            </a:p>
          </p:txBody>
        </p:sp>
        <p:sp>
          <p:nvSpPr>
            <p:cNvPr id="93" name="Rectangle 92"/>
            <p:cNvSpPr/>
            <p:nvPr/>
          </p:nvSpPr>
          <p:spPr bwMode="auto">
            <a:xfrm>
              <a:off x="6570663" y="5007858"/>
              <a:ext cx="685800" cy="152734"/>
            </a:xfrm>
            <a:prstGeom prst="rect">
              <a:avLst/>
            </a:prstGeom>
            <a:solidFill>
              <a:srgbClr val="9FB43B">
                <a:lumMod val="20000"/>
                <a:lumOff val="80000"/>
              </a:srgbClr>
            </a:solidFill>
            <a:ln w="19050" cap="flat" cmpd="sng" algn="ctr">
              <a:solidFill>
                <a:srgbClr val="000000">
                  <a:lumMod val="75000"/>
                  <a:lumOff val="25000"/>
                </a:srgb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5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MS PGothic" pitchFamily="34" charset="-128"/>
                </a:rPr>
                <a:t>APSR</a:t>
              </a:r>
            </a:p>
          </p:txBody>
        </p:sp>
        <p:sp>
          <p:nvSpPr>
            <p:cNvPr id="94" name="Rectangle 93"/>
            <p:cNvSpPr/>
            <p:nvPr/>
          </p:nvSpPr>
          <p:spPr bwMode="auto">
            <a:xfrm>
              <a:off x="7256463" y="5007858"/>
              <a:ext cx="685800" cy="152734"/>
            </a:xfrm>
            <a:prstGeom prst="rect">
              <a:avLst/>
            </a:prstGeom>
            <a:solidFill>
              <a:srgbClr val="9FB43B">
                <a:lumMod val="20000"/>
                <a:lumOff val="80000"/>
              </a:srgbClr>
            </a:solidFill>
            <a:ln w="19050" cap="flat" cmpd="sng" algn="ctr">
              <a:solidFill>
                <a:srgbClr val="000000">
                  <a:lumMod val="75000"/>
                  <a:lumOff val="25000"/>
                </a:srgb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5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MS PGothic" pitchFamily="34" charset="-128"/>
                </a:rPr>
                <a:t>EPSR</a:t>
              </a:r>
            </a:p>
          </p:txBody>
        </p:sp>
        <p:sp>
          <p:nvSpPr>
            <p:cNvPr id="95" name="Rectangle 94"/>
            <p:cNvSpPr/>
            <p:nvPr/>
          </p:nvSpPr>
          <p:spPr bwMode="auto">
            <a:xfrm>
              <a:off x="7942263" y="5007858"/>
              <a:ext cx="685800" cy="152734"/>
            </a:xfrm>
            <a:prstGeom prst="rect">
              <a:avLst/>
            </a:prstGeom>
            <a:solidFill>
              <a:srgbClr val="9FB43B">
                <a:lumMod val="20000"/>
                <a:lumOff val="80000"/>
              </a:srgbClr>
            </a:solidFill>
            <a:ln w="19050" cap="flat" cmpd="sng" algn="ctr">
              <a:solidFill>
                <a:srgbClr val="000000">
                  <a:lumMod val="75000"/>
                  <a:lumOff val="25000"/>
                </a:srgb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5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MS PGothic" pitchFamily="34" charset="-128"/>
                </a:rPr>
                <a:t>IPSR</a:t>
              </a:r>
            </a:p>
          </p:txBody>
        </p:sp>
        <p:sp>
          <p:nvSpPr>
            <p:cNvPr id="96" name="TextBox 74"/>
            <p:cNvSpPr txBox="1">
              <a:spLocks noChangeArrowheads="1"/>
            </p:cNvSpPr>
            <p:nvPr/>
          </p:nvSpPr>
          <p:spPr bwMode="auto">
            <a:xfrm>
              <a:off x="6530975" y="5219567"/>
              <a:ext cx="766763" cy="3518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1pPr>
              <a:lvl2pPr marL="742950" indent="-28575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2pPr>
              <a:lvl3pPr marL="1143000" indent="-22860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3pPr>
              <a:lvl4pPr marL="1600200" indent="-22860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4pPr>
              <a:lvl5pPr marL="2057400" indent="-22860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9pPr>
            </a:lstStyle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MS PGothic" pitchFamily="34" charset="-128"/>
                </a:rPr>
                <a:t>Application</a:t>
              </a:r>
            </a:p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MS PGothic" pitchFamily="34" charset="-128"/>
                </a:rPr>
                <a:t>PSR</a:t>
              </a:r>
            </a:p>
          </p:txBody>
        </p:sp>
        <p:sp>
          <p:nvSpPr>
            <p:cNvPr id="98" name="TextBox 75"/>
            <p:cNvSpPr txBox="1">
              <a:spLocks noChangeArrowheads="1"/>
            </p:cNvSpPr>
            <p:nvPr/>
          </p:nvSpPr>
          <p:spPr bwMode="auto">
            <a:xfrm>
              <a:off x="7248525" y="5219567"/>
              <a:ext cx="768350" cy="3518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1pPr>
              <a:lvl2pPr marL="742950" indent="-28575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2pPr>
              <a:lvl3pPr marL="1143000" indent="-22860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3pPr>
              <a:lvl4pPr marL="1600200" indent="-22860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4pPr>
              <a:lvl5pPr marL="2057400" indent="-22860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9pPr>
            </a:lstStyle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MS PGothic" pitchFamily="34" charset="-128"/>
                </a:rPr>
                <a:t>Execution</a:t>
              </a:r>
            </a:p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MS PGothic" pitchFamily="34" charset="-128"/>
                </a:rPr>
                <a:t>PSR</a:t>
              </a:r>
            </a:p>
          </p:txBody>
        </p:sp>
        <p:sp>
          <p:nvSpPr>
            <p:cNvPr id="99" name="TextBox 76"/>
            <p:cNvSpPr txBox="1">
              <a:spLocks noChangeArrowheads="1"/>
            </p:cNvSpPr>
            <p:nvPr/>
          </p:nvSpPr>
          <p:spPr bwMode="auto">
            <a:xfrm>
              <a:off x="7934325" y="5219567"/>
              <a:ext cx="768350" cy="3518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1pPr>
              <a:lvl2pPr marL="742950" indent="-28575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2pPr>
              <a:lvl3pPr marL="1143000" indent="-22860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3pPr>
              <a:lvl4pPr marL="1600200" indent="-22860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4pPr>
              <a:lvl5pPr marL="2057400" indent="-22860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9pPr>
            </a:lstStyle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MS PGothic" pitchFamily="34" charset="-128"/>
                </a:rPr>
                <a:t>Interrupt</a:t>
              </a:r>
            </a:p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MS PGothic" pitchFamily="34" charset="-128"/>
                </a:rPr>
                <a:t>PSR</a:t>
              </a:r>
            </a:p>
          </p:txBody>
        </p:sp>
        <p:sp>
          <p:nvSpPr>
            <p:cNvPr id="100" name="TextBox 89"/>
            <p:cNvSpPr txBox="1">
              <a:spLocks noChangeArrowheads="1"/>
            </p:cNvSpPr>
            <p:nvPr/>
          </p:nvSpPr>
          <p:spPr bwMode="auto">
            <a:xfrm>
              <a:off x="6099175" y="1820116"/>
              <a:ext cx="722313" cy="3518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1pPr>
              <a:lvl2pPr marL="742950" indent="-28575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2pPr>
              <a:lvl3pPr marL="1143000" indent="-22860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3pPr>
              <a:lvl4pPr marL="1600200" indent="-22860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4pPr>
              <a:lvl5pPr marL="2057400" indent="-22860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9pPr>
            </a:lstStyle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MS PGothic" pitchFamily="34" charset="-128"/>
                </a:rPr>
                <a:t>Low</a:t>
              </a:r>
            </a:p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MS PGothic" pitchFamily="34" charset="-128"/>
                </a:rPr>
                <a:t>Registers</a:t>
              </a:r>
            </a:p>
          </p:txBody>
        </p:sp>
        <p:sp>
          <p:nvSpPr>
            <p:cNvPr id="101" name="TextBox 90"/>
            <p:cNvSpPr txBox="1">
              <a:spLocks noChangeArrowheads="1"/>
            </p:cNvSpPr>
            <p:nvPr/>
          </p:nvSpPr>
          <p:spPr bwMode="auto">
            <a:xfrm>
              <a:off x="6119813" y="3321743"/>
              <a:ext cx="722312" cy="3518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1pPr>
              <a:lvl2pPr marL="742950" indent="-28575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2pPr>
              <a:lvl3pPr marL="1143000" indent="-22860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3pPr>
              <a:lvl4pPr marL="1600200" indent="-22860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4pPr>
              <a:lvl5pPr marL="2057400" indent="-22860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9pPr>
            </a:lstStyle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MS PGothic" pitchFamily="34" charset="-128"/>
                </a:rPr>
                <a:t>High</a:t>
              </a:r>
            </a:p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MS PGothic" pitchFamily="34" charset="-128"/>
                </a:rPr>
                <a:t>Registers</a:t>
              </a:r>
            </a:p>
          </p:txBody>
        </p:sp>
        <p:sp>
          <p:nvSpPr>
            <p:cNvPr id="102" name="TextBox 95"/>
            <p:cNvSpPr txBox="1">
              <a:spLocks noChangeArrowheads="1"/>
            </p:cNvSpPr>
            <p:nvPr/>
          </p:nvSpPr>
          <p:spPr bwMode="auto">
            <a:xfrm>
              <a:off x="2032000" y="2369049"/>
              <a:ext cx="1468438" cy="3523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1pPr>
              <a:lvl2pPr marL="742950" indent="-28575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2pPr>
              <a:lvl3pPr marL="1143000" indent="-22860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3pPr>
              <a:lvl4pPr marL="1600200" indent="-22860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4pPr>
              <a:lvl5pPr marL="2057400" indent="-22860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9pPr>
            </a:lstStyle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MS PGothic" pitchFamily="34" charset="-128"/>
                </a:rPr>
                <a:t>General purpose</a:t>
              </a:r>
            </a:p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MS PGothic" pitchFamily="34" charset="-128"/>
                </a:rPr>
                <a:t> register</a:t>
              </a:r>
            </a:p>
          </p:txBody>
        </p:sp>
        <p:sp>
          <p:nvSpPr>
            <p:cNvPr id="103" name="Right Brace 102"/>
            <p:cNvSpPr/>
            <p:nvPr/>
          </p:nvSpPr>
          <p:spPr bwMode="auto">
            <a:xfrm rot="10800000">
              <a:off x="3206750" y="1083670"/>
              <a:ext cx="179388" cy="2923104"/>
            </a:xfrm>
            <a:prstGeom prst="rightBrace">
              <a:avLst>
                <a:gd name="adj1" fmla="val 40152"/>
                <a:gd name="adj2" fmla="val 50000"/>
              </a:avLst>
            </a:prstGeom>
            <a:noFill/>
            <a:ln w="19050" cap="flat" cmpd="sng" algn="ctr">
              <a:solidFill>
                <a:srgbClr val="000000">
                  <a:lumMod val="75000"/>
                  <a:lumOff val="25000"/>
                </a:srgb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MS PGothic" pitchFamily="34" charset="-128"/>
              </a:endParaRPr>
            </a:p>
          </p:txBody>
        </p:sp>
        <p:sp>
          <p:nvSpPr>
            <p:cNvPr id="105" name="Right Arrow 104"/>
            <p:cNvSpPr/>
            <p:nvPr/>
          </p:nvSpPr>
          <p:spPr bwMode="auto">
            <a:xfrm>
              <a:off x="5929313" y="4106580"/>
              <a:ext cx="385762" cy="119465"/>
            </a:xfrm>
            <a:prstGeom prst="rightArrow">
              <a:avLst/>
            </a:prstGeom>
            <a:solidFill>
              <a:srgbClr val="FFFFFF">
                <a:lumMod val="85000"/>
              </a:srgbClr>
            </a:solidFill>
            <a:ln w="19050" cap="flat" cmpd="sng" algn="ctr">
              <a:solidFill>
                <a:srgbClr val="000000">
                  <a:lumMod val="65000"/>
                  <a:lumOff val="35000"/>
                </a:srgb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MS PGothic" pitchFamily="34" charset="-128"/>
              </a:endParaRPr>
            </a:p>
          </p:txBody>
        </p:sp>
        <p:sp>
          <p:nvSpPr>
            <p:cNvPr id="107" name="Right Arrow 106"/>
            <p:cNvSpPr/>
            <p:nvPr/>
          </p:nvSpPr>
          <p:spPr bwMode="auto">
            <a:xfrm>
              <a:off x="5929313" y="5030541"/>
              <a:ext cx="385762" cy="120977"/>
            </a:xfrm>
            <a:prstGeom prst="rightArrow">
              <a:avLst/>
            </a:prstGeom>
            <a:solidFill>
              <a:srgbClr val="FFFFFF">
                <a:lumMod val="85000"/>
              </a:srgbClr>
            </a:solidFill>
            <a:ln w="19050" cap="flat" cmpd="sng" algn="ctr">
              <a:solidFill>
                <a:srgbClr val="000000">
                  <a:lumMod val="65000"/>
                  <a:lumOff val="35000"/>
                </a:srgb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MS PGothic" pitchFamily="34" charset="-128"/>
              </a:endParaRPr>
            </a:p>
          </p:txBody>
        </p:sp>
        <p:sp>
          <p:nvSpPr>
            <p:cNvPr id="108" name="Right Brace 107"/>
            <p:cNvSpPr/>
            <p:nvPr/>
          </p:nvSpPr>
          <p:spPr bwMode="auto">
            <a:xfrm rot="10800000">
              <a:off x="6440488" y="3787504"/>
              <a:ext cx="179387" cy="737959"/>
            </a:xfrm>
            <a:prstGeom prst="rightBrace">
              <a:avLst>
                <a:gd name="adj1" fmla="val 40152"/>
                <a:gd name="adj2" fmla="val 50000"/>
              </a:avLst>
            </a:prstGeom>
            <a:noFill/>
            <a:ln w="19050" cap="flat" cmpd="sng" algn="ctr">
              <a:solidFill>
                <a:srgbClr val="000000">
                  <a:lumMod val="75000"/>
                  <a:lumOff val="25000"/>
                </a:srgb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MS PGothic" pitchFamily="34" charset="-128"/>
              </a:endParaRPr>
            </a:p>
          </p:txBody>
        </p:sp>
        <p:cxnSp>
          <p:nvCxnSpPr>
            <p:cNvPr id="109" name="Straight Connector 108"/>
            <p:cNvCxnSpPr/>
            <p:nvPr/>
          </p:nvCxnSpPr>
          <p:spPr bwMode="auto">
            <a:xfrm>
              <a:off x="452438" y="4823368"/>
              <a:ext cx="8250237" cy="0"/>
            </a:xfrm>
            <a:prstGeom prst="line">
              <a:avLst/>
            </a:prstGeom>
            <a:noFill/>
            <a:ln w="19050" cap="flat" cmpd="sng" algn="ctr">
              <a:solidFill>
                <a:srgbClr val="FFFFFF">
                  <a:lumMod val="65000"/>
                </a:srgbClr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10" name="Rectangle 109"/>
            <p:cNvSpPr/>
            <p:nvPr/>
          </p:nvSpPr>
          <p:spPr bwMode="auto">
            <a:xfrm>
              <a:off x="3573463" y="5494260"/>
              <a:ext cx="2290762" cy="154246"/>
            </a:xfrm>
            <a:prstGeom prst="rect">
              <a:avLst/>
            </a:prstGeom>
            <a:solidFill>
              <a:srgbClr val="9FB43B">
                <a:lumMod val="20000"/>
                <a:lumOff val="80000"/>
              </a:srgbClr>
            </a:solidFill>
            <a:ln w="19050" cap="flat" cmpd="sng" algn="ctr">
              <a:solidFill>
                <a:srgbClr val="000000">
                  <a:lumMod val="75000"/>
                  <a:lumOff val="25000"/>
                </a:srgb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5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MS PGothic" pitchFamily="34" charset="-128"/>
                </a:rPr>
                <a:t>FAULTMASK</a:t>
              </a:r>
              <a:endParaRPr kumimoji="0" lang="en-GB" sz="105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MS PGothic" pitchFamily="34" charset="-128"/>
              </a:endParaRPr>
            </a:p>
          </p:txBody>
        </p:sp>
        <p:sp>
          <p:nvSpPr>
            <p:cNvPr id="111" name="Rectangle 110"/>
            <p:cNvSpPr/>
            <p:nvPr/>
          </p:nvSpPr>
          <p:spPr bwMode="auto">
            <a:xfrm>
              <a:off x="3573463" y="5733628"/>
              <a:ext cx="2290762" cy="154246"/>
            </a:xfrm>
            <a:prstGeom prst="rect">
              <a:avLst/>
            </a:prstGeom>
            <a:solidFill>
              <a:srgbClr val="9FB43B">
                <a:lumMod val="20000"/>
                <a:lumOff val="80000"/>
              </a:srgbClr>
            </a:solidFill>
            <a:ln w="19050" cap="flat" cmpd="sng" algn="ctr">
              <a:solidFill>
                <a:srgbClr val="000000">
                  <a:lumMod val="75000"/>
                  <a:lumOff val="25000"/>
                </a:srgb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5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MS PGothic" pitchFamily="34" charset="-128"/>
                </a:rPr>
                <a:t>BASEPRI</a:t>
              </a:r>
              <a:endParaRPr kumimoji="0" lang="en-GB" sz="105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MS PGothic" pitchFamily="34" charset="-128"/>
              </a:endParaRPr>
            </a:p>
          </p:txBody>
        </p:sp>
        <p:sp>
          <p:nvSpPr>
            <p:cNvPr id="112" name="Right Brace 111"/>
            <p:cNvSpPr/>
            <p:nvPr/>
          </p:nvSpPr>
          <p:spPr bwMode="auto">
            <a:xfrm rot="10800000">
              <a:off x="3288389" y="5264043"/>
              <a:ext cx="149226" cy="614680"/>
            </a:xfrm>
            <a:prstGeom prst="rightBrace">
              <a:avLst>
                <a:gd name="adj1" fmla="val 40152"/>
                <a:gd name="adj2" fmla="val 50000"/>
              </a:avLst>
            </a:prstGeom>
            <a:noFill/>
            <a:ln w="19050" cap="flat" cmpd="sng" algn="ctr">
              <a:solidFill>
                <a:srgbClr val="000000">
                  <a:lumMod val="75000"/>
                  <a:lumOff val="25000"/>
                </a:srgb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MS PGothic" pitchFamily="34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71858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9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Cortex-M4 Registers</a:t>
            </a:r>
          </a:p>
        </p:txBody>
      </p:sp>
      <p:sp>
        <p:nvSpPr>
          <p:cNvPr id="21510" name="Content Placeholder 2"/>
          <p:cNvSpPr>
            <a:spLocks noGrp="1"/>
          </p:cNvSpPr>
          <p:nvPr>
            <p:ph idx="1"/>
          </p:nvPr>
        </p:nvSpPr>
        <p:spPr>
          <a:xfrm>
            <a:off x="479812" y="1066800"/>
            <a:ext cx="8738007" cy="4680000"/>
          </a:xfrm>
        </p:spPr>
        <p:txBody>
          <a:bodyPr/>
          <a:lstStyle/>
          <a:p>
            <a:r>
              <a:rPr lang="en-GB" sz="1800" dirty="0" smtClean="0"/>
              <a:t>R0 – R12: general purpose registers</a:t>
            </a:r>
          </a:p>
          <a:p>
            <a:pPr lvl="1"/>
            <a:r>
              <a:rPr lang="en-GB" sz="1600" dirty="0" smtClean="0"/>
              <a:t>Low registers (R0 – R7) can be accessed by any instruction</a:t>
            </a:r>
          </a:p>
          <a:p>
            <a:pPr lvl="1"/>
            <a:r>
              <a:rPr lang="en-GB" sz="1600" dirty="0" smtClean="0"/>
              <a:t>High registers (R8 – R12) sometimes cannot be accessed e.g. by some Thumb (16-bit) instructions</a:t>
            </a:r>
          </a:p>
          <a:p>
            <a:r>
              <a:rPr lang="en-GB" sz="1800" dirty="0" smtClean="0"/>
              <a:t>R13: Stack Pointer (SP)</a:t>
            </a:r>
          </a:p>
          <a:p>
            <a:pPr lvl="1"/>
            <a:r>
              <a:rPr lang="en-GB" sz="1600" dirty="0" smtClean="0"/>
              <a:t>Records the current address of the stack</a:t>
            </a:r>
          </a:p>
          <a:p>
            <a:pPr lvl="1"/>
            <a:r>
              <a:rPr lang="en-GB" sz="1600" dirty="0" smtClean="0"/>
              <a:t>Used for saving the context of a program while switching between tasks</a:t>
            </a:r>
          </a:p>
          <a:p>
            <a:pPr lvl="1"/>
            <a:r>
              <a:rPr lang="en-GB" sz="1600" dirty="0" smtClean="0"/>
              <a:t>Cortex-M4 has two SPs: Main SP, used in applications that require privileged access e.g. OS kernel, and exception handlers, and Process SP,  used in base-level application code (when not running an exception handler)</a:t>
            </a:r>
          </a:p>
          <a:p>
            <a:r>
              <a:rPr lang="en-GB" sz="1800" dirty="0" smtClean="0"/>
              <a:t>Program Counter (PC)</a:t>
            </a:r>
          </a:p>
          <a:p>
            <a:pPr lvl="1"/>
            <a:r>
              <a:rPr lang="en-GB" sz="1600" dirty="0" smtClean="0"/>
              <a:t>Records the address of the current instruction code</a:t>
            </a:r>
          </a:p>
          <a:p>
            <a:pPr lvl="1"/>
            <a:r>
              <a:rPr lang="en-GB" sz="1600" dirty="0" smtClean="0"/>
              <a:t>Automatically incremented by 4 at each operation (for 32-bit instruction code), except branching operations</a:t>
            </a:r>
          </a:p>
          <a:p>
            <a:pPr lvl="1"/>
            <a:r>
              <a:rPr lang="en-GB" sz="1600" dirty="0" smtClean="0"/>
              <a:t>A branching operation, such as function calls, will change the PC to a specific address, meanwhile it saves the current PC to the Link Register (LR)</a:t>
            </a:r>
          </a:p>
          <a:p>
            <a:pPr lvl="1"/>
            <a:endParaRPr lang="en-GB" sz="1600" dirty="0" smtClean="0"/>
          </a:p>
        </p:txBody>
      </p:sp>
      <p:grpSp>
        <p:nvGrpSpPr>
          <p:cNvPr id="5" name="Group 4"/>
          <p:cNvGrpSpPr/>
          <p:nvPr/>
        </p:nvGrpSpPr>
        <p:grpSpPr>
          <a:xfrm>
            <a:off x="9138444" y="1493838"/>
            <a:ext cx="2822575" cy="4394200"/>
            <a:chOff x="6245225" y="1414463"/>
            <a:chExt cx="2822575" cy="4394200"/>
          </a:xfrm>
        </p:grpSpPr>
        <p:sp>
          <p:nvSpPr>
            <p:cNvPr id="81" name="Rectangle 80"/>
            <p:cNvSpPr/>
            <p:nvPr/>
          </p:nvSpPr>
          <p:spPr bwMode="auto">
            <a:xfrm>
              <a:off x="7364413" y="4337050"/>
              <a:ext cx="774700" cy="1471613"/>
            </a:xfrm>
            <a:prstGeom prst="rect">
              <a:avLst/>
            </a:prstGeom>
            <a:solidFill>
              <a:srgbClr val="AAC5D2">
                <a:lumMod val="60000"/>
                <a:lumOff val="40000"/>
              </a:srgbClr>
            </a:solidFill>
            <a:ln w="1905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MS PGothic" pitchFamily="34" charset="-128"/>
              </a:endParaRPr>
            </a:p>
          </p:txBody>
        </p:sp>
        <p:sp>
          <p:nvSpPr>
            <p:cNvPr id="82" name="Rectangle 81"/>
            <p:cNvSpPr/>
            <p:nvPr/>
          </p:nvSpPr>
          <p:spPr bwMode="auto">
            <a:xfrm>
              <a:off x="7364413" y="3416300"/>
              <a:ext cx="774700" cy="927100"/>
            </a:xfrm>
            <a:prstGeom prst="rect">
              <a:avLst/>
            </a:prstGeom>
            <a:solidFill>
              <a:srgbClr val="9FB43B">
                <a:lumMod val="20000"/>
                <a:lumOff val="80000"/>
              </a:srgbClr>
            </a:solidFill>
            <a:ln w="1905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MS PGothic" pitchFamily="34" charset="-128"/>
              </a:endParaRPr>
            </a:p>
          </p:txBody>
        </p:sp>
        <p:sp>
          <p:nvSpPr>
            <p:cNvPr id="83" name="Rectangle 82"/>
            <p:cNvSpPr/>
            <p:nvPr/>
          </p:nvSpPr>
          <p:spPr bwMode="auto">
            <a:xfrm>
              <a:off x="7364413" y="2205038"/>
              <a:ext cx="774700" cy="1206500"/>
            </a:xfrm>
            <a:prstGeom prst="rect">
              <a:avLst/>
            </a:prstGeom>
            <a:solidFill>
              <a:srgbClr val="911B1D">
                <a:lumMod val="20000"/>
                <a:lumOff val="80000"/>
              </a:srgbClr>
            </a:solidFill>
            <a:ln w="1905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MS PGothic" pitchFamily="34" charset="-128"/>
              </a:endParaRPr>
            </a:p>
          </p:txBody>
        </p:sp>
        <p:sp>
          <p:nvSpPr>
            <p:cNvPr id="84" name="Rectangle 83"/>
            <p:cNvSpPr/>
            <p:nvPr/>
          </p:nvSpPr>
          <p:spPr bwMode="auto">
            <a:xfrm>
              <a:off x="6588125" y="1414463"/>
              <a:ext cx="776288" cy="147637"/>
            </a:xfrm>
            <a:prstGeom prst="rect">
              <a:avLst/>
            </a:prstGeom>
            <a:solidFill>
              <a:srgbClr val="911B1D">
                <a:lumMod val="20000"/>
                <a:lumOff val="80000"/>
              </a:srgbClr>
            </a:solidFill>
            <a:ln w="19050" cap="flat" cmpd="sng" algn="ctr">
              <a:solidFill>
                <a:srgbClr val="000000">
                  <a:lumMod val="75000"/>
                  <a:lumOff val="25000"/>
                </a:srgb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MS PGothic" pitchFamily="34" charset="-128"/>
                </a:rPr>
                <a:t>Data</a:t>
              </a:r>
            </a:p>
          </p:txBody>
        </p:sp>
        <p:cxnSp>
          <p:nvCxnSpPr>
            <p:cNvPr id="85" name="Curved Connector 84"/>
            <p:cNvCxnSpPr/>
            <p:nvPr/>
          </p:nvCxnSpPr>
          <p:spPr bwMode="auto">
            <a:xfrm>
              <a:off x="7251700" y="1639888"/>
              <a:ext cx="387350" cy="571500"/>
            </a:xfrm>
            <a:prstGeom prst="curvedConnector2">
              <a:avLst/>
            </a:prstGeom>
            <a:noFill/>
            <a:ln w="19050" cap="flat" cmpd="sng" algn="ctr">
              <a:solidFill>
                <a:srgbClr val="000000">
                  <a:lumMod val="75000"/>
                  <a:lumOff val="25000"/>
                </a:srgbClr>
              </a:solidFill>
              <a:prstDash val="solid"/>
              <a:round/>
              <a:headEnd type="none" w="med" len="med"/>
              <a:tailEnd type="triangle" w="med" len="lg"/>
            </a:ln>
            <a:effectLst/>
          </p:spPr>
        </p:cxnSp>
        <p:sp>
          <p:nvSpPr>
            <p:cNvPr id="86" name="Rectangle 85"/>
            <p:cNvSpPr/>
            <p:nvPr/>
          </p:nvSpPr>
          <p:spPr bwMode="auto">
            <a:xfrm>
              <a:off x="8139113" y="1416050"/>
              <a:ext cx="776287" cy="147638"/>
            </a:xfrm>
            <a:prstGeom prst="rect">
              <a:avLst/>
            </a:prstGeom>
            <a:solidFill>
              <a:srgbClr val="911B1D">
                <a:lumMod val="20000"/>
                <a:lumOff val="80000"/>
              </a:srgbClr>
            </a:solidFill>
            <a:ln w="19050" cap="flat" cmpd="sng" algn="ctr">
              <a:solidFill>
                <a:srgbClr val="000000">
                  <a:lumMod val="75000"/>
                  <a:lumOff val="25000"/>
                </a:srgb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MS PGothic" pitchFamily="34" charset="-128"/>
                </a:rPr>
                <a:t>Data</a:t>
              </a:r>
              <a:endParaRPr kumimoji="0" lang="en-GB" sz="11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MS PGothic" pitchFamily="34" charset="-128"/>
              </a:endParaRPr>
            </a:p>
          </p:txBody>
        </p:sp>
        <p:cxnSp>
          <p:nvCxnSpPr>
            <p:cNvPr id="87" name="Curved Connector 86"/>
            <p:cNvCxnSpPr/>
            <p:nvPr/>
          </p:nvCxnSpPr>
          <p:spPr bwMode="auto">
            <a:xfrm rot="5400000" flipH="1" flipV="1">
              <a:off x="7699376" y="1765300"/>
              <a:ext cx="603250" cy="276225"/>
            </a:xfrm>
            <a:prstGeom prst="curvedConnector2">
              <a:avLst/>
            </a:prstGeom>
            <a:noFill/>
            <a:ln w="19050" cap="flat" cmpd="sng" algn="ctr">
              <a:solidFill>
                <a:srgbClr val="000000">
                  <a:lumMod val="75000"/>
                  <a:lumOff val="25000"/>
                </a:srgbClr>
              </a:solidFill>
              <a:prstDash val="solid"/>
              <a:round/>
              <a:headEnd type="none" w="med" len="med"/>
              <a:tailEnd type="triangle" w="med" len="lg"/>
            </a:ln>
            <a:effectLst/>
          </p:spPr>
        </p:cxnSp>
        <p:sp>
          <p:nvSpPr>
            <p:cNvPr id="88" name="Rectangle 87"/>
            <p:cNvSpPr/>
            <p:nvPr/>
          </p:nvSpPr>
          <p:spPr bwMode="auto">
            <a:xfrm>
              <a:off x="6245225" y="3544888"/>
              <a:ext cx="776288" cy="146050"/>
            </a:xfrm>
            <a:prstGeom prst="rect">
              <a:avLst/>
            </a:prstGeom>
            <a:solidFill>
              <a:srgbClr val="FFFFFF">
                <a:lumMod val="85000"/>
              </a:srgbClr>
            </a:solidFill>
            <a:ln w="19050" cap="flat" cmpd="sng" algn="ctr">
              <a:solidFill>
                <a:srgbClr val="000000">
                  <a:lumMod val="75000"/>
                  <a:lumOff val="25000"/>
                </a:srgb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MS PGothic" pitchFamily="34" charset="-128"/>
                </a:rPr>
                <a:t>PC</a:t>
              </a:r>
            </a:p>
          </p:txBody>
        </p:sp>
        <p:sp>
          <p:nvSpPr>
            <p:cNvPr id="89" name="Rectangle 88"/>
            <p:cNvSpPr/>
            <p:nvPr/>
          </p:nvSpPr>
          <p:spPr bwMode="auto">
            <a:xfrm>
              <a:off x="6245225" y="3136900"/>
              <a:ext cx="776288" cy="146050"/>
            </a:xfrm>
            <a:prstGeom prst="rect">
              <a:avLst/>
            </a:prstGeom>
            <a:solidFill>
              <a:srgbClr val="FFFFFF">
                <a:lumMod val="85000"/>
              </a:srgbClr>
            </a:solidFill>
            <a:ln w="19050" cap="flat" cmpd="sng" algn="ctr">
              <a:solidFill>
                <a:srgbClr val="000000">
                  <a:lumMod val="75000"/>
                  <a:lumOff val="25000"/>
                </a:srgb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MS PGothic" pitchFamily="34" charset="-128"/>
                </a:rPr>
                <a:t>SP</a:t>
              </a:r>
            </a:p>
          </p:txBody>
        </p:sp>
        <p:cxnSp>
          <p:nvCxnSpPr>
            <p:cNvPr id="90" name="Straight Arrow Connector 89"/>
            <p:cNvCxnSpPr/>
            <p:nvPr/>
          </p:nvCxnSpPr>
          <p:spPr bwMode="auto">
            <a:xfrm>
              <a:off x="8366125" y="2211388"/>
              <a:ext cx="0" cy="1200150"/>
            </a:xfrm>
            <a:prstGeom prst="straightConnector1">
              <a:avLst/>
            </a:prstGeom>
            <a:noFill/>
            <a:ln w="19050" cap="flat" cmpd="sng" algn="ctr">
              <a:solidFill>
                <a:srgbClr val="000000">
                  <a:lumMod val="50000"/>
                  <a:lumOff val="50000"/>
                </a:srgbClr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sp>
          <p:nvSpPr>
            <p:cNvPr id="91" name="TextBox 37"/>
            <p:cNvSpPr txBox="1">
              <a:spLocks noChangeArrowheads="1"/>
            </p:cNvSpPr>
            <p:nvPr/>
          </p:nvSpPr>
          <p:spPr bwMode="auto">
            <a:xfrm>
              <a:off x="8366125" y="2679700"/>
              <a:ext cx="701675" cy="2619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1pPr>
              <a:lvl2pPr marL="742950" indent="-28575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2pPr>
              <a:lvl3pPr marL="1143000" indent="-22860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3pPr>
              <a:lvl4pPr marL="1600200" indent="-22860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4pPr>
              <a:lvl5pPr marL="2057400" indent="-22860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1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MS PGothic" pitchFamily="34" charset="-128"/>
                </a:rPr>
                <a:t>Address</a:t>
              </a:r>
            </a:p>
          </p:txBody>
        </p:sp>
        <p:sp>
          <p:nvSpPr>
            <p:cNvPr id="92" name="TextBox 39"/>
            <p:cNvSpPr txBox="1">
              <a:spLocks noChangeArrowheads="1"/>
            </p:cNvSpPr>
            <p:nvPr/>
          </p:nvSpPr>
          <p:spPr bwMode="auto">
            <a:xfrm>
              <a:off x="8366125" y="2205038"/>
              <a:ext cx="444500" cy="2619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1pPr>
              <a:lvl2pPr marL="742950" indent="-28575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2pPr>
              <a:lvl3pPr marL="1143000" indent="-22860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3pPr>
              <a:lvl4pPr marL="1600200" indent="-22860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4pPr>
              <a:lvl5pPr marL="2057400" indent="-22860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1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MS PGothic" pitchFamily="34" charset="-128"/>
                </a:rPr>
                <a:t>Low</a:t>
              </a:r>
            </a:p>
          </p:txBody>
        </p:sp>
        <p:sp>
          <p:nvSpPr>
            <p:cNvPr id="93" name="TextBox 40"/>
            <p:cNvSpPr txBox="1">
              <a:spLocks noChangeArrowheads="1"/>
            </p:cNvSpPr>
            <p:nvPr/>
          </p:nvSpPr>
          <p:spPr bwMode="auto">
            <a:xfrm>
              <a:off x="8366125" y="3325813"/>
              <a:ext cx="476250" cy="2619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1pPr>
              <a:lvl2pPr marL="742950" indent="-28575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2pPr>
              <a:lvl3pPr marL="1143000" indent="-22860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3pPr>
              <a:lvl4pPr marL="1600200" indent="-22860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4pPr>
              <a:lvl5pPr marL="2057400" indent="-22860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1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MS PGothic" pitchFamily="34" charset="-128"/>
                </a:rPr>
                <a:t>High</a:t>
              </a:r>
            </a:p>
          </p:txBody>
        </p:sp>
        <p:sp>
          <p:nvSpPr>
            <p:cNvPr id="94" name="TextBox 41"/>
            <p:cNvSpPr txBox="1">
              <a:spLocks noChangeArrowheads="1"/>
            </p:cNvSpPr>
            <p:nvPr/>
          </p:nvSpPr>
          <p:spPr bwMode="auto">
            <a:xfrm>
              <a:off x="6962775" y="1793875"/>
              <a:ext cx="579438" cy="2619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1pPr>
              <a:lvl2pPr marL="742950" indent="-28575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2pPr>
              <a:lvl3pPr marL="1143000" indent="-22860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3pPr>
              <a:lvl4pPr marL="1600200" indent="-22860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4pPr>
              <a:lvl5pPr marL="2057400" indent="-22860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1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MS PGothic" pitchFamily="34" charset="-128"/>
                </a:rPr>
                <a:t>PUSH</a:t>
              </a:r>
            </a:p>
          </p:txBody>
        </p:sp>
        <p:sp>
          <p:nvSpPr>
            <p:cNvPr id="95" name="TextBox 42"/>
            <p:cNvSpPr txBox="1">
              <a:spLocks noChangeArrowheads="1"/>
            </p:cNvSpPr>
            <p:nvPr/>
          </p:nvSpPr>
          <p:spPr bwMode="auto">
            <a:xfrm>
              <a:off x="8001000" y="1793875"/>
              <a:ext cx="482600" cy="2619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1pPr>
              <a:lvl2pPr marL="742950" indent="-28575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2pPr>
              <a:lvl3pPr marL="1143000" indent="-22860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3pPr>
              <a:lvl4pPr marL="1600200" indent="-22860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4pPr>
              <a:lvl5pPr marL="2057400" indent="-22860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1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MS PGothic" pitchFamily="34" charset="-128"/>
                </a:rPr>
                <a:t>POP</a:t>
              </a:r>
            </a:p>
          </p:txBody>
        </p:sp>
        <p:cxnSp>
          <p:nvCxnSpPr>
            <p:cNvPr id="96" name="Straight Arrow Connector 95"/>
            <p:cNvCxnSpPr>
              <a:stCxn id="89" idx="3"/>
            </p:cNvCxnSpPr>
            <p:nvPr/>
          </p:nvCxnSpPr>
          <p:spPr bwMode="auto">
            <a:xfrm flipV="1">
              <a:off x="7021513" y="2211388"/>
              <a:ext cx="342900" cy="998537"/>
            </a:xfrm>
            <a:prstGeom prst="straightConnector1">
              <a:avLst/>
            </a:prstGeom>
            <a:noFill/>
            <a:ln w="19050" cap="flat" cmpd="sng" algn="ctr">
              <a:solidFill>
                <a:srgbClr val="000000">
                  <a:lumMod val="75000"/>
                  <a:lumOff val="25000"/>
                </a:srgbClr>
              </a:solidFill>
              <a:prstDash val="solid"/>
              <a:round/>
              <a:headEnd type="none" w="med" len="med"/>
              <a:tailEnd type="triangle" w="med" len="lg"/>
            </a:ln>
            <a:effectLst/>
          </p:spPr>
        </p:cxnSp>
        <p:cxnSp>
          <p:nvCxnSpPr>
            <p:cNvPr id="97" name="Straight Arrow Connector 96"/>
            <p:cNvCxnSpPr/>
            <p:nvPr/>
          </p:nvCxnSpPr>
          <p:spPr bwMode="auto">
            <a:xfrm>
              <a:off x="7021513" y="3611563"/>
              <a:ext cx="342900" cy="1239837"/>
            </a:xfrm>
            <a:prstGeom prst="straightConnector1">
              <a:avLst/>
            </a:prstGeom>
            <a:noFill/>
            <a:ln w="19050" cap="flat" cmpd="sng" algn="ctr">
              <a:solidFill>
                <a:srgbClr val="000000">
                  <a:lumMod val="75000"/>
                  <a:lumOff val="25000"/>
                </a:srgbClr>
              </a:solidFill>
              <a:prstDash val="solid"/>
              <a:round/>
              <a:headEnd type="none" w="med" len="med"/>
              <a:tailEnd type="triangle" w="med" len="lg"/>
            </a:ln>
            <a:effectLst/>
          </p:spPr>
        </p:cxnSp>
        <p:cxnSp>
          <p:nvCxnSpPr>
            <p:cNvPr id="98" name="Straight Connector 97"/>
            <p:cNvCxnSpPr/>
            <p:nvPr/>
          </p:nvCxnSpPr>
          <p:spPr bwMode="auto">
            <a:xfrm>
              <a:off x="7364413" y="2297113"/>
              <a:ext cx="774700" cy="0"/>
            </a:xfrm>
            <a:prstGeom prst="line">
              <a:avLst/>
            </a:prstGeom>
            <a:noFill/>
            <a:ln w="9525" cap="flat" cmpd="sng" algn="ctr">
              <a:solidFill>
                <a:srgbClr val="FFFFFF">
                  <a:lumMod val="75000"/>
                </a:srgbClr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99" name="Straight Connector 98"/>
            <p:cNvCxnSpPr/>
            <p:nvPr/>
          </p:nvCxnSpPr>
          <p:spPr bwMode="auto">
            <a:xfrm>
              <a:off x="7364413" y="2389188"/>
              <a:ext cx="774700" cy="0"/>
            </a:xfrm>
            <a:prstGeom prst="line">
              <a:avLst/>
            </a:prstGeom>
            <a:noFill/>
            <a:ln w="9525" cap="flat" cmpd="sng" algn="ctr">
              <a:solidFill>
                <a:srgbClr val="FFFFFF">
                  <a:lumMod val="75000"/>
                </a:srgbClr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00" name="Straight Connector 99"/>
            <p:cNvCxnSpPr/>
            <p:nvPr/>
          </p:nvCxnSpPr>
          <p:spPr bwMode="auto">
            <a:xfrm>
              <a:off x="7364413" y="2482850"/>
              <a:ext cx="774700" cy="0"/>
            </a:xfrm>
            <a:prstGeom prst="line">
              <a:avLst/>
            </a:prstGeom>
            <a:noFill/>
            <a:ln w="9525" cap="flat" cmpd="sng" algn="ctr">
              <a:solidFill>
                <a:srgbClr val="FFFFFF">
                  <a:lumMod val="75000"/>
                </a:srgbClr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27" name="Straight Connector 126"/>
            <p:cNvCxnSpPr/>
            <p:nvPr/>
          </p:nvCxnSpPr>
          <p:spPr bwMode="auto">
            <a:xfrm>
              <a:off x="7364413" y="2573338"/>
              <a:ext cx="774700" cy="0"/>
            </a:xfrm>
            <a:prstGeom prst="line">
              <a:avLst/>
            </a:prstGeom>
            <a:noFill/>
            <a:ln w="9525" cap="flat" cmpd="sng" algn="ctr">
              <a:solidFill>
                <a:srgbClr val="FFFFFF">
                  <a:lumMod val="75000"/>
                </a:srgbClr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30" name="Straight Connector 129"/>
            <p:cNvCxnSpPr/>
            <p:nvPr/>
          </p:nvCxnSpPr>
          <p:spPr bwMode="auto">
            <a:xfrm>
              <a:off x="7364413" y="2665413"/>
              <a:ext cx="774700" cy="0"/>
            </a:xfrm>
            <a:prstGeom prst="line">
              <a:avLst/>
            </a:prstGeom>
            <a:noFill/>
            <a:ln w="9525" cap="flat" cmpd="sng" algn="ctr">
              <a:solidFill>
                <a:srgbClr val="FFFFFF">
                  <a:lumMod val="75000"/>
                </a:srgbClr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31" name="Straight Connector 130"/>
            <p:cNvCxnSpPr/>
            <p:nvPr/>
          </p:nvCxnSpPr>
          <p:spPr bwMode="auto">
            <a:xfrm>
              <a:off x="7364413" y="2759075"/>
              <a:ext cx="774700" cy="0"/>
            </a:xfrm>
            <a:prstGeom prst="line">
              <a:avLst/>
            </a:prstGeom>
            <a:noFill/>
            <a:ln w="9525" cap="flat" cmpd="sng" algn="ctr">
              <a:solidFill>
                <a:srgbClr val="FFFFFF">
                  <a:lumMod val="75000"/>
                </a:srgbClr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32" name="Straight Connector 131"/>
            <p:cNvCxnSpPr/>
            <p:nvPr/>
          </p:nvCxnSpPr>
          <p:spPr bwMode="auto">
            <a:xfrm>
              <a:off x="7364413" y="2854325"/>
              <a:ext cx="774700" cy="0"/>
            </a:xfrm>
            <a:prstGeom prst="line">
              <a:avLst/>
            </a:prstGeom>
            <a:noFill/>
            <a:ln w="9525" cap="flat" cmpd="sng" algn="ctr">
              <a:solidFill>
                <a:srgbClr val="FFFFFF">
                  <a:lumMod val="75000"/>
                </a:srgbClr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33" name="Straight Connector 132"/>
            <p:cNvCxnSpPr/>
            <p:nvPr/>
          </p:nvCxnSpPr>
          <p:spPr bwMode="auto">
            <a:xfrm>
              <a:off x="7364413" y="2946400"/>
              <a:ext cx="774700" cy="0"/>
            </a:xfrm>
            <a:prstGeom prst="line">
              <a:avLst/>
            </a:prstGeom>
            <a:noFill/>
            <a:ln w="9525" cap="flat" cmpd="sng" algn="ctr">
              <a:solidFill>
                <a:srgbClr val="FFFFFF">
                  <a:lumMod val="75000"/>
                </a:srgbClr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34" name="Straight Connector 133"/>
            <p:cNvCxnSpPr/>
            <p:nvPr/>
          </p:nvCxnSpPr>
          <p:spPr bwMode="auto">
            <a:xfrm>
              <a:off x="7364413" y="3040063"/>
              <a:ext cx="774700" cy="0"/>
            </a:xfrm>
            <a:prstGeom prst="line">
              <a:avLst/>
            </a:prstGeom>
            <a:noFill/>
            <a:ln w="9525" cap="flat" cmpd="sng" algn="ctr">
              <a:solidFill>
                <a:srgbClr val="FFFFFF">
                  <a:lumMod val="75000"/>
                </a:srgbClr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35" name="Straight Connector 134"/>
            <p:cNvCxnSpPr/>
            <p:nvPr/>
          </p:nvCxnSpPr>
          <p:spPr bwMode="auto">
            <a:xfrm>
              <a:off x="7364413" y="3130550"/>
              <a:ext cx="774700" cy="0"/>
            </a:xfrm>
            <a:prstGeom prst="line">
              <a:avLst/>
            </a:prstGeom>
            <a:noFill/>
            <a:ln w="9525" cap="flat" cmpd="sng" algn="ctr">
              <a:solidFill>
                <a:srgbClr val="FFFFFF">
                  <a:lumMod val="75000"/>
                </a:srgbClr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36" name="Straight Connector 135"/>
            <p:cNvCxnSpPr/>
            <p:nvPr/>
          </p:nvCxnSpPr>
          <p:spPr bwMode="auto">
            <a:xfrm>
              <a:off x="7364413" y="3222625"/>
              <a:ext cx="774700" cy="0"/>
            </a:xfrm>
            <a:prstGeom prst="line">
              <a:avLst/>
            </a:prstGeom>
            <a:noFill/>
            <a:ln w="9525" cap="flat" cmpd="sng" algn="ctr">
              <a:solidFill>
                <a:srgbClr val="FFFFFF">
                  <a:lumMod val="75000"/>
                </a:srgbClr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37" name="Straight Connector 136"/>
            <p:cNvCxnSpPr/>
            <p:nvPr/>
          </p:nvCxnSpPr>
          <p:spPr bwMode="auto">
            <a:xfrm>
              <a:off x="7364413" y="3316288"/>
              <a:ext cx="774700" cy="0"/>
            </a:xfrm>
            <a:prstGeom prst="line">
              <a:avLst/>
            </a:prstGeom>
            <a:noFill/>
            <a:ln w="9525" cap="flat" cmpd="sng" algn="ctr">
              <a:solidFill>
                <a:srgbClr val="FFFFFF">
                  <a:lumMod val="75000"/>
                </a:srgbClr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38" name="Straight Connector 137"/>
            <p:cNvCxnSpPr/>
            <p:nvPr/>
          </p:nvCxnSpPr>
          <p:spPr bwMode="auto">
            <a:xfrm>
              <a:off x="7364413" y="3411538"/>
              <a:ext cx="774700" cy="0"/>
            </a:xfrm>
            <a:prstGeom prst="line">
              <a:avLst/>
            </a:prstGeom>
            <a:noFill/>
            <a:ln w="9525" cap="flat" cmpd="sng" algn="ctr">
              <a:solidFill>
                <a:srgbClr val="FFFFFF">
                  <a:lumMod val="75000"/>
                </a:srgbClr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39" name="Straight Connector 138"/>
            <p:cNvCxnSpPr/>
            <p:nvPr/>
          </p:nvCxnSpPr>
          <p:spPr bwMode="auto">
            <a:xfrm>
              <a:off x="7364413" y="3503613"/>
              <a:ext cx="774700" cy="0"/>
            </a:xfrm>
            <a:prstGeom prst="line">
              <a:avLst/>
            </a:prstGeom>
            <a:noFill/>
            <a:ln w="9525" cap="flat" cmpd="sng" algn="ctr">
              <a:solidFill>
                <a:srgbClr val="FFFFFF">
                  <a:lumMod val="75000"/>
                </a:srgbClr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40" name="Straight Connector 139"/>
            <p:cNvCxnSpPr/>
            <p:nvPr/>
          </p:nvCxnSpPr>
          <p:spPr bwMode="auto">
            <a:xfrm>
              <a:off x="7364413" y="3597275"/>
              <a:ext cx="774700" cy="0"/>
            </a:xfrm>
            <a:prstGeom prst="line">
              <a:avLst/>
            </a:prstGeom>
            <a:noFill/>
            <a:ln w="9525" cap="flat" cmpd="sng" algn="ctr">
              <a:solidFill>
                <a:srgbClr val="FFFFFF">
                  <a:lumMod val="75000"/>
                </a:srgbClr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41" name="Straight Connector 140"/>
            <p:cNvCxnSpPr/>
            <p:nvPr/>
          </p:nvCxnSpPr>
          <p:spPr bwMode="auto">
            <a:xfrm>
              <a:off x="7364413" y="3687763"/>
              <a:ext cx="774700" cy="0"/>
            </a:xfrm>
            <a:prstGeom prst="line">
              <a:avLst/>
            </a:prstGeom>
            <a:noFill/>
            <a:ln w="9525" cap="flat" cmpd="sng" algn="ctr">
              <a:solidFill>
                <a:srgbClr val="FFFFFF">
                  <a:lumMod val="75000"/>
                </a:srgbClr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42" name="Straight Connector 141"/>
            <p:cNvCxnSpPr/>
            <p:nvPr/>
          </p:nvCxnSpPr>
          <p:spPr bwMode="auto">
            <a:xfrm>
              <a:off x="7364413" y="3770313"/>
              <a:ext cx="774700" cy="0"/>
            </a:xfrm>
            <a:prstGeom prst="line">
              <a:avLst/>
            </a:prstGeom>
            <a:noFill/>
            <a:ln w="9525" cap="flat" cmpd="sng" algn="ctr">
              <a:solidFill>
                <a:srgbClr val="FFFFFF">
                  <a:lumMod val="75000"/>
                </a:srgbClr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43" name="Straight Connector 142"/>
            <p:cNvCxnSpPr/>
            <p:nvPr/>
          </p:nvCxnSpPr>
          <p:spPr bwMode="auto">
            <a:xfrm>
              <a:off x="7364413" y="3862388"/>
              <a:ext cx="774700" cy="0"/>
            </a:xfrm>
            <a:prstGeom prst="line">
              <a:avLst/>
            </a:prstGeom>
            <a:noFill/>
            <a:ln w="9525" cap="flat" cmpd="sng" algn="ctr">
              <a:solidFill>
                <a:srgbClr val="FFFFFF">
                  <a:lumMod val="75000"/>
                </a:srgbClr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44" name="Straight Connector 143"/>
            <p:cNvCxnSpPr/>
            <p:nvPr/>
          </p:nvCxnSpPr>
          <p:spPr bwMode="auto">
            <a:xfrm>
              <a:off x="7364413" y="3956050"/>
              <a:ext cx="774700" cy="0"/>
            </a:xfrm>
            <a:prstGeom prst="line">
              <a:avLst/>
            </a:prstGeom>
            <a:noFill/>
            <a:ln w="9525" cap="flat" cmpd="sng" algn="ctr">
              <a:solidFill>
                <a:srgbClr val="FFFFFF">
                  <a:lumMod val="75000"/>
                </a:srgbClr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45" name="Straight Connector 144"/>
            <p:cNvCxnSpPr/>
            <p:nvPr/>
          </p:nvCxnSpPr>
          <p:spPr bwMode="auto">
            <a:xfrm>
              <a:off x="7364413" y="4046538"/>
              <a:ext cx="774700" cy="0"/>
            </a:xfrm>
            <a:prstGeom prst="line">
              <a:avLst/>
            </a:prstGeom>
            <a:noFill/>
            <a:ln w="9525" cap="flat" cmpd="sng" algn="ctr">
              <a:solidFill>
                <a:srgbClr val="FFFFFF">
                  <a:lumMod val="75000"/>
                </a:srgbClr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46" name="Straight Connector 145"/>
            <p:cNvCxnSpPr/>
            <p:nvPr/>
          </p:nvCxnSpPr>
          <p:spPr bwMode="auto">
            <a:xfrm>
              <a:off x="7364413" y="4138613"/>
              <a:ext cx="774700" cy="0"/>
            </a:xfrm>
            <a:prstGeom prst="line">
              <a:avLst/>
            </a:prstGeom>
            <a:noFill/>
            <a:ln w="9525" cap="flat" cmpd="sng" algn="ctr">
              <a:solidFill>
                <a:srgbClr val="FFFFFF">
                  <a:lumMod val="75000"/>
                </a:srgbClr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47" name="Straight Connector 146"/>
            <p:cNvCxnSpPr/>
            <p:nvPr/>
          </p:nvCxnSpPr>
          <p:spPr bwMode="auto">
            <a:xfrm>
              <a:off x="7364413" y="4232275"/>
              <a:ext cx="774700" cy="0"/>
            </a:xfrm>
            <a:prstGeom prst="line">
              <a:avLst/>
            </a:prstGeom>
            <a:noFill/>
            <a:ln w="9525" cap="flat" cmpd="sng" algn="ctr">
              <a:solidFill>
                <a:srgbClr val="FFFFFF">
                  <a:lumMod val="75000"/>
                </a:srgbClr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48" name="Straight Connector 147"/>
            <p:cNvCxnSpPr/>
            <p:nvPr/>
          </p:nvCxnSpPr>
          <p:spPr bwMode="auto">
            <a:xfrm>
              <a:off x="7364413" y="4327525"/>
              <a:ext cx="774700" cy="0"/>
            </a:xfrm>
            <a:prstGeom prst="line">
              <a:avLst/>
            </a:prstGeom>
            <a:noFill/>
            <a:ln w="9525" cap="flat" cmpd="sng" algn="ctr">
              <a:solidFill>
                <a:srgbClr val="FFFFFF">
                  <a:lumMod val="75000"/>
                </a:srgbClr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49" name="Straight Connector 148"/>
            <p:cNvCxnSpPr/>
            <p:nvPr/>
          </p:nvCxnSpPr>
          <p:spPr bwMode="auto">
            <a:xfrm>
              <a:off x="7364413" y="4419600"/>
              <a:ext cx="774700" cy="0"/>
            </a:xfrm>
            <a:prstGeom prst="line">
              <a:avLst/>
            </a:prstGeom>
            <a:noFill/>
            <a:ln w="9525" cap="flat" cmpd="sng" algn="ctr">
              <a:solidFill>
                <a:srgbClr val="FFFFFF">
                  <a:lumMod val="75000"/>
                </a:srgbClr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50" name="Straight Connector 149"/>
            <p:cNvCxnSpPr/>
            <p:nvPr/>
          </p:nvCxnSpPr>
          <p:spPr bwMode="auto">
            <a:xfrm>
              <a:off x="7364413" y="4513263"/>
              <a:ext cx="774700" cy="0"/>
            </a:xfrm>
            <a:prstGeom prst="line">
              <a:avLst/>
            </a:prstGeom>
            <a:noFill/>
            <a:ln w="9525" cap="flat" cmpd="sng" algn="ctr">
              <a:solidFill>
                <a:srgbClr val="FFFFFF">
                  <a:lumMod val="75000"/>
                </a:srgbClr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51" name="Straight Connector 150"/>
            <p:cNvCxnSpPr/>
            <p:nvPr/>
          </p:nvCxnSpPr>
          <p:spPr bwMode="auto">
            <a:xfrm>
              <a:off x="7364413" y="4603750"/>
              <a:ext cx="774700" cy="0"/>
            </a:xfrm>
            <a:prstGeom prst="line">
              <a:avLst/>
            </a:prstGeom>
            <a:noFill/>
            <a:ln w="9525" cap="flat" cmpd="sng" algn="ctr">
              <a:solidFill>
                <a:srgbClr val="FFFFFF">
                  <a:lumMod val="75000"/>
                </a:srgbClr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52" name="Straight Connector 151"/>
            <p:cNvCxnSpPr/>
            <p:nvPr/>
          </p:nvCxnSpPr>
          <p:spPr bwMode="auto">
            <a:xfrm>
              <a:off x="7364413" y="4695825"/>
              <a:ext cx="774700" cy="0"/>
            </a:xfrm>
            <a:prstGeom prst="line">
              <a:avLst/>
            </a:prstGeom>
            <a:noFill/>
            <a:ln w="9525" cap="flat" cmpd="sng" algn="ctr">
              <a:solidFill>
                <a:srgbClr val="FFFFFF">
                  <a:lumMod val="75000"/>
                </a:srgbClr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53" name="Straight Connector 152"/>
            <p:cNvCxnSpPr/>
            <p:nvPr/>
          </p:nvCxnSpPr>
          <p:spPr bwMode="auto">
            <a:xfrm>
              <a:off x="7364413" y="4789488"/>
              <a:ext cx="774700" cy="0"/>
            </a:xfrm>
            <a:prstGeom prst="line">
              <a:avLst/>
            </a:prstGeom>
            <a:noFill/>
            <a:ln w="9525" cap="flat" cmpd="sng" algn="ctr">
              <a:solidFill>
                <a:srgbClr val="FFFFFF">
                  <a:lumMod val="75000"/>
                </a:srgbClr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54" name="Straight Connector 153"/>
            <p:cNvCxnSpPr/>
            <p:nvPr/>
          </p:nvCxnSpPr>
          <p:spPr bwMode="auto">
            <a:xfrm>
              <a:off x="7364413" y="4884738"/>
              <a:ext cx="774700" cy="0"/>
            </a:xfrm>
            <a:prstGeom prst="line">
              <a:avLst/>
            </a:prstGeom>
            <a:noFill/>
            <a:ln w="9525" cap="flat" cmpd="sng" algn="ctr">
              <a:solidFill>
                <a:srgbClr val="FFFFFF">
                  <a:lumMod val="75000"/>
                </a:srgbClr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55" name="Straight Connector 154"/>
            <p:cNvCxnSpPr/>
            <p:nvPr/>
          </p:nvCxnSpPr>
          <p:spPr bwMode="auto">
            <a:xfrm>
              <a:off x="7364413" y="4976813"/>
              <a:ext cx="774700" cy="0"/>
            </a:xfrm>
            <a:prstGeom prst="line">
              <a:avLst/>
            </a:prstGeom>
            <a:noFill/>
            <a:ln w="9525" cap="flat" cmpd="sng" algn="ctr">
              <a:solidFill>
                <a:srgbClr val="FFFFFF">
                  <a:lumMod val="75000"/>
                </a:srgbClr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56" name="Straight Connector 155"/>
            <p:cNvCxnSpPr/>
            <p:nvPr/>
          </p:nvCxnSpPr>
          <p:spPr bwMode="auto">
            <a:xfrm>
              <a:off x="7364413" y="5070475"/>
              <a:ext cx="774700" cy="0"/>
            </a:xfrm>
            <a:prstGeom prst="line">
              <a:avLst/>
            </a:prstGeom>
            <a:noFill/>
            <a:ln w="9525" cap="flat" cmpd="sng" algn="ctr">
              <a:solidFill>
                <a:srgbClr val="FFFFFF">
                  <a:lumMod val="75000"/>
                </a:srgbClr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57" name="Straight Connector 156"/>
            <p:cNvCxnSpPr/>
            <p:nvPr/>
          </p:nvCxnSpPr>
          <p:spPr bwMode="auto">
            <a:xfrm>
              <a:off x="7364413" y="5160963"/>
              <a:ext cx="774700" cy="0"/>
            </a:xfrm>
            <a:prstGeom prst="line">
              <a:avLst/>
            </a:prstGeom>
            <a:noFill/>
            <a:ln w="9525" cap="flat" cmpd="sng" algn="ctr">
              <a:solidFill>
                <a:srgbClr val="FFFFFF">
                  <a:lumMod val="75000"/>
                </a:srgbClr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58" name="Straight Connector 157"/>
            <p:cNvCxnSpPr/>
            <p:nvPr/>
          </p:nvCxnSpPr>
          <p:spPr bwMode="auto">
            <a:xfrm>
              <a:off x="7364413" y="5251450"/>
              <a:ext cx="774700" cy="0"/>
            </a:xfrm>
            <a:prstGeom prst="line">
              <a:avLst/>
            </a:prstGeom>
            <a:noFill/>
            <a:ln w="9525" cap="flat" cmpd="sng" algn="ctr">
              <a:solidFill>
                <a:srgbClr val="FFFFFF">
                  <a:lumMod val="75000"/>
                </a:srgbClr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59" name="Straight Connector 158"/>
            <p:cNvCxnSpPr/>
            <p:nvPr/>
          </p:nvCxnSpPr>
          <p:spPr bwMode="auto">
            <a:xfrm>
              <a:off x="7364413" y="5343525"/>
              <a:ext cx="774700" cy="0"/>
            </a:xfrm>
            <a:prstGeom prst="line">
              <a:avLst/>
            </a:prstGeom>
            <a:noFill/>
            <a:ln w="9525" cap="flat" cmpd="sng" algn="ctr">
              <a:solidFill>
                <a:srgbClr val="FFFFFF">
                  <a:lumMod val="75000"/>
                </a:srgbClr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60" name="Straight Connector 159"/>
            <p:cNvCxnSpPr/>
            <p:nvPr/>
          </p:nvCxnSpPr>
          <p:spPr bwMode="auto">
            <a:xfrm>
              <a:off x="7364413" y="5437188"/>
              <a:ext cx="774700" cy="0"/>
            </a:xfrm>
            <a:prstGeom prst="line">
              <a:avLst/>
            </a:prstGeom>
            <a:noFill/>
            <a:ln w="9525" cap="flat" cmpd="sng" algn="ctr">
              <a:solidFill>
                <a:srgbClr val="FFFFFF">
                  <a:lumMod val="75000"/>
                </a:srgbClr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61" name="Straight Connector 160"/>
            <p:cNvCxnSpPr/>
            <p:nvPr/>
          </p:nvCxnSpPr>
          <p:spPr bwMode="auto">
            <a:xfrm>
              <a:off x="7364413" y="5532438"/>
              <a:ext cx="774700" cy="0"/>
            </a:xfrm>
            <a:prstGeom prst="line">
              <a:avLst/>
            </a:prstGeom>
            <a:noFill/>
            <a:ln w="9525" cap="flat" cmpd="sng" algn="ctr">
              <a:solidFill>
                <a:srgbClr val="FFFFFF">
                  <a:lumMod val="75000"/>
                </a:srgbClr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62" name="Straight Connector 161"/>
            <p:cNvCxnSpPr/>
            <p:nvPr/>
          </p:nvCxnSpPr>
          <p:spPr bwMode="auto">
            <a:xfrm>
              <a:off x="7364413" y="5624513"/>
              <a:ext cx="774700" cy="0"/>
            </a:xfrm>
            <a:prstGeom prst="line">
              <a:avLst/>
            </a:prstGeom>
            <a:noFill/>
            <a:ln w="9525" cap="flat" cmpd="sng" algn="ctr">
              <a:solidFill>
                <a:srgbClr val="FFFFFF">
                  <a:lumMod val="75000"/>
                </a:srgbClr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63" name="Straight Connector 162"/>
            <p:cNvCxnSpPr/>
            <p:nvPr/>
          </p:nvCxnSpPr>
          <p:spPr bwMode="auto">
            <a:xfrm>
              <a:off x="7364413" y="5718175"/>
              <a:ext cx="774700" cy="0"/>
            </a:xfrm>
            <a:prstGeom prst="line">
              <a:avLst/>
            </a:prstGeom>
            <a:noFill/>
            <a:ln w="9525" cap="flat" cmpd="sng" algn="ctr">
              <a:solidFill>
                <a:srgbClr val="FFFFFF">
                  <a:lumMod val="75000"/>
                </a:srgbClr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64" name="Straight Connector 163"/>
            <p:cNvCxnSpPr/>
            <p:nvPr/>
          </p:nvCxnSpPr>
          <p:spPr bwMode="auto">
            <a:xfrm>
              <a:off x="7364413" y="5808663"/>
              <a:ext cx="774700" cy="0"/>
            </a:xfrm>
            <a:prstGeom prst="line">
              <a:avLst/>
            </a:prstGeom>
            <a:noFill/>
            <a:ln w="12700" cap="flat" cmpd="sng" algn="ctr">
              <a:solidFill>
                <a:srgbClr val="FFFFFF">
                  <a:lumMod val="65000"/>
                </a:srgbClr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65" name="Rectangle 164"/>
            <p:cNvSpPr/>
            <p:nvPr/>
          </p:nvSpPr>
          <p:spPr bwMode="auto">
            <a:xfrm>
              <a:off x="7364413" y="2216150"/>
              <a:ext cx="774700" cy="1195388"/>
            </a:xfrm>
            <a:prstGeom prst="rect">
              <a:avLst/>
            </a:prstGeom>
            <a:noFill/>
            <a:ln w="19050" cap="flat" cmpd="sng" algn="ctr">
              <a:solidFill>
                <a:srgbClr val="000000">
                  <a:lumMod val="75000"/>
                  <a:lumOff val="25000"/>
                </a:srgb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MS PGothic" pitchFamily="34" charset="-128"/>
                </a:rPr>
                <a:t>Stack</a:t>
              </a:r>
            </a:p>
          </p:txBody>
        </p:sp>
        <p:sp>
          <p:nvSpPr>
            <p:cNvPr id="166" name="Rectangle 165"/>
            <p:cNvSpPr/>
            <p:nvPr/>
          </p:nvSpPr>
          <p:spPr bwMode="auto">
            <a:xfrm>
              <a:off x="7364413" y="4337050"/>
              <a:ext cx="774700" cy="1471613"/>
            </a:xfrm>
            <a:prstGeom prst="rect">
              <a:avLst/>
            </a:prstGeom>
            <a:noFill/>
            <a:ln w="19050" cap="flat" cmpd="sng" algn="ctr">
              <a:solidFill>
                <a:srgbClr val="000000">
                  <a:lumMod val="75000"/>
                  <a:lumOff val="25000"/>
                </a:srgb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MS PGothic" pitchFamily="34" charset="-128"/>
                </a:rPr>
                <a:t>Code</a:t>
              </a:r>
            </a:p>
          </p:txBody>
        </p:sp>
        <p:sp>
          <p:nvSpPr>
            <p:cNvPr id="167" name="Rectangle 166"/>
            <p:cNvSpPr/>
            <p:nvPr/>
          </p:nvSpPr>
          <p:spPr bwMode="auto">
            <a:xfrm>
              <a:off x="7364413" y="3409950"/>
              <a:ext cx="774700" cy="927100"/>
            </a:xfrm>
            <a:prstGeom prst="rect">
              <a:avLst/>
            </a:prstGeom>
            <a:noFill/>
            <a:ln w="19050" cap="flat" cmpd="sng" algn="ctr">
              <a:solidFill>
                <a:srgbClr val="000000">
                  <a:lumMod val="75000"/>
                  <a:lumOff val="25000"/>
                </a:srgb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MS PGothic" pitchFamily="34" charset="-128"/>
                </a:rPr>
                <a:t>Heap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078647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Cortex-M4 Registers</a:t>
            </a:r>
          </a:p>
        </p:txBody>
      </p:sp>
      <p:sp>
        <p:nvSpPr>
          <p:cNvPr id="2253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R14: Link Register (LR)</a:t>
            </a:r>
          </a:p>
          <a:p>
            <a:pPr lvl="1"/>
            <a:r>
              <a:rPr lang="en-US" smtClean="0"/>
              <a:t>The LR is used to store the return address of a subroutine or a function call</a:t>
            </a:r>
          </a:p>
          <a:p>
            <a:pPr lvl="1"/>
            <a:r>
              <a:rPr lang="en-US" smtClean="0"/>
              <a:t>The program counter (PC) will load the value from LR after a function is finished</a:t>
            </a:r>
            <a:endParaRPr lang="en-US" dirty="0" smtClean="0"/>
          </a:p>
        </p:txBody>
      </p:sp>
      <p:grpSp>
        <p:nvGrpSpPr>
          <p:cNvPr id="5" name="Group 4"/>
          <p:cNvGrpSpPr/>
          <p:nvPr/>
        </p:nvGrpSpPr>
        <p:grpSpPr>
          <a:xfrm>
            <a:off x="2024856" y="3335338"/>
            <a:ext cx="7878763" cy="2744787"/>
            <a:chOff x="333375" y="3335338"/>
            <a:chExt cx="7878763" cy="2744787"/>
          </a:xfrm>
        </p:grpSpPr>
        <p:sp>
          <p:nvSpPr>
            <p:cNvPr id="86" name="Rectangle 85"/>
            <p:cNvSpPr/>
            <p:nvPr/>
          </p:nvSpPr>
          <p:spPr bwMode="auto">
            <a:xfrm>
              <a:off x="7081838" y="3500438"/>
              <a:ext cx="774700" cy="2036762"/>
            </a:xfrm>
            <a:prstGeom prst="rect">
              <a:avLst/>
            </a:prstGeom>
            <a:solidFill>
              <a:srgbClr val="FFFFFF">
                <a:lumMod val="85000"/>
              </a:srgbClr>
            </a:solidFill>
            <a:ln w="1905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MS PGothic" pitchFamily="34" charset="-128"/>
              </a:endParaRPr>
            </a:p>
          </p:txBody>
        </p:sp>
        <p:sp>
          <p:nvSpPr>
            <p:cNvPr id="119" name="Rectangle 118"/>
            <p:cNvSpPr/>
            <p:nvPr/>
          </p:nvSpPr>
          <p:spPr bwMode="auto">
            <a:xfrm>
              <a:off x="7081838" y="3495675"/>
              <a:ext cx="774700" cy="1109663"/>
            </a:xfrm>
            <a:prstGeom prst="rect">
              <a:avLst/>
            </a:prstGeom>
            <a:solidFill>
              <a:srgbClr val="128CAB">
                <a:lumMod val="20000"/>
                <a:lumOff val="80000"/>
              </a:srgbClr>
            </a:solidFill>
            <a:ln w="1905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MS PGothic" pitchFamily="34" charset="-128"/>
              </a:endParaRPr>
            </a:p>
          </p:txBody>
        </p:sp>
        <p:sp>
          <p:nvSpPr>
            <p:cNvPr id="120" name="Rectangle 119"/>
            <p:cNvSpPr/>
            <p:nvPr/>
          </p:nvSpPr>
          <p:spPr bwMode="auto">
            <a:xfrm>
              <a:off x="7081838" y="4889500"/>
              <a:ext cx="774700" cy="552450"/>
            </a:xfrm>
            <a:prstGeom prst="rect">
              <a:avLst/>
            </a:prstGeom>
            <a:solidFill>
              <a:srgbClr val="911B1D">
                <a:lumMod val="20000"/>
                <a:lumOff val="80000"/>
              </a:srgbClr>
            </a:solidFill>
            <a:ln w="1905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MS PGothic" pitchFamily="34" charset="-128"/>
              </a:endParaRPr>
            </a:p>
          </p:txBody>
        </p:sp>
        <p:sp>
          <p:nvSpPr>
            <p:cNvPr id="121" name="Rectangle 120"/>
            <p:cNvSpPr/>
            <p:nvPr/>
          </p:nvSpPr>
          <p:spPr bwMode="auto">
            <a:xfrm>
              <a:off x="7081838" y="5348288"/>
              <a:ext cx="774700" cy="93662"/>
            </a:xfrm>
            <a:prstGeom prst="rect">
              <a:avLst/>
            </a:prstGeom>
            <a:solidFill>
              <a:srgbClr val="911B1D">
                <a:lumMod val="40000"/>
                <a:lumOff val="60000"/>
              </a:srgbClr>
            </a:solidFill>
            <a:ln w="1905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MS PGothic" pitchFamily="34" charset="-128"/>
              </a:endParaRPr>
            </a:p>
          </p:txBody>
        </p:sp>
        <p:sp>
          <p:nvSpPr>
            <p:cNvPr id="123" name="Rectangle 122"/>
            <p:cNvSpPr/>
            <p:nvPr/>
          </p:nvSpPr>
          <p:spPr bwMode="auto">
            <a:xfrm>
              <a:off x="7081838" y="3587750"/>
              <a:ext cx="774700" cy="93663"/>
            </a:xfrm>
            <a:prstGeom prst="rect">
              <a:avLst/>
            </a:prstGeom>
            <a:solidFill>
              <a:srgbClr val="AAC5D2">
                <a:lumMod val="75000"/>
              </a:srgbClr>
            </a:solidFill>
            <a:ln w="1905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MS PGothic" pitchFamily="34" charset="-128"/>
              </a:endParaRPr>
            </a:p>
          </p:txBody>
        </p:sp>
        <p:sp>
          <p:nvSpPr>
            <p:cNvPr id="124" name="Rectangle 123"/>
            <p:cNvSpPr/>
            <p:nvPr/>
          </p:nvSpPr>
          <p:spPr bwMode="auto">
            <a:xfrm>
              <a:off x="5575300" y="5329238"/>
              <a:ext cx="776288" cy="146050"/>
            </a:xfrm>
            <a:prstGeom prst="rect">
              <a:avLst/>
            </a:prstGeom>
            <a:solidFill>
              <a:srgbClr val="FFFFFF">
                <a:lumMod val="85000"/>
              </a:srgbClr>
            </a:solidFill>
            <a:ln w="19050" cap="flat" cmpd="sng" algn="ctr">
              <a:solidFill>
                <a:srgbClr val="000000">
                  <a:lumMod val="75000"/>
                  <a:lumOff val="25000"/>
                </a:srgb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MS PGothic" pitchFamily="34" charset="-128"/>
                </a:rPr>
                <a:t>PC</a:t>
              </a:r>
            </a:p>
          </p:txBody>
        </p:sp>
        <p:sp>
          <p:nvSpPr>
            <p:cNvPr id="125" name="Rectangle 124"/>
            <p:cNvSpPr/>
            <p:nvPr/>
          </p:nvSpPr>
          <p:spPr bwMode="auto">
            <a:xfrm>
              <a:off x="5575300" y="3560763"/>
              <a:ext cx="776288" cy="146050"/>
            </a:xfrm>
            <a:prstGeom prst="rect">
              <a:avLst/>
            </a:prstGeom>
            <a:solidFill>
              <a:srgbClr val="FFFFFF">
                <a:lumMod val="85000"/>
              </a:srgbClr>
            </a:solidFill>
            <a:ln w="19050" cap="flat" cmpd="sng" algn="ctr">
              <a:solidFill>
                <a:srgbClr val="000000">
                  <a:lumMod val="75000"/>
                  <a:lumOff val="25000"/>
                </a:srgb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MS PGothic" pitchFamily="34" charset="-128"/>
                </a:rPr>
                <a:t>LR</a:t>
              </a:r>
            </a:p>
          </p:txBody>
        </p:sp>
        <p:cxnSp>
          <p:nvCxnSpPr>
            <p:cNvPr id="126" name="Straight Arrow Connector 125"/>
            <p:cNvCxnSpPr/>
            <p:nvPr/>
          </p:nvCxnSpPr>
          <p:spPr bwMode="auto">
            <a:xfrm>
              <a:off x="6467475" y="5402263"/>
              <a:ext cx="590550" cy="0"/>
            </a:xfrm>
            <a:prstGeom prst="straightConnector1">
              <a:avLst/>
            </a:prstGeom>
            <a:noFill/>
            <a:ln w="19050" cap="flat" cmpd="sng" algn="ctr">
              <a:solidFill>
                <a:srgbClr val="FFFFFF">
                  <a:lumMod val="50000"/>
                </a:srgbClr>
              </a:solidFill>
              <a:prstDash val="sysDot"/>
              <a:round/>
              <a:headEnd type="none" w="med" len="med"/>
              <a:tailEnd type="triangle" w="med" len="med"/>
            </a:ln>
            <a:effectLst/>
          </p:spPr>
        </p:cxnSp>
        <p:cxnSp>
          <p:nvCxnSpPr>
            <p:cNvPr id="127" name="Straight Arrow Connector 126"/>
            <p:cNvCxnSpPr/>
            <p:nvPr/>
          </p:nvCxnSpPr>
          <p:spPr bwMode="auto">
            <a:xfrm>
              <a:off x="5964238" y="3797300"/>
              <a:ext cx="0" cy="1447800"/>
            </a:xfrm>
            <a:prstGeom prst="straightConnector1">
              <a:avLst/>
            </a:prstGeom>
            <a:noFill/>
            <a:ln w="19050" cap="flat" cmpd="sng" algn="ctr">
              <a:solidFill>
                <a:srgbClr val="000000">
                  <a:lumMod val="75000"/>
                  <a:lumOff val="25000"/>
                </a:srgbClr>
              </a:solidFill>
              <a:prstDash val="solid"/>
              <a:round/>
              <a:headEnd type="none" w="med" len="med"/>
              <a:tailEnd type="triangle" w="med" len="lg"/>
            </a:ln>
            <a:effectLst/>
          </p:spPr>
        </p:cxnSp>
        <p:cxnSp>
          <p:nvCxnSpPr>
            <p:cNvPr id="128" name="Straight Connector 127"/>
            <p:cNvCxnSpPr/>
            <p:nvPr/>
          </p:nvCxnSpPr>
          <p:spPr bwMode="auto">
            <a:xfrm>
              <a:off x="7081838" y="3586163"/>
              <a:ext cx="774700" cy="0"/>
            </a:xfrm>
            <a:prstGeom prst="line">
              <a:avLst/>
            </a:prstGeom>
            <a:noFill/>
            <a:ln w="9525" cap="flat" cmpd="sng" algn="ctr">
              <a:solidFill>
                <a:srgbClr val="FFFFFF">
                  <a:lumMod val="75000"/>
                </a:srgbClr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29" name="Straight Connector 128"/>
            <p:cNvCxnSpPr/>
            <p:nvPr/>
          </p:nvCxnSpPr>
          <p:spPr bwMode="auto">
            <a:xfrm>
              <a:off x="7081838" y="3678238"/>
              <a:ext cx="774700" cy="0"/>
            </a:xfrm>
            <a:prstGeom prst="line">
              <a:avLst/>
            </a:prstGeom>
            <a:noFill/>
            <a:ln w="9525" cap="flat" cmpd="sng" algn="ctr">
              <a:solidFill>
                <a:srgbClr val="FFFFFF">
                  <a:lumMod val="75000"/>
                </a:srgbClr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30" name="Straight Connector 129"/>
            <p:cNvCxnSpPr/>
            <p:nvPr/>
          </p:nvCxnSpPr>
          <p:spPr bwMode="auto">
            <a:xfrm>
              <a:off x="7081838" y="3771900"/>
              <a:ext cx="774700" cy="0"/>
            </a:xfrm>
            <a:prstGeom prst="line">
              <a:avLst/>
            </a:prstGeom>
            <a:noFill/>
            <a:ln w="9525" cap="flat" cmpd="sng" algn="ctr">
              <a:solidFill>
                <a:srgbClr val="FFFFFF">
                  <a:lumMod val="75000"/>
                </a:srgbClr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31" name="Straight Connector 130"/>
            <p:cNvCxnSpPr/>
            <p:nvPr/>
          </p:nvCxnSpPr>
          <p:spPr bwMode="auto">
            <a:xfrm>
              <a:off x="7081838" y="3862388"/>
              <a:ext cx="774700" cy="0"/>
            </a:xfrm>
            <a:prstGeom prst="line">
              <a:avLst/>
            </a:prstGeom>
            <a:noFill/>
            <a:ln w="9525" cap="flat" cmpd="sng" algn="ctr">
              <a:solidFill>
                <a:srgbClr val="FFFFFF">
                  <a:lumMod val="75000"/>
                </a:srgbClr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33" name="Straight Connector 132"/>
            <p:cNvCxnSpPr/>
            <p:nvPr/>
          </p:nvCxnSpPr>
          <p:spPr bwMode="auto">
            <a:xfrm>
              <a:off x="7081838" y="3954463"/>
              <a:ext cx="774700" cy="0"/>
            </a:xfrm>
            <a:prstGeom prst="line">
              <a:avLst/>
            </a:prstGeom>
            <a:noFill/>
            <a:ln w="9525" cap="flat" cmpd="sng" algn="ctr">
              <a:solidFill>
                <a:srgbClr val="FFFFFF">
                  <a:lumMod val="75000"/>
                </a:srgbClr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34" name="Straight Connector 133"/>
            <p:cNvCxnSpPr/>
            <p:nvPr/>
          </p:nvCxnSpPr>
          <p:spPr bwMode="auto">
            <a:xfrm>
              <a:off x="7081838" y="4048125"/>
              <a:ext cx="774700" cy="0"/>
            </a:xfrm>
            <a:prstGeom prst="line">
              <a:avLst/>
            </a:prstGeom>
            <a:noFill/>
            <a:ln w="9525" cap="flat" cmpd="sng" algn="ctr">
              <a:solidFill>
                <a:srgbClr val="FFFFFF">
                  <a:lumMod val="75000"/>
                </a:srgbClr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35" name="Straight Connector 134"/>
            <p:cNvCxnSpPr/>
            <p:nvPr/>
          </p:nvCxnSpPr>
          <p:spPr bwMode="auto">
            <a:xfrm>
              <a:off x="7081838" y="4143375"/>
              <a:ext cx="774700" cy="0"/>
            </a:xfrm>
            <a:prstGeom prst="line">
              <a:avLst/>
            </a:prstGeom>
            <a:noFill/>
            <a:ln w="9525" cap="flat" cmpd="sng" algn="ctr">
              <a:solidFill>
                <a:srgbClr val="FFFFFF">
                  <a:lumMod val="75000"/>
                </a:srgbClr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36" name="Straight Connector 135"/>
            <p:cNvCxnSpPr/>
            <p:nvPr/>
          </p:nvCxnSpPr>
          <p:spPr bwMode="auto">
            <a:xfrm>
              <a:off x="7081838" y="4235450"/>
              <a:ext cx="774700" cy="0"/>
            </a:xfrm>
            <a:prstGeom prst="line">
              <a:avLst/>
            </a:prstGeom>
            <a:noFill/>
            <a:ln w="9525" cap="flat" cmpd="sng" algn="ctr">
              <a:solidFill>
                <a:srgbClr val="FFFFFF">
                  <a:lumMod val="75000"/>
                </a:srgbClr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37" name="Straight Connector 136"/>
            <p:cNvCxnSpPr/>
            <p:nvPr/>
          </p:nvCxnSpPr>
          <p:spPr bwMode="auto">
            <a:xfrm>
              <a:off x="7081838" y="4329113"/>
              <a:ext cx="774700" cy="0"/>
            </a:xfrm>
            <a:prstGeom prst="line">
              <a:avLst/>
            </a:prstGeom>
            <a:noFill/>
            <a:ln w="9525" cap="flat" cmpd="sng" algn="ctr">
              <a:solidFill>
                <a:srgbClr val="FFFFFF">
                  <a:lumMod val="75000"/>
                </a:srgbClr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38" name="Straight Connector 137"/>
            <p:cNvCxnSpPr/>
            <p:nvPr/>
          </p:nvCxnSpPr>
          <p:spPr bwMode="auto">
            <a:xfrm>
              <a:off x="7081838" y="4419600"/>
              <a:ext cx="774700" cy="0"/>
            </a:xfrm>
            <a:prstGeom prst="line">
              <a:avLst/>
            </a:prstGeom>
            <a:noFill/>
            <a:ln w="9525" cap="flat" cmpd="sng" algn="ctr">
              <a:solidFill>
                <a:srgbClr val="FFFFFF">
                  <a:lumMod val="75000"/>
                </a:srgbClr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39" name="Straight Connector 138"/>
            <p:cNvCxnSpPr/>
            <p:nvPr/>
          </p:nvCxnSpPr>
          <p:spPr bwMode="auto">
            <a:xfrm>
              <a:off x="7081838" y="4511675"/>
              <a:ext cx="774700" cy="0"/>
            </a:xfrm>
            <a:prstGeom prst="line">
              <a:avLst/>
            </a:prstGeom>
            <a:noFill/>
            <a:ln w="9525" cap="flat" cmpd="sng" algn="ctr">
              <a:solidFill>
                <a:srgbClr val="FFFFFF">
                  <a:lumMod val="75000"/>
                </a:srgbClr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40" name="Straight Connector 139"/>
            <p:cNvCxnSpPr/>
            <p:nvPr/>
          </p:nvCxnSpPr>
          <p:spPr bwMode="auto">
            <a:xfrm>
              <a:off x="7081838" y="4605338"/>
              <a:ext cx="774700" cy="0"/>
            </a:xfrm>
            <a:prstGeom prst="line">
              <a:avLst/>
            </a:prstGeom>
            <a:noFill/>
            <a:ln w="9525" cap="flat" cmpd="sng" algn="ctr">
              <a:solidFill>
                <a:srgbClr val="FFFFFF">
                  <a:lumMod val="75000"/>
                </a:srgbClr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41" name="Straight Connector 140"/>
            <p:cNvCxnSpPr/>
            <p:nvPr/>
          </p:nvCxnSpPr>
          <p:spPr bwMode="auto">
            <a:xfrm>
              <a:off x="7081838" y="4700588"/>
              <a:ext cx="774700" cy="0"/>
            </a:xfrm>
            <a:prstGeom prst="line">
              <a:avLst/>
            </a:prstGeom>
            <a:noFill/>
            <a:ln w="9525" cap="flat" cmpd="sng" algn="ctr">
              <a:solidFill>
                <a:srgbClr val="FFFFFF">
                  <a:lumMod val="75000"/>
                </a:srgbClr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42" name="Straight Connector 141"/>
            <p:cNvCxnSpPr/>
            <p:nvPr/>
          </p:nvCxnSpPr>
          <p:spPr bwMode="auto">
            <a:xfrm>
              <a:off x="7081838" y="4794250"/>
              <a:ext cx="774700" cy="0"/>
            </a:xfrm>
            <a:prstGeom prst="line">
              <a:avLst/>
            </a:prstGeom>
            <a:noFill/>
            <a:ln w="9525" cap="flat" cmpd="sng" algn="ctr">
              <a:solidFill>
                <a:srgbClr val="FFFFFF">
                  <a:lumMod val="75000"/>
                </a:srgbClr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43" name="Straight Connector 142"/>
            <p:cNvCxnSpPr/>
            <p:nvPr/>
          </p:nvCxnSpPr>
          <p:spPr bwMode="auto">
            <a:xfrm>
              <a:off x="7081838" y="4889500"/>
              <a:ext cx="774700" cy="0"/>
            </a:xfrm>
            <a:prstGeom prst="line">
              <a:avLst/>
            </a:prstGeom>
            <a:noFill/>
            <a:ln w="9525" cap="flat" cmpd="sng" algn="ctr">
              <a:solidFill>
                <a:srgbClr val="FFFFFF">
                  <a:lumMod val="75000"/>
                </a:srgbClr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44" name="Straight Connector 143"/>
            <p:cNvCxnSpPr/>
            <p:nvPr/>
          </p:nvCxnSpPr>
          <p:spPr bwMode="auto">
            <a:xfrm>
              <a:off x="7081838" y="4981575"/>
              <a:ext cx="774700" cy="0"/>
            </a:xfrm>
            <a:prstGeom prst="line">
              <a:avLst/>
            </a:prstGeom>
            <a:noFill/>
            <a:ln w="9525" cap="flat" cmpd="sng" algn="ctr">
              <a:solidFill>
                <a:srgbClr val="FFFFFF">
                  <a:lumMod val="75000"/>
                </a:srgbClr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45" name="Straight Connector 144"/>
            <p:cNvCxnSpPr/>
            <p:nvPr/>
          </p:nvCxnSpPr>
          <p:spPr bwMode="auto">
            <a:xfrm>
              <a:off x="7081838" y="5075238"/>
              <a:ext cx="774700" cy="0"/>
            </a:xfrm>
            <a:prstGeom prst="line">
              <a:avLst/>
            </a:prstGeom>
            <a:noFill/>
            <a:ln w="9525" cap="flat" cmpd="sng" algn="ctr">
              <a:solidFill>
                <a:srgbClr val="FFFFFF">
                  <a:lumMod val="75000"/>
                </a:srgbClr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46" name="Straight Connector 145"/>
            <p:cNvCxnSpPr/>
            <p:nvPr/>
          </p:nvCxnSpPr>
          <p:spPr bwMode="auto">
            <a:xfrm>
              <a:off x="7081838" y="5165725"/>
              <a:ext cx="774700" cy="0"/>
            </a:xfrm>
            <a:prstGeom prst="line">
              <a:avLst/>
            </a:prstGeom>
            <a:noFill/>
            <a:ln w="9525" cap="flat" cmpd="sng" algn="ctr">
              <a:solidFill>
                <a:srgbClr val="FFFFFF">
                  <a:lumMod val="75000"/>
                </a:srgbClr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47" name="Straight Connector 146"/>
            <p:cNvCxnSpPr/>
            <p:nvPr/>
          </p:nvCxnSpPr>
          <p:spPr bwMode="auto">
            <a:xfrm>
              <a:off x="7081838" y="5256213"/>
              <a:ext cx="774700" cy="0"/>
            </a:xfrm>
            <a:prstGeom prst="line">
              <a:avLst/>
            </a:prstGeom>
            <a:noFill/>
            <a:ln w="9525" cap="flat" cmpd="sng" algn="ctr">
              <a:solidFill>
                <a:srgbClr val="FFFFFF">
                  <a:lumMod val="75000"/>
                </a:srgbClr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48" name="Straight Connector 147"/>
            <p:cNvCxnSpPr/>
            <p:nvPr/>
          </p:nvCxnSpPr>
          <p:spPr bwMode="auto">
            <a:xfrm>
              <a:off x="7081838" y="5348288"/>
              <a:ext cx="774700" cy="0"/>
            </a:xfrm>
            <a:prstGeom prst="line">
              <a:avLst/>
            </a:prstGeom>
            <a:noFill/>
            <a:ln w="9525" cap="flat" cmpd="sng" algn="ctr">
              <a:solidFill>
                <a:srgbClr val="FFFFFF">
                  <a:lumMod val="75000"/>
                </a:srgbClr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49" name="Straight Connector 148"/>
            <p:cNvCxnSpPr/>
            <p:nvPr/>
          </p:nvCxnSpPr>
          <p:spPr bwMode="auto">
            <a:xfrm>
              <a:off x="7081838" y="5441950"/>
              <a:ext cx="774700" cy="0"/>
            </a:xfrm>
            <a:prstGeom prst="line">
              <a:avLst/>
            </a:prstGeom>
            <a:noFill/>
            <a:ln w="9525" cap="flat" cmpd="sng" algn="ctr">
              <a:solidFill>
                <a:srgbClr val="FFFFFF">
                  <a:lumMod val="75000"/>
                </a:srgbClr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50" name="Straight Connector 149"/>
            <p:cNvCxnSpPr/>
            <p:nvPr/>
          </p:nvCxnSpPr>
          <p:spPr bwMode="auto">
            <a:xfrm>
              <a:off x="7081838" y="5537200"/>
              <a:ext cx="774700" cy="0"/>
            </a:xfrm>
            <a:prstGeom prst="line">
              <a:avLst/>
            </a:prstGeom>
            <a:noFill/>
            <a:ln w="9525" cap="flat" cmpd="sng" algn="ctr">
              <a:solidFill>
                <a:srgbClr val="FFFFFF">
                  <a:lumMod val="75000"/>
                </a:srgbClr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51" name="Rectangle 150"/>
            <p:cNvSpPr/>
            <p:nvPr/>
          </p:nvSpPr>
          <p:spPr bwMode="auto">
            <a:xfrm>
              <a:off x="7081838" y="3500438"/>
              <a:ext cx="774700" cy="2036762"/>
            </a:xfrm>
            <a:prstGeom prst="rect">
              <a:avLst/>
            </a:prstGeom>
            <a:noFill/>
            <a:ln w="19050" cap="flat" cmpd="sng" algn="ctr">
              <a:solidFill>
                <a:srgbClr val="000000">
                  <a:lumMod val="75000"/>
                  <a:lumOff val="25000"/>
                </a:srgb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MS PGothic" pitchFamily="34" charset="-128"/>
              </a:endParaRPr>
            </a:p>
          </p:txBody>
        </p:sp>
        <p:sp>
          <p:nvSpPr>
            <p:cNvPr id="152" name="TextBox 40"/>
            <p:cNvSpPr txBox="1">
              <a:spLocks noChangeArrowheads="1"/>
            </p:cNvSpPr>
            <p:nvPr/>
          </p:nvSpPr>
          <p:spPr bwMode="auto">
            <a:xfrm>
              <a:off x="7112000" y="3797300"/>
              <a:ext cx="723900" cy="6000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1pPr>
              <a:lvl2pPr marL="742950" indent="-28575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2pPr>
              <a:lvl3pPr marL="1143000" indent="-22860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3pPr>
              <a:lvl4pPr marL="1600200" indent="-22860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4pPr>
              <a:lvl5pPr marL="2057400" indent="-22860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9pPr>
            </a:lstStyle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1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MS PGothic" pitchFamily="34" charset="-128"/>
                </a:rPr>
                <a:t>Main</a:t>
              </a:r>
            </a:p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1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MS PGothic" pitchFamily="34" charset="-128"/>
                </a:rPr>
                <a:t>Program</a:t>
              </a:r>
            </a:p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1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MS PGothic" pitchFamily="34" charset="-128"/>
                </a:rPr>
                <a:t>code</a:t>
              </a:r>
            </a:p>
          </p:txBody>
        </p:sp>
        <p:sp>
          <p:nvSpPr>
            <p:cNvPr id="153" name="TextBox 40"/>
            <p:cNvSpPr txBox="1">
              <a:spLocks noChangeArrowheads="1"/>
            </p:cNvSpPr>
            <p:nvPr/>
          </p:nvSpPr>
          <p:spPr bwMode="auto">
            <a:xfrm>
              <a:off x="7051675" y="5037138"/>
              <a:ext cx="844550" cy="2619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1pPr>
              <a:lvl2pPr marL="742950" indent="-28575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2pPr>
              <a:lvl3pPr marL="1143000" indent="-22860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3pPr>
              <a:lvl4pPr marL="1600200" indent="-22860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4pPr>
              <a:lvl5pPr marL="2057400" indent="-22860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9pPr>
            </a:lstStyle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1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MS PGothic" pitchFamily="34" charset="-128"/>
                </a:rPr>
                <a:t>subroutine</a:t>
              </a:r>
            </a:p>
          </p:txBody>
        </p:sp>
        <p:sp>
          <p:nvSpPr>
            <p:cNvPr id="154" name="TextBox 40"/>
            <p:cNvSpPr txBox="1">
              <a:spLocks noChangeArrowheads="1"/>
            </p:cNvSpPr>
            <p:nvPr/>
          </p:nvSpPr>
          <p:spPr bwMode="auto">
            <a:xfrm>
              <a:off x="6272213" y="5113338"/>
              <a:ext cx="890587" cy="2619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1pPr>
              <a:lvl2pPr marL="742950" indent="-28575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2pPr>
              <a:lvl3pPr marL="1143000" indent="-22860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3pPr>
              <a:lvl4pPr marL="1600200" indent="-22860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4pPr>
              <a:lvl5pPr marL="2057400" indent="-22860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9pPr>
            </a:lstStyle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1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MS PGothic" pitchFamily="34" charset="-128"/>
                </a:rPr>
                <a:t>Current PC</a:t>
              </a:r>
            </a:p>
          </p:txBody>
        </p:sp>
        <p:cxnSp>
          <p:nvCxnSpPr>
            <p:cNvPr id="155" name="Straight Arrow Connector 154"/>
            <p:cNvCxnSpPr/>
            <p:nvPr/>
          </p:nvCxnSpPr>
          <p:spPr bwMode="auto">
            <a:xfrm>
              <a:off x="6467475" y="3633788"/>
              <a:ext cx="584200" cy="0"/>
            </a:xfrm>
            <a:prstGeom prst="straightConnector1">
              <a:avLst/>
            </a:prstGeom>
            <a:noFill/>
            <a:ln w="19050" cap="flat" cmpd="sng" algn="ctr">
              <a:solidFill>
                <a:srgbClr val="FFFFFF">
                  <a:lumMod val="50000"/>
                </a:srgbClr>
              </a:solidFill>
              <a:prstDash val="sysDot"/>
              <a:round/>
              <a:headEnd type="none" w="med" len="med"/>
              <a:tailEnd type="triangle" w="med" len="med"/>
            </a:ln>
            <a:effectLst/>
          </p:spPr>
        </p:cxnSp>
        <p:sp>
          <p:nvSpPr>
            <p:cNvPr id="156" name="TextBox 40"/>
            <p:cNvSpPr txBox="1">
              <a:spLocks noChangeArrowheads="1"/>
            </p:cNvSpPr>
            <p:nvPr/>
          </p:nvSpPr>
          <p:spPr bwMode="auto">
            <a:xfrm>
              <a:off x="4587875" y="4141788"/>
              <a:ext cx="1281113" cy="7699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1pPr>
              <a:lvl2pPr marL="742950" indent="-28575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2pPr>
              <a:lvl3pPr marL="1143000" indent="-22860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3pPr>
              <a:lvl4pPr marL="1600200" indent="-22860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4pPr>
              <a:lvl5pPr marL="2057400" indent="-22860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1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MS PGothic" pitchFamily="34" charset="-128"/>
                </a:rPr>
                <a:t>Load PC with the address in LR to return to the main program</a:t>
              </a:r>
            </a:p>
          </p:txBody>
        </p:sp>
        <p:sp>
          <p:nvSpPr>
            <p:cNvPr id="157" name="TextBox 40"/>
            <p:cNvSpPr txBox="1">
              <a:spLocks noChangeArrowheads="1"/>
            </p:cNvSpPr>
            <p:nvPr/>
          </p:nvSpPr>
          <p:spPr bwMode="auto">
            <a:xfrm>
              <a:off x="6280150" y="3373438"/>
              <a:ext cx="874713" cy="2603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1pPr>
              <a:lvl2pPr marL="742950" indent="-28575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2pPr>
              <a:lvl3pPr marL="1143000" indent="-22860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3pPr>
              <a:lvl4pPr marL="1600200" indent="-22860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4pPr>
              <a:lvl5pPr marL="2057400" indent="-22860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9pPr>
            </a:lstStyle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1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MS PGothic" pitchFamily="34" charset="-128"/>
                </a:rPr>
                <a:t>Current LR</a:t>
              </a:r>
            </a:p>
          </p:txBody>
        </p:sp>
        <p:sp>
          <p:nvSpPr>
            <p:cNvPr id="158" name="TextBox 40"/>
            <p:cNvSpPr txBox="1">
              <a:spLocks noChangeArrowheads="1"/>
            </p:cNvSpPr>
            <p:nvPr/>
          </p:nvSpPr>
          <p:spPr bwMode="auto">
            <a:xfrm>
              <a:off x="5076825" y="5826125"/>
              <a:ext cx="3135313" cy="254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1pPr>
              <a:lvl2pPr marL="742950" indent="-28575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2pPr>
              <a:lvl3pPr marL="1143000" indent="-22860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3pPr>
              <a:lvl4pPr marL="1600200" indent="-22860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4pPr>
              <a:lvl5pPr marL="2057400" indent="-22860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9pPr>
            </a:lstStyle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GB" sz="1050" dirty="0" smtClean="0">
                  <a:cs typeface="Arial" charset="0"/>
                </a:rPr>
                <a:t>Return from a subroutine to the main program</a:t>
              </a:r>
            </a:p>
          </p:txBody>
        </p:sp>
        <p:sp>
          <p:nvSpPr>
            <p:cNvPr id="159" name="Rectangle 158"/>
            <p:cNvSpPr/>
            <p:nvPr/>
          </p:nvSpPr>
          <p:spPr bwMode="auto">
            <a:xfrm>
              <a:off x="2722563" y="3494088"/>
              <a:ext cx="774700" cy="2036762"/>
            </a:xfrm>
            <a:prstGeom prst="rect">
              <a:avLst/>
            </a:prstGeom>
            <a:solidFill>
              <a:srgbClr val="FFFFFF">
                <a:lumMod val="85000"/>
              </a:srgbClr>
            </a:solidFill>
            <a:ln w="1905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MS PGothic" pitchFamily="34" charset="-128"/>
              </a:endParaRPr>
            </a:p>
          </p:txBody>
        </p:sp>
        <p:sp>
          <p:nvSpPr>
            <p:cNvPr id="160" name="Rectangle 159"/>
            <p:cNvSpPr/>
            <p:nvPr/>
          </p:nvSpPr>
          <p:spPr bwMode="auto">
            <a:xfrm>
              <a:off x="2722563" y="3489325"/>
              <a:ext cx="774700" cy="1109663"/>
            </a:xfrm>
            <a:prstGeom prst="rect">
              <a:avLst/>
            </a:prstGeom>
            <a:solidFill>
              <a:srgbClr val="128CAB">
                <a:lumMod val="20000"/>
                <a:lumOff val="80000"/>
              </a:srgbClr>
            </a:solidFill>
            <a:ln w="1905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MS PGothic" pitchFamily="34" charset="-128"/>
              </a:endParaRPr>
            </a:p>
          </p:txBody>
        </p:sp>
        <p:sp>
          <p:nvSpPr>
            <p:cNvPr id="161" name="Rectangle 160"/>
            <p:cNvSpPr/>
            <p:nvPr/>
          </p:nvSpPr>
          <p:spPr bwMode="auto">
            <a:xfrm>
              <a:off x="2722563" y="4883150"/>
              <a:ext cx="774700" cy="552450"/>
            </a:xfrm>
            <a:prstGeom prst="rect">
              <a:avLst/>
            </a:prstGeom>
            <a:solidFill>
              <a:srgbClr val="911B1D">
                <a:lumMod val="20000"/>
                <a:lumOff val="80000"/>
              </a:srgbClr>
            </a:solidFill>
            <a:ln w="1905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MS PGothic" pitchFamily="34" charset="-128"/>
              </a:endParaRPr>
            </a:p>
          </p:txBody>
        </p:sp>
        <p:sp>
          <p:nvSpPr>
            <p:cNvPr id="162" name="Rectangle 161"/>
            <p:cNvSpPr/>
            <p:nvPr/>
          </p:nvSpPr>
          <p:spPr bwMode="auto">
            <a:xfrm>
              <a:off x="2722563" y="4881563"/>
              <a:ext cx="774700" cy="93662"/>
            </a:xfrm>
            <a:prstGeom prst="rect">
              <a:avLst/>
            </a:prstGeom>
            <a:solidFill>
              <a:srgbClr val="911B1D">
                <a:lumMod val="40000"/>
                <a:lumOff val="60000"/>
              </a:srgbClr>
            </a:solidFill>
            <a:ln w="1905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MS PGothic" pitchFamily="34" charset="-128"/>
              </a:endParaRPr>
            </a:p>
          </p:txBody>
        </p:sp>
        <p:sp>
          <p:nvSpPr>
            <p:cNvPr id="163" name="Rectangle 162"/>
            <p:cNvSpPr/>
            <p:nvPr/>
          </p:nvSpPr>
          <p:spPr bwMode="auto">
            <a:xfrm>
              <a:off x="2722563" y="3581400"/>
              <a:ext cx="774700" cy="93663"/>
            </a:xfrm>
            <a:prstGeom prst="rect">
              <a:avLst/>
            </a:prstGeom>
            <a:solidFill>
              <a:srgbClr val="AAC5D2">
                <a:lumMod val="75000"/>
              </a:srgbClr>
            </a:solidFill>
            <a:ln w="1905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MS PGothic" pitchFamily="34" charset="-128"/>
              </a:endParaRPr>
            </a:p>
          </p:txBody>
        </p:sp>
        <p:sp>
          <p:nvSpPr>
            <p:cNvPr id="164" name="Rectangle 163"/>
            <p:cNvSpPr/>
            <p:nvPr/>
          </p:nvSpPr>
          <p:spPr bwMode="auto">
            <a:xfrm>
              <a:off x="1216025" y="3551238"/>
              <a:ext cx="776288" cy="146050"/>
            </a:xfrm>
            <a:prstGeom prst="rect">
              <a:avLst/>
            </a:prstGeom>
            <a:solidFill>
              <a:srgbClr val="FFFFFF">
                <a:lumMod val="85000"/>
              </a:srgbClr>
            </a:solidFill>
            <a:ln w="19050" cap="flat" cmpd="sng" algn="ctr">
              <a:solidFill>
                <a:srgbClr val="000000">
                  <a:lumMod val="75000"/>
                  <a:lumOff val="25000"/>
                </a:srgb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MS PGothic" pitchFamily="34" charset="-128"/>
                </a:rPr>
                <a:t>PC</a:t>
              </a:r>
            </a:p>
          </p:txBody>
        </p:sp>
        <p:sp>
          <p:nvSpPr>
            <p:cNvPr id="165" name="Rectangle 164"/>
            <p:cNvSpPr/>
            <p:nvPr/>
          </p:nvSpPr>
          <p:spPr bwMode="auto">
            <a:xfrm>
              <a:off x="1216025" y="4237038"/>
              <a:ext cx="776288" cy="146050"/>
            </a:xfrm>
            <a:prstGeom prst="rect">
              <a:avLst/>
            </a:prstGeom>
            <a:solidFill>
              <a:srgbClr val="FFFFFF">
                <a:lumMod val="85000"/>
              </a:srgbClr>
            </a:solidFill>
            <a:ln w="19050" cap="flat" cmpd="sng" algn="ctr">
              <a:solidFill>
                <a:srgbClr val="000000">
                  <a:lumMod val="75000"/>
                  <a:lumOff val="25000"/>
                </a:srgb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MS PGothic" pitchFamily="34" charset="-128"/>
                </a:rPr>
                <a:t>LR</a:t>
              </a:r>
            </a:p>
          </p:txBody>
        </p:sp>
        <p:cxnSp>
          <p:nvCxnSpPr>
            <p:cNvPr id="166" name="Straight Arrow Connector 165"/>
            <p:cNvCxnSpPr/>
            <p:nvPr/>
          </p:nvCxnSpPr>
          <p:spPr bwMode="auto">
            <a:xfrm>
              <a:off x="2108200" y="3624263"/>
              <a:ext cx="590550" cy="0"/>
            </a:xfrm>
            <a:prstGeom prst="straightConnector1">
              <a:avLst/>
            </a:prstGeom>
            <a:noFill/>
            <a:ln w="19050" cap="flat" cmpd="sng" algn="ctr">
              <a:solidFill>
                <a:srgbClr val="FFFFFF">
                  <a:lumMod val="50000"/>
                </a:srgbClr>
              </a:solidFill>
              <a:prstDash val="sysDot"/>
              <a:round/>
              <a:headEnd type="none" w="med" len="med"/>
              <a:tailEnd type="triangle" w="med" len="med"/>
            </a:ln>
            <a:effectLst/>
          </p:spPr>
        </p:cxnSp>
        <p:cxnSp>
          <p:nvCxnSpPr>
            <p:cNvPr id="167" name="Straight Arrow Connector 166"/>
            <p:cNvCxnSpPr/>
            <p:nvPr/>
          </p:nvCxnSpPr>
          <p:spPr bwMode="auto">
            <a:xfrm>
              <a:off x="1604963" y="3767138"/>
              <a:ext cx="0" cy="400050"/>
            </a:xfrm>
            <a:prstGeom prst="straightConnector1">
              <a:avLst/>
            </a:prstGeom>
            <a:noFill/>
            <a:ln w="19050" cap="flat" cmpd="sng" algn="ctr">
              <a:solidFill>
                <a:srgbClr val="000000">
                  <a:lumMod val="75000"/>
                  <a:lumOff val="25000"/>
                </a:srgbClr>
              </a:solidFill>
              <a:prstDash val="solid"/>
              <a:round/>
              <a:headEnd type="none" w="med" len="med"/>
              <a:tailEnd type="triangle" w="med" len="lg"/>
            </a:ln>
            <a:effectLst/>
          </p:spPr>
        </p:cxnSp>
        <p:cxnSp>
          <p:nvCxnSpPr>
            <p:cNvPr id="168" name="Straight Connector 167"/>
            <p:cNvCxnSpPr/>
            <p:nvPr/>
          </p:nvCxnSpPr>
          <p:spPr bwMode="auto">
            <a:xfrm>
              <a:off x="2722563" y="3579813"/>
              <a:ext cx="774700" cy="0"/>
            </a:xfrm>
            <a:prstGeom prst="line">
              <a:avLst/>
            </a:prstGeom>
            <a:noFill/>
            <a:ln w="9525" cap="flat" cmpd="sng" algn="ctr">
              <a:solidFill>
                <a:srgbClr val="FFFFFF">
                  <a:lumMod val="75000"/>
                </a:srgbClr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69" name="Straight Connector 168"/>
            <p:cNvCxnSpPr/>
            <p:nvPr/>
          </p:nvCxnSpPr>
          <p:spPr bwMode="auto">
            <a:xfrm>
              <a:off x="2722563" y="3671888"/>
              <a:ext cx="774700" cy="0"/>
            </a:xfrm>
            <a:prstGeom prst="line">
              <a:avLst/>
            </a:prstGeom>
            <a:noFill/>
            <a:ln w="9525" cap="flat" cmpd="sng" algn="ctr">
              <a:solidFill>
                <a:srgbClr val="FFFFFF">
                  <a:lumMod val="75000"/>
                </a:srgbClr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70" name="Straight Connector 169"/>
            <p:cNvCxnSpPr/>
            <p:nvPr/>
          </p:nvCxnSpPr>
          <p:spPr bwMode="auto">
            <a:xfrm>
              <a:off x="2722563" y="3765550"/>
              <a:ext cx="774700" cy="0"/>
            </a:xfrm>
            <a:prstGeom prst="line">
              <a:avLst/>
            </a:prstGeom>
            <a:noFill/>
            <a:ln w="9525" cap="flat" cmpd="sng" algn="ctr">
              <a:solidFill>
                <a:srgbClr val="FFFFFF">
                  <a:lumMod val="75000"/>
                </a:srgbClr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71" name="Straight Connector 170"/>
            <p:cNvCxnSpPr/>
            <p:nvPr/>
          </p:nvCxnSpPr>
          <p:spPr bwMode="auto">
            <a:xfrm>
              <a:off x="2722563" y="3856038"/>
              <a:ext cx="774700" cy="0"/>
            </a:xfrm>
            <a:prstGeom prst="line">
              <a:avLst/>
            </a:prstGeom>
            <a:noFill/>
            <a:ln w="9525" cap="flat" cmpd="sng" algn="ctr">
              <a:solidFill>
                <a:srgbClr val="FFFFFF">
                  <a:lumMod val="75000"/>
                </a:srgbClr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72" name="Straight Connector 171"/>
            <p:cNvCxnSpPr/>
            <p:nvPr/>
          </p:nvCxnSpPr>
          <p:spPr bwMode="auto">
            <a:xfrm>
              <a:off x="2722563" y="3948113"/>
              <a:ext cx="774700" cy="0"/>
            </a:xfrm>
            <a:prstGeom prst="line">
              <a:avLst/>
            </a:prstGeom>
            <a:noFill/>
            <a:ln w="9525" cap="flat" cmpd="sng" algn="ctr">
              <a:solidFill>
                <a:srgbClr val="FFFFFF">
                  <a:lumMod val="75000"/>
                </a:srgbClr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73" name="Straight Connector 172"/>
            <p:cNvCxnSpPr/>
            <p:nvPr/>
          </p:nvCxnSpPr>
          <p:spPr bwMode="auto">
            <a:xfrm>
              <a:off x="2722563" y="4041775"/>
              <a:ext cx="774700" cy="0"/>
            </a:xfrm>
            <a:prstGeom prst="line">
              <a:avLst/>
            </a:prstGeom>
            <a:noFill/>
            <a:ln w="9525" cap="flat" cmpd="sng" algn="ctr">
              <a:solidFill>
                <a:srgbClr val="FFFFFF">
                  <a:lumMod val="75000"/>
                </a:srgbClr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74" name="Straight Connector 173"/>
            <p:cNvCxnSpPr/>
            <p:nvPr/>
          </p:nvCxnSpPr>
          <p:spPr bwMode="auto">
            <a:xfrm>
              <a:off x="2722563" y="4137025"/>
              <a:ext cx="774700" cy="0"/>
            </a:xfrm>
            <a:prstGeom prst="line">
              <a:avLst/>
            </a:prstGeom>
            <a:noFill/>
            <a:ln w="9525" cap="flat" cmpd="sng" algn="ctr">
              <a:solidFill>
                <a:srgbClr val="FFFFFF">
                  <a:lumMod val="75000"/>
                </a:srgbClr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75" name="Straight Connector 174"/>
            <p:cNvCxnSpPr/>
            <p:nvPr/>
          </p:nvCxnSpPr>
          <p:spPr bwMode="auto">
            <a:xfrm>
              <a:off x="2722563" y="4229100"/>
              <a:ext cx="774700" cy="0"/>
            </a:xfrm>
            <a:prstGeom prst="line">
              <a:avLst/>
            </a:prstGeom>
            <a:noFill/>
            <a:ln w="9525" cap="flat" cmpd="sng" algn="ctr">
              <a:solidFill>
                <a:srgbClr val="FFFFFF">
                  <a:lumMod val="75000"/>
                </a:srgbClr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76" name="Straight Connector 175"/>
            <p:cNvCxnSpPr/>
            <p:nvPr/>
          </p:nvCxnSpPr>
          <p:spPr bwMode="auto">
            <a:xfrm>
              <a:off x="2722563" y="4322763"/>
              <a:ext cx="774700" cy="0"/>
            </a:xfrm>
            <a:prstGeom prst="line">
              <a:avLst/>
            </a:prstGeom>
            <a:noFill/>
            <a:ln w="9525" cap="flat" cmpd="sng" algn="ctr">
              <a:solidFill>
                <a:srgbClr val="FFFFFF">
                  <a:lumMod val="75000"/>
                </a:srgbClr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77" name="Straight Connector 176"/>
            <p:cNvCxnSpPr/>
            <p:nvPr/>
          </p:nvCxnSpPr>
          <p:spPr bwMode="auto">
            <a:xfrm>
              <a:off x="2722563" y="4413250"/>
              <a:ext cx="774700" cy="0"/>
            </a:xfrm>
            <a:prstGeom prst="line">
              <a:avLst/>
            </a:prstGeom>
            <a:noFill/>
            <a:ln w="9525" cap="flat" cmpd="sng" algn="ctr">
              <a:solidFill>
                <a:srgbClr val="FFFFFF">
                  <a:lumMod val="75000"/>
                </a:srgbClr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78" name="Straight Connector 177"/>
            <p:cNvCxnSpPr/>
            <p:nvPr/>
          </p:nvCxnSpPr>
          <p:spPr bwMode="auto">
            <a:xfrm>
              <a:off x="2722563" y="4505325"/>
              <a:ext cx="774700" cy="0"/>
            </a:xfrm>
            <a:prstGeom prst="line">
              <a:avLst/>
            </a:prstGeom>
            <a:noFill/>
            <a:ln w="9525" cap="flat" cmpd="sng" algn="ctr">
              <a:solidFill>
                <a:srgbClr val="FFFFFF">
                  <a:lumMod val="75000"/>
                </a:srgbClr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79" name="Straight Connector 178"/>
            <p:cNvCxnSpPr/>
            <p:nvPr/>
          </p:nvCxnSpPr>
          <p:spPr bwMode="auto">
            <a:xfrm>
              <a:off x="2722563" y="4598988"/>
              <a:ext cx="774700" cy="0"/>
            </a:xfrm>
            <a:prstGeom prst="line">
              <a:avLst/>
            </a:prstGeom>
            <a:noFill/>
            <a:ln w="9525" cap="flat" cmpd="sng" algn="ctr">
              <a:solidFill>
                <a:srgbClr val="FFFFFF">
                  <a:lumMod val="75000"/>
                </a:srgbClr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80" name="Straight Connector 179"/>
            <p:cNvCxnSpPr/>
            <p:nvPr/>
          </p:nvCxnSpPr>
          <p:spPr bwMode="auto">
            <a:xfrm>
              <a:off x="2722563" y="4694238"/>
              <a:ext cx="774700" cy="0"/>
            </a:xfrm>
            <a:prstGeom prst="line">
              <a:avLst/>
            </a:prstGeom>
            <a:noFill/>
            <a:ln w="9525" cap="flat" cmpd="sng" algn="ctr">
              <a:solidFill>
                <a:srgbClr val="FFFFFF">
                  <a:lumMod val="75000"/>
                </a:srgbClr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81" name="Straight Connector 180"/>
            <p:cNvCxnSpPr/>
            <p:nvPr/>
          </p:nvCxnSpPr>
          <p:spPr bwMode="auto">
            <a:xfrm>
              <a:off x="2722563" y="4787900"/>
              <a:ext cx="774700" cy="0"/>
            </a:xfrm>
            <a:prstGeom prst="line">
              <a:avLst/>
            </a:prstGeom>
            <a:noFill/>
            <a:ln w="9525" cap="flat" cmpd="sng" algn="ctr">
              <a:solidFill>
                <a:srgbClr val="FFFFFF">
                  <a:lumMod val="75000"/>
                </a:srgbClr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82" name="Straight Connector 181"/>
            <p:cNvCxnSpPr/>
            <p:nvPr/>
          </p:nvCxnSpPr>
          <p:spPr bwMode="auto">
            <a:xfrm>
              <a:off x="2722563" y="4883150"/>
              <a:ext cx="774700" cy="0"/>
            </a:xfrm>
            <a:prstGeom prst="line">
              <a:avLst/>
            </a:prstGeom>
            <a:noFill/>
            <a:ln w="9525" cap="flat" cmpd="sng" algn="ctr">
              <a:solidFill>
                <a:srgbClr val="FFFFFF">
                  <a:lumMod val="75000"/>
                </a:srgbClr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83" name="Straight Connector 182"/>
            <p:cNvCxnSpPr/>
            <p:nvPr/>
          </p:nvCxnSpPr>
          <p:spPr bwMode="auto">
            <a:xfrm>
              <a:off x="2722563" y="4975225"/>
              <a:ext cx="774700" cy="0"/>
            </a:xfrm>
            <a:prstGeom prst="line">
              <a:avLst/>
            </a:prstGeom>
            <a:noFill/>
            <a:ln w="9525" cap="flat" cmpd="sng" algn="ctr">
              <a:solidFill>
                <a:srgbClr val="FFFFFF">
                  <a:lumMod val="75000"/>
                </a:srgbClr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84" name="Straight Connector 183"/>
            <p:cNvCxnSpPr/>
            <p:nvPr/>
          </p:nvCxnSpPr>
          <p:spPr bwMode="auto">
            <a:xfrm>
              <a:off x="2722563" y="5068888"/>
              <a:ext cx="774700" cy="0"/>
            </a:xfrm>
            <a:prstGeom prst="line">
              <a:avLst/>
            </a:prstGeom>
            <a:noFill/>
            <a:ln w="9525" cap="flat" cmpd="sng" algn="ctr">
              <a:solidFill>
                <a:srgbClr val="FFFFFF">
                  <a:lumMod val="75000"/>
                </a:srgbClr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85" name="Straight Connector 184"/>
            <p:cNvCxnSpPr/>
            <p:nvPr/>
          </p:nvCxnSpPr>
          <p:spPr bwMode="auto">
            <a:xfrm>
              <a:off x="2722563" y="5159375"/>
              <a:ext cx="774700" cy="0"/>
            </a:xfrm>
            <a:prstGeom prst="line">
              <a:avLst/>
            </a:prstGeom>
            <a:noFill/>
            <a:ln w="9525" cap="flat" cmpd="sng" algn="ctr">
              <a:solidFill>
                <a:srgbClr val="FFFFFF">
                  <a:lumMod val="75000"/>
                </a:srgbClr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86" name="Straight Connector 185"/>
            <p:cNvCxnSpPr/>
            <p:nvPr/>
          </p:nvCxnSpPr>
          <p:spPr bwMode="auto">
            <a:xfrm>
              <a:off x="2722563" y="5249863"/>
              <a:ext cx="774700" cy="0"/>
            </a:xfrm>
            <a:prstGeom prst="line">
              <a:avLst/>
            </a:prstGeom>
            <a:noFill/>
            <a:ln w="9525" cap="flat" cmpd="sng" algn="ctr">
              <a:solidFill>
                <a:srgbClr val="FFFFFF">
                  <a:lumMod val="75000"/>
                </a:srgbClr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87" name="Straight Connector 186"/>
            <p:cNvCxnSpPr/>
            <p:nvPr/>
          </p:nvCxnSpPr>
          <p:spPr bwMode="auto">
            <a:xfrm>
              <a:off x="2722563" y="5341938"/>
              <a:ext cx="774700" cy="0"/>
            </a:xfrm>
            <a:prstGeom prst="line">
              <a:avLst/>
            </a:prstGeom>
            <a:noFill/>
            <a:ln w="9525" cap="flat" cmpd="sng" algn="ctr">
              <a:solidFill>
                <a:srgbClr val="FFFFFF">
                  <a:lumMod val="75000"/>
                </a:srgbClr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88" name="Straight Connector 187"/>
            <p:cNvCxnSpPr/>
            <p:nvPr/>
          </p:nvCxnSpPr>
          <p:spPr bwMode="auto">
            <a:xfrm>
              <a:off x="2722563" y="5435600"/>
              <a:ext cx="774700" cy="0"/>
            </a:xfrm>
            <a:prstGeom prst="line">
              <a:avLst/>
            </a:prstGeom>
            <a:noFill/>
            <a:ln w="9525" cap="flat" cmpd="sng" algn="ctr">
              <a:solidFill>
                <a:srgbClr val="FFFFFF">
                  <a:lumMod val="75000"/>
                </a:srgbClr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89" name="Straight Connector 188"/>
            <p:cNvCxnSpPr/>
            <p:nvPr/>
          </p:nvCxnSpPr>
          <p:spPr bwMode="auto">
            <a:xfrm>
              <a:off x="2722563" y="5530850"/>
              <a:ext cx="774700" cy="0"/>
            </a:xfrm>
            <a:prstGeom prst="line">
              <a:avLst/>
            </a:prstGeom>
            <a:noFill/>
            <a:ln w="9525" cap="flat" cmpd="sng" algn="ctr">
              <a:solidFill>
                <a:srgbClr val="FFFFFF">
                  <a:lumMod val="75000"/>
                </a:srgbClr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90" name="Rectangle 189"/>
            <p:cNvSpPr/>
            <p:nvPr/>
          </p:nvSpPr>
          <p:spPr bwMode="auto">
            <a:xfrm>
              <a:off x="2722563" y="3494088"/>
              <a:ext cx="774700" cy="2036762"/>
            </a:xfrm>
            <a:prstGeom prst="rect">
              <a:avLst/>
            </a:prstGeom>
            <a:noFill/>
            <a:ln w="19050" cap="flat" cmpd="sng" algn="ctr">
              <a:solidFill>
                <a:srgbClr val="000000">
                  <a:lumMod val="75000"/>
                  <a:lumOff val="25000"/>
                </a:srgb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MS PGothic" pitchFamily="34" charset="-128"/>
              </a:endParaRPr>
            </a:p>
          </p:txBody>
        </p:sp>
        <p:sp>
          <p:nvSpPr>
            <p:cNvPr id="191" name="TextBox 40"/>
            <p:cNvSpPr txBox="1">
              <a:spLocks noChangeArrowheads="1"/>
            </p:cNvSpPr>
            <p:nvPr/>
          </p:nvSpPr>
          <p:spPr bwMode="auto">
            <a:xfrm>
              <a:off x="2752725" y="3790950"/>
              <a:ext cx="723900" cy="6000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1pPr>
              <a:lvl2pPr marL="742950" indent="-28575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2pPr>
              <a:lvl3pPr marL="1143000" indent="-22860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3pPr>
              <a:lvl4pPr marL="1600200" indent="-22860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4pPr>
              <a:lvl5pPr marL="2057400" indent="-22860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9pPr>
            </a:lstStyle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1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MS PGothic" pitchFamily="34" charset="-128"/>
                </a:rPr>
                <a:t>Main</a:t>
              </a:r>
            </a:p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1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MS PGothic" pitchFamily="34" charset="-128"/>
                </a:rPr>
                <a:t>Program</a:t>
              </a:r>
            </a:p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1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MS PGothic" pitchFamily="34" charset="-128"/>
                </a:rPr>
                <a:t>code</a:t>
              </a:r>
            </a:p>
          </p:txBody>
        </p:sp>
        <p:sp>
          <p:nvSpPr>
            <p:cNvPr id="192" name="TextBox 40"/>
            <p:cNvSpPr txBox="1">
              <a:spLocks noChangeArrowheads="1"/>
            </p:cNvSpPr>
            <p:nvPr/>
          </p:nvSpPr>
          <p:spPr bwMode="auto">
            <a:xfrm>
              <a:off x="2692400" y="5030788"/>
              <a:ext cx="844550" cy="2619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1pPr>
              <a:lvl2pPr marL="742950" indent="-28575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2pPr>
              <a:lvl3pPr marL="1143000" indent="-22860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3pPr>
              <a:lvl4pPr marL="1600200" indent="-22860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4pPr>
              <a:lvl5pPr marL="2057400" indent="-22860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9pPr>
            </a:lstStyle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1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MS PGothic" pitchFamily="34" charset="-128"/>
                </a:rPr>
                <a:t>subroutine</a:t>
              </a:r>
            </a:p>
          </p:txBody>
        </p:sp>
        <p:sp>
          <p:nvSpPr>
            <p:cNvPr id="193" name="TextBox 40"/>
            <p:cNvSpPr txBox="1">
              <a:spLocks noChangeArrowheads="1"/>
            </p:cNvSpPr>
            <p:nvPr/>
          </p:nvSpPr>
          <p:spPr bwMode="auto">
            <a:xfrm>
              <a:off x="1912938" y="3335338"/>
              <a:ext cx="890587" cy="2619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1pPr>
              <a:lvl2pPr marL="742950" indent="-28575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2pPr>
              <a:lvl3pPr marL="1143000" indent="-22860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3pPr>
              <a:lvl4pPr marL="1600200" indent="-22860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4pPr>
              <a:lvl5pPr marL="2057400" indent="-22860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9pPr>
            </a:lstStyle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1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MS PGothic" pitchFamily="34" charset="-128"/>
                </a:rPr>
                <a:t>Current PC</a:t>
              </a:r>
            </a:p>
          </p:txBody>
        </p:sp>
        <p:cxnSp>
          <p:nvCxnSpPr>
            <p:cNvPr id="194" name="Straight Arrow Connector 193"/>
            <p:cNvCxnSpPr/>
            <p:nvPr/>
          </p:nvCxnSpPr>
          <p:spPr bwMode="auto">
            <a:xfrm flipH="1" flipV="1">
              <a:off x="1862138" y="3790950"/>
              <a:ext cx="847725" cy="1119188"/>
            </a:xfrm>
            <a:prstGeom prst="straightConnector1">
              <a:avLst/>
            </a:prstGeom>
            <a:noFill/>
            <a:ln w="19050" cap="flat" cmpd="sng" algn="ctr">
              <a:solidFill>
                <a:srgbClr val="000000">
                  <a:lumMod val="75000"/>
                  <a:lumOff val="25000"/>
                </a:srgbClr>
              </a:solidFill>
              <a:prstDash val="solid"/>
              <a:round/>
              <a:headEnd type="none" w="med" len="med"/>
              <a:tailEnd type="triangle" w="med" len="lg"/>
            </a:ln>
            <a:effectLst/>
          </p:spPr>
        </p:cxnSp>
        <p:sp>
          <p:nvSpPr>
            <p:cNvPr id="195" name="TextBox 40"/>
            <p:cNvSpPr txBox="1">
              <a:spLocks noChangeArrowheads="1"/>
            </p:cNvSpPr>
            <p:nvPr/>
          </p:nvSpPr>
          <p:spPr bwMode="auto">
            <a:xfrm>
              <a:off x="333375" y="3751263"/>
              <a:ext cx="1200150" cy="431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1pPr>
              <a:lvl2pPr marL="742950" indent="-28575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2pPr>
              <a:lvl3pPr marL="1143000" indent="-22860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3pPr>
              <a:lvl4pPr marL="1600200" indent="-22860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4pPr>
              <a:lvl5pPr marL="2057400" indent="-22860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1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MS PGothic" pitchFamily="34" charset="-128"/>
                </a:rPr>
                <a:t>1. Save current</a:t>
              </a:r>
            </a:p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1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MS PGothic" pitchFamily="34" charset="-128"/>
                </a:rPr>
                <a:t>PC to LR</a:t>
              </a:r>
            </a:p>
          </p:txBody>
        </p:sp>
        <p:sp>
          <p:nvSpPr>
            <p:cNvPr id="196" name="TextBox 40"/>
            <p:cNvSpPr txBox="1">
              <a:spLocks noChangeArrowheads="1"/>
            </p:cNvSpPr>
            <p:nvPr/>
          </p:nvSpPr>
          <p:spPr bwMode="auto">
            <a:xfrm>
              <a:off x="1247775" y="4611688"/>
              <a:ext cx="1400175" cy="7699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1pPr>
              <a:lvl2pPr marL="742950" indent="-28575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2pPr>
              <a:lvl3pPr marL="1143000" indent="-22860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3pPr>
              <a:lvl4pPr marL="1600200" indent="-22860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4pPr>
              <a:lvl5pPr marL="2057400" indent="-22860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1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MS PGothic" pitchFamily="34" charset="-128"/>
                </a:rPr>
                <a:t>2. Load PC with the starting address of the subroutine</a:t>
              </a:r>
            </a:p>
          </p:txBody>
        </p:sp>
        <p:sp>
          <p:nvSpPr>
            <p:cNvPr id="197" name="TextBox 40"/>
            <p:cNvSpPr txBox="1">
              <a:spLocks noChangeArrowheads="1"/>
            </p:cNvSpPr>
            <p:nvPr/>
          </p:nvSpPr>
          <p:spPr bwMode="auto">
            <a:xfrm>
              <a:off x="1630363" y="5803900"/>
              <a:ext cx="1311275" cy="254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1pPr>
              <a:lvl2pPr marL="742950" indent="-28575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2pPr>
              <a:lvl3pPr marL="1143000" indent="-22860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3pPr>
              <a:lvl4pPr marL="1600200" indent="-22860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4pPr>
              <a:lvl5pPr marL="2057400" indent="-22860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9pPr>
            </a:lstStyle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GB" sz="1050" dirty="0" smtClean="0">
                  <a:cs typeface="Arial" charset="0"/>
                </a:rPr>
                <a:t>Call a subroutine</a:t>
              </a:r>
            </a:p>
          </p:txBody>
        </p:sp>
        <p:sp>
          <p:nvSpPr>
            <p:cNvPr id="198" name="TextBox 40"/>
            <p:cNvSpPr txBox="1">
              <a:spLocks noChangeArrowheads="1"/>
            </p:cNvSpPr>
            <p:nvPr/>
          </p:nvSpPr>
          <p:spPr bwMode="auto">
            <a:xfrm rot="5400000">
              <a:off x="3246438" y="4338638"/>
              <a:ext cx="954087" cy="2619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1pPr>
              <a:lvl2pPr marL="742950" indent="-28575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2pPr>
              <a:lvl3pPr marL="1143000" indent="-22860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3pPr>
              <a:lvl4pPr marL="1600200" indent="-22860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4pPr>
              <a:lvl5pPr marL="2057400" indent="-22860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9pPr>
            </a:lstStyle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1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MS PGothic" pitchFamily="34" charset="-128"/>
                </a:rPr>
                <a:t>Code region</a:t>
              </a:r>
            </a:p>
          </p:txBody>
        </p:sp>
        <p:sp>
          <p:nvSpPr>
            <p:cNvPr id="199" name="TextBox 40"/>
            <p:cNvSpPr txBox="1">
              <a:spLocks noChangeArrowheads="1"/>
            </p:cNvSpPr>
            <p:nvPr/>
          </p:nvSpPr>
          <p:spPr bwMode="auto">
            <a:xfrm rot="5400000">
              <a:off x="7604919" y="4460082"/>
              <a:ext cx="954087" cy="2603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1pPr>
              <a:lvl2pPr marL="742950" indent="-28575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2pPr>
              <a:lvl3pPr marL="1143000" indent="-22860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3pPr>
              <a:lvl4pPr marL="1600200" indent="-22860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4pPr>
              <a:lvl5pPr marL="2057400" indent="-22860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9pPr>
            </a:lstStyle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1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MS PGothic" pitchFamily="34" charset="-128"/>
                </a:rPr>
                <a:t>Code region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282193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9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Cortex-M4 Registers</a:t>
            </a:r>
          </a:p>
        </p:txBody>
      </p:sp>
      <p:sp>
        <p:nvSpPr>
          <p:cNvPr id="23560" name="Content Placeholder 2"/>
          <p:cNvSpPr>
            <a:spLocks noGrp="1"/>
          </p:cNvSpPr>
          <p:nvPr>
            <p:ph idx="1"/>
          </p:nvPr>
        </p:nvSpPr>
        <p:spPr>
          <a:xfrm>
            <a:off x="479813" y="1219200"/>
            <a:ext cx="11155973" cy="2286000"/>
          </a:xfrm>
        </p:spPr>
        <p:txBody>
          <a:bodyPr/>
          <a:lstStyle/>
          <a:p>
            <a:r>
              <a:rPr lang="en-US" dirty="0" err="1" smtClean="0"/>
              <a:t>xPSR</a:t>
            </a:r>
            <a:r>
              <a:rPr lang="en-US" dirty="0" smtClean="0"/>
              <a:t>, combined Program Status Register</a:t>
            </a:r>
          </a:p>
          <a:p>
            <a:pPr lvl="1"/>
            <a:r>
              <a:rPr lang="en-US" dirty="0" smtClean="0"/>
              <a:t>Provides information about program execution and ALU flags</a:t>
            </a:r>
          </a:p>
          <a:p>
            <a:pPr lvl="2"/>
            <a:r>
              <a:rPr lang="en-US" dirty="0" smtClean="0"/>
              <a:t>Application PSR (APSR)</a:t>
            </a:r>
          </a:p>
          <a:p>
            <a:pPr lvl="2"/>
            <a:r>
              <a:rPr lang="en-US" dirty="0" smtClean="0"/>
              <a:t>Interrupt PSR (IPSR)</a:t>
            </a:r>
          </a:p>
          <a:p>
            <a:pPr lvl="2"/>
            <a:r>
              <a:rPr lang="en-US" dirty="0" smtClean="0"/>
              <a:t>Execution PSR (EPSR) 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1324065" y="3751854"/>
            <a:ext cx="9036754" cy="2496546"/>
            <a:chOff x="1129858" y="3282951"/>
            <a:chExt cx="10050241" cy="2776538"/>
          </a:xfrm>
        </p:grpSpPr>
        <p:cxnSp>
          <p:nvCxnSpPr>
            <p:cNvPr id="199" name="Straight Connector 198"/>
            <p:cNvCxnSpPr/>
            <p:nvPr/>
          </p:nvCxnSpPr>
          <p:spPr bwMode="auto">
            <a:xfrm>
              <a:off x="2634221" y="3282951"/>
              <a:ext cx="0" cy="2695575"/>
            </a:xfrm>
            <a:prstGeom prst="line">
              <a:avLst/>
            </a:prstGeom>
            <a:noFill/>
            <a:ln w="19050" cap="flat" cmpd="sng" algn="ctr">
              <a:solidFill>
                <a:schemeClr val="bg1">
                  <a:lumMod val="75000"/>
                </a:schemeClr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00" name="Straight Connector 199"/>
            <p:cNvCxnSpPr/>
            <p:nvPr/>
          </p:nvCxnSpPr>
          <p:spPr bwMode="auto">
            <a:xfrm>
              <a:off x="11093349" y="3282951"/>
              <a:ext cx="0" cy="2695575"/>
            </a:xfrm>
            <a:prstGeom prst="line">
              <a:avLst/>
            </a:prstGeom>
            <a:noFill/>
            <a:ln w="19050" cap="flat" cmpd="sng" algn="ctr">
              <a:solidFill>
                <a:schemeClr val="bg1">
                  <a:lumMod val="75000"/>
                </a:schemeClr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96" name="Straight Connector 195"/>
            <p:cNvCxnSpPr/>
            <p:nvPr/>
          </p:nvCxnSpPr>
          <p:spPr bwMode="auto">
            <a:xfrm>
              <a:off x="4754293" y="3282951"/>
              <a:ext cx="0" cy="2695575"/>
            </a:xfrm>
            <a:prstGeom prst="line">
              <a:avLst/>
            </a:prstGeom>
            <a:noFill/>
            <a:ln w="19050" cap="flat" cmpd="sng" algn="ctr">
              <a:solidFill>
                <a:schemeClr val="bg1">
                  <a:lumMod val="75000"/>
                </a:schemeClr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97" name="Straight Connector 196"/>
            <p:cNvCxnSpPr/>
            <p:nvPr/>
          </p:nvCxnSpPr>
          <p:spPr bwMode="auto">
            <a:xfrm>
              <a:off x="6878596" y="3282951"/>
              <a:ext cx="0" cy="2695575"/>
            </a:xfrm>
            <a:prstGeom prst="line">
              <a:avLst/>
            </a:prstGeom>
            <a:noFill/>
            <a:ln w="19050" cap="flat" cmpd="sng" algn="ctr">
              <a:solidFill>
                <a:schemeClr val="bg1">
                  <a:lumMod val="75000"/>
                </a:schemeClr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98" name="Straight Connector 197"/>
            <p:cNvCxnSpPr/>
            <p:nvPr/>
          </p:nvCxnSpPr>
          <p:spPr bwMode="auto">
            <a:xfrm>
              <a:off x="8983856" y="3282951"/>
              <a:ext cx="0" cy="2695575"/>
            </a:xfrm>
            <a:prstGeom prst="line">
              <a:avLst/>
            </a:prstGeom>
            <a:noFill/>
            <a:ln w="19050" cap="flat" cmpd="sng" algn="ctr">
              <a:solidFill>
                <a:schemeClr val="bg1">
                  <a:lumMod val="75000"/>
                </a:schemeClr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2" name="Rectangle 1"/>
            <p:cNvSpPr/>
            <p:nvPr/>
          </p:nvSpPr>
          <p:spPr bwMode="auto">
            <a:xfrm>
              <a:off x="2634222" y="3303589"/>
              <a:ext cx="264479" cy="293687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12700" cap="flat" cmpd="sng" algn="ctr">
              <a:solidFill>
                <a:schemeClr val="tx1">
                  <a:lumMod val="75000"/>
                  <a:lumOff val="2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GB" b="0" dirty="0">
                  <a:cs typeface="Arial" charset="0"/>
                </a:rPr>
                <a:t>N</a:t>
              </a:r>
            </a:p>
          </p:txBody>
        </p:sp>
        <p:sp>
          <p:nvSpPr>
            <p:cNvPr id="5" name="Rectangle 4"/>
            <p:cNvSpPr/>
            <p:nvPr/>
          </p:nvSpPr>
          <p:spPr bwMode="auto">
            <a:xfrm>
              <a:off x="2898701" y="3303589"/>
              <a:ext cx="266596" cy="293687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12700" cap="flat" cmpd="sng" algn="ctr">
              <a:solidFill>
                <a:schemeClr val="tx1">
                  <a:lumMod val="75000"/>
                  <a:lumOff val="2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GB" b="0" dirty="0">
                  <a:cs typeface="Arial" charset="0"/>
                </a:rPr>
                <a:t>Z</a:t>
              </a:r>
            </a:p>
          </p:txBody>
        </p:sp>
        <p:sp>
          <p:nvSpPr>
            <p:cNvPr id="6" name="Rectangle 5"/>
            <p:cNvSpPr/>
            <p:nvPr/>
          </p:nvSpPr>
          <p:spPr bwMode="auto">
            <a:xfrm>
              <a:off x="3158950" y="3303589"/>
              <a:ext cx="266596" cy="293687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12700" cap="flat" cmpd="sng" algn="ctr">
              <a:solidFill>
                <a:schemeClr val="tx1">
                  <a:lumMod val="75000"/>
                  <a:lumOff val="2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GB" b="0" dirty="0">
                  <a:cs typeface="Arial" charset="0"/>
                </a:rPr>
                <a:t>C</a:t>
              </a:r>
            </a:p>
          </p:txBody>
        </p:sp>
        <p:sp>
          <p:nvSpPr>
            <p:cNvPr id="7" name="Rectangle 6"/>
            <p:cNvSpPr/>
            <p:nvPr/>
          </p:nvSpPr>
          <p:spPr bwMode="auto">
            <a:xfrm>
              <a:off x="3425546" y="3303589"/>
              <a:ext cx="266596" cy="293687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12700" cap="flat" cmpd="sng" algn="ctr">
              <a:solidFill>
                <a:schemeClr val="tx1">
                  <a:lumMod val="75000"/>
                  <a:lumOff val="2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GB" b="0" dirty="0">
                  <a:cs typeface="Arial" charset="0"/>
                </a:rPr>
                <a:t>V</a:t>
              </a:r>
            </a:p>
          </p:txBody>
        </p:sp>
        <p:sp>
          <p:nvSpPr>
            <p:cNvPr id="9" name="Rectangle 8"/>
            <p:cNvSpPr/>
            <p:nvPr/>
          </p:nvSpPr>
          <p:spPr bwMode="auto">
            <a:xfrm>
              <a:off x="3962969" y="3303589"/>
              <a:ext cx="266596" cy="293687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 cap="flat" cmpd="sng" algn="ctr">
              <a:solidFill>
                <a:schemeClr val="bg1">
                  <a:lumMod val="8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GB">
                <a:cs typeface="Arial" charset="0"/>
              </a:endParaRPr>
            </a:p>
          </p:txBody>
        </p:sp>
        <p:sp>
          <p:nvSpPr>
            <p:cNvPr id="10" name="Rectangle 9"/>
            <p:cNvSpPr/>
            <p:nvPr/>
          </p:nvSpPr>
          <p:spPr bwMode="auto">
            <a:xfrm>
              <a:off x="4223217" y="3303589"/>
              <a:ext cx="266596" cy="293687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 cap="flat" cmpd="sng" algn="ctr">
              <a:solidFill>
                <a:schemeClr val="bg1">
                  <a:lumMod val="8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GB">
                <a:cs typeface="Arial" charset="0"/>
              </a:endParaRPr>
            </a:p>
          </p:txBody>
        </p:sp>
        <p:sp>
          <p:nvSpPr>
            <p:cNvPr id="11" name="Rectangle 10"/>
            <p:cNvSpPr/>
            <p:nvPr/>
          </p:nvSpPr>
          <p:spPr bwMode="auto">
            <a:xfrm>
              <a:off x="4489812" y="3303589"/>
              <a:ext cx="264481" cy="293687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 cap="flat" cmpd="sng" algn="ctr">
              <a:solidFill>
                <a:schemeClr val="bg1">
                  <a:lumMod val="8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GB">
                <a:cs typeface="Arial" charset="0"/>
              </a:endParaRPr>
            </a:p>
          </p:txBody>
        </p:sp>
        <p:sp>
          <p:nvSpPr>
            <p:cNvPr id="12" name="Rectangle 11"/>
            <p:cNvSpPr/>
            <p:nvPr/>
          </p:nvSpPr>
          <p:spPr bwMode="auto">
            <a:xfrm>
              <a:off x="4747945" y="3303589"/>
              <a:ext cx="266596" cy="293687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 cap="flat" cmpd="sng" algn="ctr">
              <a:solidFill>
                <a:schemeClr val="bg1">
                  <a:lumMod val="8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GB">
                <a:cs typeface="Arial" charset="0"/>
              </a:endParaRPr>
            </a:p>
          </p:txBody>
        </p:sp>
        <p:sp>
          <p:nvSpPr>
            <p:cNvPr id="13" name="Rectangle 12"/>
            <p:cNvSpPr/>
            <p:nvPr/>
          </p:nvSpPr>
          <p:spPr bwMode="auto">
            <a:xfrm>
              <a:off x="5014541" y="3303589"/>
              <a:ext cx="266596" cy="293687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 cap="flat" cmpd="sng" algn="ctr">
              <a:solidFill>
                <a:schemeClr val="bg1">
                  <a:lumMod val="8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GB">
                <a:cs typeface="Arial" charset="0"/>
              </a:endParaRPr>
            </a:p>
          </p:txBody>
        </p:sp>
        <p:sp>
          <p:nvSpPr>
            <p:cNvPr id="14" name="Rectangle 13"/>
            <p:cNvSpPr/>
            <p:nvPr/>
          </p:nvSpPr>
          <p:spPr bwMode="auto">
            <a:xfrm>
              <a:off x="5274790" y="3303589"/>
              <a:ext cx="266596" cy="293687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 cap="flat" cmpd="sng" algn="ctr">
              <a:solidFill>
                <a:schemeClr val="bg1">
                  <a:lumMod val="8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GB">
                <a:cs typeface="Arial" charset="0"/>
              </a:endParaRPr>
            </a:p>
          </p:txBody>
        </p:sp>
        <p:sp>
          <p:nvSpPr>
            <p:cNvPr id="15" name="Rectangle 14"/>
            <p:cNvSpPr/>
            <p:nvPr/>
          </p:nvSpPr>
          <p:spPr bwMode="auto">
            <a:xfrm>
              <a:off x="5541386" y="3303589"/>
              <a:ext cx="266596" cy="293687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 cap="flat" cmpd="sng" algn="ctr">
              <a:solidFill>
                <a:schemeClr val="bg1">
                  <a:lumMod val="8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GB">
                <a:cs typeface="Arial" charset="0"/>
              </a:endParaRPr>
            </a:p>
          </p:txBody>
        </p:sp>
        <p:sp>
          <p:nvSpPr>
            <p:cNvPr id="16" name="Rectangle 15"/>
            <p:cNvSpPr/>
            <p:nvPr/>
          </p:nvSpPr>
          <p:spPr bwMode="auto">
            <a:xfrm>
              <a:off x="5807982" y="3303589"/>
              <a:ext cx="266596" cy="293687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 cap="flat" cmpd="sng" algn="ctr">
              <a:solidFill>
                <a:schemeClr val="bg1">
                  <a:lumMod val="8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GB">
                <a:cs typeface="Arial" charset="0"/>
              </a:endParaRPr>
            </a:p>
          </p:txBody>
        </p:sp>
        <p:sp>
          <p:nvSpPr>
            <p:cNvPr id="17" name="Rectangle 16"/>
            <p:cNvSpPr/>
            <p:nvPr/>
          </p:nvSpPr>
          <p:spPr bwMode="auto">
            <a:xfrm>
              <a:off x="6074578" y="3303589"/>
              <a:ext cx="266596" cy="293687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 cap="flat" cmpd="sng" algn="ctr">
              <a:solidFill>
                <a:schemeClr val="bg1">
                  <a:lumMod val="8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GB">
                <a:cs typeface="Arial" charset="0"/>
              </a:endParaRPr>
            </a:p>
          </p:txBody>
        </p:sp>
        <p:sp>
          <p:nvSpPr>
            <p:cNvPr id="18" name="Rectangle 17"/>
            <p:cNvSpPr/>
            <p:nvPr/>
          </p:nvSpPr>
          <p:spPr bwMode="auto">
            <a:xfrm>
              <a:off x="6334825" y="3303589"/>
              <a:ext cx="266596" cy="293687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 cap="flat" cmpd="sng" algn="ctr">
              <a:solidFill>
                <a:schemeClr val="bg1">
                  <a:lumMod val="8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GB">
                <a:cs typeface="Arial" charset="0"/>
              </a:endParaRPr>
            </a:p>
          </p:txBody>
        </p:sp>
        <p:sp>
          <p:nvSpPr>
            <p:cNvPr id="19" name="Rectangle 18"/>
            <p:cNvSpPr/>
            <p:nvPr/>
          </p:nvSpPr>
          <p:spPr bwMode="auto">
            <a:xfrm>
              <a:off x="6601421" y="3303589"/>
              <a:ext cx="266596" cy="293687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 cap="flat" cmpd="sng" algn="ctr">
              <a:solidFill>
                <a:schemeClr val="bg1">
                  <a:lumMod val="8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GB">
                <a:cs typeface="Arial" charset="0"/>
              </a:endParaRPr>
            </a:p>
          </p:txBody>
        </p:sp>
        <p:sp>
          <p:nvSpPr>
            <p:cNvPr id="20" name="Rectangle 19"/>
            <p:cNvSpPr/>
            <p:nvPr/>
          </p:nvSpPr>
          <p:spPr bwMode="auto">
            <a:xfrm>
              <a:off x="6861670" y="3303589"/>
              <a:ext cx="266596" cy="293687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 cap="flat" cmpd="sng" algn="ctr">
              <a:solidFill>
                <a:schemeClr val="bg1">
                  <a:lumMod val="8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GB">
                <a:cs typeface="Arial" charset="0"/>
              </a:endParaRPr>
            </a:p>
          </p:txBody>
        </p:sp>
        <p:sp>
          <p:nvSpPr>
            <p:cNvPr id="21" name="Rectangle 20"/>
            <p:cNvSpPr/>
            <p:nvPr/>
          </p:nvSpPr>
          <p:spPr bwMode="auto">
            <a:xfrm>
              <a:off x="7128266" y="3303589"/>
              <a:ext cx="266596" cy="293687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 cap="flat" cmpd="sng" algn="ctr">
              <a:solidFill>
                <a:schemeClr val="bg1">
                  <a:lumMod val="8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GB">
                <a:cs typeface="Arial" charset="0"/>
              </a:endParaRPr>
            </a:p>
          </p:txBody>
        </p:sp>
        <p:sp>
          <p:nvSpPr>
            <p:cNvPr id="22" name="Rectangle 21"/>
            <p:cNvSpPr/>
            <p:nvPr/>
          </p:nvSpPr>
          <p:spPr bwMode="auto">
            <a:xfrm>
              <a:off x="7388514" y="3303589"/>
              <a:ext cx="266596" cy="293687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 cap="flat" cmpd="sng" algn="ctr">
              <a:solidFill>
                <a:schemeClr val="bg1">
                  <a:lumMod val="8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GB">
                <a:cs typeface="Arial" charset="0"/>
              </a:endParaRPr>
            </a:p>
          </p:txBody>
        </p:sp>
        <p:sp>
          <p:nvSpPr>
            <p:cNvPr id="23" name="Rectangle 22"/>
            <p:cNvSpPr/>
            <p:nvPr/>
          </p:nvSpPr>
          <p:spPr bwMode="auto">
            <a:xfrm>
              <a:off x="7655109" y="3303589"/>
              <a:ext cx="266596" cy="293687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 cap="flat" cmpd="sng" algn="ctr">
              <a:solidFill>
                <a:schemeClr val="bg1">
                  <a:lumMod val="8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GB">
                <a:cs typeface="Arial" charset="0"/>
              </a:endParaRPr>
            </a:p>
          </p:txBody>
        </p:sp>
        <p:sp>
          <p:nvSpPr>
            <p:cNvPr id="24" name="Rectangle 23"/>
            <p:cNvSpPr/>
            <p:nvPr/>
          </p:nvSpPr>
          <p:spPr bwMode="auto">
            <a:xfrm>
              <a:off x="7921705" y="3303589"/>
              <a:ext cx="266596" cy="293687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 cap="flat" cmpd="sng" algn="ctr">
              <a:solidFill>
                <a:schemeClr val="bg1">
                  <a:lumMod val="8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GB">
                <a:cs typeface="Arial" charset="0"/>
              </a:endParaRPr>
            </a:p>
          </p:txBody>
        </p:sp>
        <p:sp>
          <p:nvSpPr>
            <p:cNvPr id="25" name="Rectangle 24"/>
            <p:cNvSpPr/>
            <p:nvPr/>
          </p:nvSpPr>
          <p:spPr bwMode="auto">
            <a:xfrm>
              <a:off x="8188301" y="3303589"/>
              <a:ext cx="266596" cy="293687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 cap="flat" cmpd="sng" algn="ctr">
              <a:solidFill>
                <a:schemeClr val="bg1">
                  <a:lumMod val="8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GB">
                <a:cs typeface="Arial" charset="0"/>
              </a:endParaRPr>
            </a:p>
          </p:txBody>
        </p:sp>
        <p:sp>
          <p:nvSpPr>
            <p:cNvPr id="26" name="Rectangle 25"/>
            <p:cNvSpPr/>
            <p:nvPr/>
          </p:nvSpPr>
          <p:spPr bwMode="auto">
            <a:xfrm>
              <a:off x="8448550" y="3303589"/>
              <a:ext cx="266596" cy="293687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 cap="flat" cmpd="sng" algn="ctr">
              <a:solidFill>
                <a:schemeClr val="bg1">
                  <a:lumMod val="8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GB">
                <a:cs typeface="Arial" charset="0"/>
              </a:endParaRPr>
            </a:p>
          </p:txBody>
        </p:sp>
        <p:sp>
          <p:nvSpPr>
            <p:cNvPr id="27" name="Rectangle 26"/>
            <p:cNvSpPr/>
            <p:nvPr/>
          </p:nvSpPr>
          <p:spPr bwMode="auto">
            <a:xfrm>
              <a:off x="8715146" y="3303589"/>
              <a:ext cx="266596" cy="293687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 cap="flat" cmpd="sng" algn="ctr">
              <a:solidFill>
                <a:schemeClr val="bg1">
                  <a:lumMod val="8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GB">
                <a:cs typeface="Arial" charset="0"/>
              </a:endParaRPr>
            </a:p>
          </p:txBody>
        </p:sp>
        <p:sp>
          <p:nvSpPr>
            <p:cNvPr id="28" name="Rectangle 27"/>
            <p:cNvSpPr/>
            <p:nvPr/>
          </p:nvSpPr>
          <p:spPr bwMode="auto">
            <a:xfrm>
              <a:off x="8975394" y="3303589"/>
              <a:ext cx="266596" cy="293687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 cap="flat" cmpd="sng" algn="ctr">
              <a:solidFill>
                <a:schemeClr val="bg1">
                  <a:lumMod val="8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GB">
                <a:cs typeface="Arial" charset="0"/>
              </a:endParaRPr>
            </a:p>
          </p:txBody>
        </p:sp>
        <p:sp>
          <p:nvSpPr>
            <p:cNvPr id="29" name="Rectangle 28"/>
            <p:cNvSpPr/>
            <p:nvPr/>
          </p:nvSpPr>
          <p:spPr bwMode="auto">
            <a:xfrm>
              <a:off x="9241989" y="3303589"/>
              <a:ext cx="264481" cy="293687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 cap="flat" cmpd="sng" algn="ctr">
              <a:solidFill>
                <a:schemeClr val="bg1">
                  <a:lumMod val="8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GB">
                <a:cs typeface="Arial" charset="0"/>
              </a:endParaRPr>
            </a:p>
          </p:txBody>
        </p:sp>
        <p:sp>
          <p:nvSpPr>
            <p:cNvPr id="30" name="Rectangle 29"/>
            <p:cNvSpPr/>
            <p:nvPr/>
          </p:nvSpPr>
          <p:spPr bwMode="auto">
            <a:xfrm>
              <a:off x="9500122" y="3303589"/>
              <a:ext cx="266596" cy="293687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 cap="flat" cmpd="sng" algn="ctr">
              <a:solidFill>
                <a:schemeClr val="bg1">
                  <a:lumMod val="8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GB">
                <a:cs typeface="Arial" charset="0"/>
              </a:endParaRPr>
            </a:p>
          </p:txBody>
        </p:sp>
        <p:sp>
          <p:nvSpPr>
            <p:cNvPr id="31" name="Rectangle 30"/>
            <p:cNvSpPr/>
            <p:nvPr/>
          </p:nvSpPr>
          <p:spPr bwMode="auto">
            <a:xfrm>
              <a:off x="9766718" y="3303589"/>
              <a:ext cx="266596" cy="293687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 cap="flat" cmpd="sng" algn="ctr">
              <a:solidFill>
                <a:schemeClr val="bg1">
                  <a:lumMod val="8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GB">
                <a:cs typeface="Arial" charset="0"/>
              </a:endParaRPr>
            </a:p>
          </p:txBody>
        </p:sp>
        <p:sp>
          <p:nvSpPr>
            <p:cNvPr id="32" name="Rectangle 31"/>
            <p:cNvSpPr/>
            <p:nvPr/>
          </p:nvSpPr>
          <p:spPr bwMode="auto">
            <a:xfrm>
              <a:off x="10033314" y="3303589"/>
              <a:ext cx="266596" cy="293687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 cap="flat" cmpd="sng" algn="ctr">
              <a:solidFill>
                <a:schemeClr val="bg1">
                  <a:lumMod val="8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GB">
                <a:cs typeface="Arial" charset="0"/>
              </a:endParaRPr>
            </a:p>
          </p:txBody>
        </p:sp>
        <p:sp>
          <p:nvSpPr>
            <p:cNvPr id="33" name="Rectangle 32"/>
            <p:cNvSpPr/>
            <p:nvPr/>
          </p:nvSpPr>
          <p:spPr bwMode="auto">
            <a:xfrm>
              <a:off x="10299909" y="3303589"/>
              <a:ext cx="266596" cy="293687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 cap="flat" cmpd="sng" algn="ctr">
              <a:solidFill>
                <a:schemeClr val="bg1">
                  <a:lumMod val="8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GB">
                <a:cs typeface="Arial" charset="0"/>
              </a:endParaRPr>
            </a:p>
          </p:txBody>
        </p:sp>
        <p:sp>
          <p:nvSpPr>
            <p:cNvPr id="34" name="Rectangle 33"/>
            <p:cNvSpPr/>
            <p:nvPr/>
          </p:nvSpPr>
          <p:spPr bwMode="auto">
            <a:xfrm>
              <a:off x="10560158" y="3303589"/>
              <a:ext cx="266596" cy="293687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 cap="flat" cmpd="sng" algn="ctr">
              <a:solidFill>
                <a:schemeClr val="bg1">
                  <a:lumMod val="8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GB">
                <a:cs typeface="Arial" charset="0"/>
              </a:endParaRPr>
            </a:p>
          </p:txBody>
        </p:sp>
        <p:sp>
          <p:nvSpPr>
            <p:cNvPr id="35" name="Rectangle 34"/>
            <p:cNvSpPr/>
            <p:nvPr/>
          </p:nvSpPr>
          <p:spPr bwMode="auto">
            <a:xfrm>
              <a:off x="10826754" y="3303589"/>
              <a:ext cx="266596" cy="293687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 cap="flat" cmpd="sng" algn="ctr">
              <a:solidFill>
                <a:schemeClr val="bg1">
                  <a:lumMod val="8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GB">
                <a:cs typeface="Arial" charset="0"/>
              </a:endParaRPr>
            </a:p>
          </p:txBody>
        </p:sp>
        <p:sp>
          <p:nvSpPr>
            <p:cNvPr id="37" name="Rectangle 36"/>
            <p:cNvSpPr/>
            <p:nvPr/>
          </p:nvSpPr>
          <p:spPr bwMode="auto">
            <a:xfrm>
              <a:off x="2634222" y="3303589"/>
              <a:ext cx="8459128" cy="293687"/>
            </a:xfrm>
            <a:prstGeom prst="rect">
              <a:avLst/>
            </a:prstGeom>
            <a:noFill/>
            <a:ln w="12700" cap="flat" cmpd="sng" algn="ctr">
              <a:solidFill>
                <a:schemeClr val="tx1">
                  <a:lumMod val="75000"/>
                  <a:lumOff val="2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GB">
                <a:cs typeface="Arial" charset="0"/>
              </a:endParaRPr>
            </a:p>
          </p:txBody>
        </p:sp>
        <p:sp>
          <p:nvSpPr>
            <p:cNvPr id="39" name="Rectangle 38"/>
            <p:cNvSpPr/>
            <p:nvPr/>
          </p:nvSpPr>
          <p:spPr bwMode="auto">
            <a:xfrm>
              <a:off x="2634222" y="3881439"/>
              <a:ext cx="264479" cy="293687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 cap="flat" cmpd="sng" algn="ctr">
              <a:solidFill>
                <a:schemeClr val="bg1">
                  <a:lumMod val="8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GB" b="0" dirty="0">
                <a:cs typeface="Arial" charset="0"/>
              </a:endParaRPr>
            </a:p>
          </p:txBody>
        </p:sp>
        <p:sp>
          <p:nvSpPr>
            <p:cNvPr id="40" name="Rectangle 39"/>
            <p:cNvSpPr/>
            <p:nvPr/>
          </p:nvSpPr>
          <p:spPr bwMode="auto">
            <a:xfrm>
              <a:off x="2898701" y="3881439"/>
              <a:ext cx="266596" cy="293687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 cap="flat" cmpd="sng" algn="ctr">
              <a:solidFill>
                <a:schemeClr val="bg1">
                  <a:lumMod val="8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GB" b="0" dirty="0">
                <a:cs typeface="Arial" charset="0"/>
              </a:endParaRPr>
            </a:p>
          </p:txBody>
        </p:sp>
        <p:sp>
          <p:nvSpPr>
            <p:cNvPr id="41" name="Rectangle 40"/>
            <p:cNvSpPr/>
            <p:nvPr/>
          </p:nvSpPr>
          <p:spPr bwMode="auto">
            <a:xfrm>
              <a:off x="3158950" y="3881439"/>
              <a:ext cx="266596" cy="293687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 cap="flat" cmpd="sng" algn="ctr">
              <a:solidFill>
                <a:schemeClr val="bg1">
                  <a:lumMod val="8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GB" b="0" dirty="0">
                <a:cs typeface="Arial" charset="0"/>
              </a:endParaRPr>
            </a:p>
          </p:txBody>
        </p:sp>
        <p:sp>
          <p:nvSpPr>
            <p:cNvPr id="42" name="Rectangle 41"/>
            <p:cNvSpPr/>
            <p:nvPr/>
          </p:nvSpPr>
          <p:spPr bwMode="auto">
            <a:xfrm>
              <a:off x="3425546" y="3881439"/>
              <a:ext cx="266596" cy="293687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 cap="flat" cmpd="sng" algn="ctr">
              <a:solidFill>
                <a:schemeClr val="bg1">
                  <a:lumMod val="8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GB" b="0" dirty="0">
                <a:cs typeface="Arial" charset="0"/>
              </a:endParaRPr>
            </a:p>
          </p:txBody>
        </p:sp>
        <p:sp>
          <p:nvSpPr>
            <p:cNvPr id="43" name="Rectangle 42"/>
            <p:cNvSpPr/>
            <p:nvPr/>
          </p:nvSpPr>
          <p:spPr bwMode="auto">
            <a:xfrm>
              <a:off x="3696374" y="3881439"/>
              <a:ext cx="266596" cy="293687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 cap="flat" cmpd="sng" algn="ctr">
              <a:solidFill>
                <a:schemeClr val="bg1">
                  <a:lumMod val="8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GB" b="0">
                <a:cs typeface="Arial" charset="0"/>
              </a:endParaRPr>
            </a:p>
          </p:txBody>
        </p:sp>
        <p:sp>
          <p:nvSpPr>
            <p:cNvPr id="44" name="Rectangle 43"/>
            <p:cNvSpPr/>
            <p:nvPr/>
          </p:nvSpPr>
          <p:spPr bwMode="auto">
            <a:xfrm>
              <a:off x="3962969" y="3881439"/>
              <a:ext cx="266596" cy="293687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 cap="flat" cmpd="sng" algn="ctr">
              <a:solidFill>
                <a:schemeClr val="bg1">
                  <a:lumMod val="8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GB">
                <a:cs typeface="Arial" charset="0"/>
              </a:endParaRPr>
            </a:p>
          </p:txBody>
        </p:sp>
        <p:sp>
          <p:nvSpPr>
            <p:cNvPr id="45" name="Rectangle 44"/>
            <p:cNvSpPr/>
            <p:nvPr/>
          </p:nvSpPr>
          <p:spPr bwMode="auto">
            <a:xfrm>
              <a:off x="4223217" y="3881439"/>
              <a:ext cx="266596" cy="293687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 cap="flat" cmpd="sng" algn="ctr">
              <a:solidFill>
                <a:schemeClr val="bg1">
                  <a:lumMod val="8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GB">
                <a:cs typeface="Arial" charset="0"/>
              </a:endParaRPr>
            </a:p>
          </p:txBody>
        </p:sp>
        <p:sp>
          <p:nvSpPr>
            <p:cNvPr id="46" name="Rectangle 45"/>
            <p:cNvSpPr/>
            <p:nvPr/>
          </p:nvSpPr>
          <p:spPr bwMode="auto">
            <a:xfrm>
              <a:off x="4489812" y="3881439"/>
              <a:ext cx="264481" cy="293687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 cap="flat" cmpd="sng" algn="ctr">
              <a:solidFill>
                <a:schemeClr val="bg1">
                  <a:lumMod val="8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GB">
                <a:cs typeface="Arial" charset="0"/>
              </a:endParaRPr>
            </a:p>
          </p:txBody>
        </p:sp>
        <p:sp>
          <p:nvSpPr>
            <p:cNvPr id="47" name="Rectangle 46"/>
            <p:cNvSpPr/>
            <p:nvPr/>
          </p:nvSpPr>
          <p:spPr bwMode="auto">
            <a:xfrm>
              <a:off x="4747945" y="3881439"/>
              <a:ext cx="266596" cy="293687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 cap="flat" cmpd="sng" algn="ctr">
              <a:solidFill>
                <a:schemeClr val="bg1">
                  <a:lumMod val="8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GB">
                <a:cs typeface="Arial" charset="0"/>
              </a:endParaRPr>
            </a:p>
          </p:txBody>
        </p:sp>
        <p:sp>
          <p:nvSpPr>
            <p:cNvPr id="48" name="Rectangle 47"/>
            <p:cNvSpPr/>
            <p:nvPr/>
          </p:nvSpPr>
          <p:spPr bwMode="auto">
            <a:xfrm>
              <a:off x="5014541" y="3881439"/>
              <a:ext cx="266596" cy="293687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 cap="flat" cmpd="sng" algn="ctr">
              <a:solidFill>
                <a:schemeClr val="bg1">
                  <a:lumMod val="8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GB">
                <a:cs typeface="Arial" charset="0"/>
              </a:endParaRPr>
            </a:p>
          </p:txBody>
        </p:sp>
        <p:sp>
          <p:nvSpPr>
            <p:cNvPr id="49" name="Rectangle 48"/>
            <p:cNvSpPr/>
            <p:nvPr/>
          </p:nvSpPr>
          <p:spPr bwMode="auto">
            <a:xfrm>
              <a:off x="5274790" y="3881439"/>
              <a:ext cx="266596" cy="293687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 cap="flat" cmpd="sng" algn="ctr">
              <a:solidFill>
                <a:schemeClr val="bg1">
                  <a:lumMod val="8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GB">
                <a:cs typeface="Arial" charset="0"/>
              </a:endParaRPr>
            </a:p>
          </p:txBody>
        </p:sp>
        <p:sp>
          <p:nvSpPr>
            <p:cNvPr id="50" name="Rectangle 49"/>
            <p:cNvSpPr/>
            <p:nvPr/>
          </p:nvSpPr>
          <p:spPr bwMode="auto">
            <a:xfrm>
              <a:off x="5541386" y="3881439"/>
              <a:ext cx="266596" cy="293687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 cap="flat" cmpd="sng" algn="ctr">
              <a:solidFill>
                <a:schemeClr val="bg1">
                  <a:lumMod val="8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GB">
                <a:cs typeface="Arial" charset="0"/>
              </a:endParaRPr>
            </a:p>
          </p:txBody>
        </p:sp>
        <p:sp>
          <p:nvSpPr>
            <p:cNvPr id="51" name="Rectangle 50"/>
            <p:cNvSpPr/>
            <p:nvPr/>
          </p:nvSpPr>
          <p:spPr bwMode="auto">
            <a:xfrm>
              <a:off x="5807982" y="3881439"/>
              <a:ext cx="266596" cy="293687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 cap="flat" cmpd="sng" algn="ctr">
              <a:solidFill>
                <a:schemeClr val="bg1">
                  <a:lumMod val="8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GB">
                <a:cs typeface="Arial" charset="0"/>
              </a:endParaRPr>
            </a:p>
          </p:txBody>
        </p:sp>
        <p:sp>
          <p:nvSpPr>
            <p:cNvPr id="52" name="Rectangle 51"/>
            <p:cNvSpPr/>
            <p:nvPr/>
          </p:nvSpPr>
          <p:spPr bwMode="auto">
            <a:xfrm>
              <a:off x="6074578" y="3881439"/>
              <a:ext cx="266596" cy="293687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 cap="flat" cmpd="sng" algn="ctr">
              <a:solidFill>
                <a:schemeClr val="bg1">
                  <a:lumMod val="8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GB">
                <a:cs typeface="Arial" charset="0"/>
              </a:endParaRPr>
            </a:p>
          </p:txBody>
        </p:sp>
        <p:sp>
          <p:nvSpPr>
            <p:cNvPr id="53" name="Rectangle 52"/>
            <p:cNvSpPr/>
            <p:nvPr/>
          </p:nvSpPr>
          <p:spPr bwMode="auto">
            <a:xfrm>
              <a:off x="6334825" y="3881439"/>
              <a:ext cx="266596" cy="293687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 cap="flat" cmpd="sng" algn="ctr">
              <a:solidFill>
                <a:schemeClr val="bg1">
                  <a:lumMod val="8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GB">
                <a:cs typeface="Arial" charset="0"/>
              </a:endParaRPr>
            </a:p>
          </p:txBody>
        </p:sp>
        <p:sp>
          <p:nvSpPr>
            <p:cNvPr id="54" name="Rectangle 53"/>
            <p:cNvSpPr/>
            <p:nvPr/>
          </p:nvSpPr>
          <p:spPr bwMode="auto">
            <a:xfrm>
              <a:off x="6601421" y="3881439"/>
              <a:ext cx="266596" cy="293687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 cap="flat" cmpd="sng" algn="ctr">
              <a:solidFill>
                <a:schemeClr val="bg1">
                  <a:lumMod val="8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GB">
                <a:cs typeface="Arial" charset="0"/>
              </a:endParaRPr>
            </a:p>
          </p:txBody>
        </p:sp>
        <p:sp>
          <p:nvSpPr>
            <p:cNvPr id="55" name="Rectangle 54"/>
            <p:cNvSpPr/>
            <p:nvPr/>
          </p:nvSpPr>
          <p:spPr bwMode="auto">
            <a:xfrm>
              <a:off x="6861670" y="3881439"/>
              <a:ext cx="266596" cy="293687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 cap="flat" cmpd="sng" algn="ctr">
              <a:solidFill>
                <a:schemeClr val="bg1">
                  <a:lumMod val="8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GB">
                <a:cs typeface="Arial" charset="0"/>
              </a:endParaRPr>
            </a:p>
          </p:txBody>
        </p:sp>
        <p:sp>
          <p:nvSpPr>
            <p:cNvPr id="56" name="Rectangle 55"/>
            <p:cNvSpPr/>
            <p:nvPr/>
          </p:nvSpPr>
          <p:spPr bwMode="auto">
            <a:xfrm>
              <a:off x="7128266" y="3881439"/>
              <a:ext cx="266596" cy="293687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 cap="flat" cmpd="sng" algn="ctr">
              <a:solidFill>
                <a:schemeClr val="bg1">
                  <a:lumMod val="8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GB">
                <a:cs typeface="Arial" charset="0"/>
              </a:endParaRPr>
            </a:p>
          </p:txBody>
        </p:sp>
        <p:sp>
          <p:nvSpPr>
            <p:cNvPr id="57" name="Rectangle 56"/>
            <p:cNvSpPr/>
            <p:nvPr/>
          </p:nvSpPr>
          <p:spPr bwMode="auto">
            <a:xfrm>
              <a:off x="7388514" y="3881439"/>
              <a:ext cx="266596" cy="293687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 cap="flat" cmpd="sng" algn="ctr">
              <a:solidFill>
                <a:schemeClr val="bg1">
                  <a:lumMod val="8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GB">
                <a:cs typeface="Arial" charset="0"/>
              </a:endParaRPr>
            </a:p>
          </p:txBody>
        </p:sp>
        <p:sp>
          <p:nvSpPr>
            <p:cNvPr id="58" name="Rectangle 57"/>
            <p:cNvSpPr/>
            <p:nvPr/>
          </p:nvSpPr>
          <p:spPr bwMode="auto">
            <a:xfrm>
              <a:off x="7655109" y="3881439"/>
              <a:ext cx="266596" cy="293687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 cap="flat" cmpd="sng" algn="ctr">
              <a:solidFill>
                <a:schemeClr val="bg1">
                  <a:lumMod val="8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GB">
                <a:cs typeface="Arial" charset="0"/>
              </a:endParaRPr>
            </a:p>
          </p:txBody>
        </p:sp>
        <p:sp>
          <p:nvSpPr>
            <p:cNvPr id="59" name="Rectangle 58"/>
            <p:cNvSpPr/>
            <p:nvPr/>
          </p:nvSpPr>
          <p:spPr bwMode="auto">
            <a:xfrm>
              <a:off x="7921705" y="3881439"/>
              <a:ext cx="266596" cy="293687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 cap="flat" cmpd="sng" algn="ctr">
              <a:solidFill>
                <a:schemeClr val="bg1">
                  <a:lumMod val="8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GB">
                <a:cs typeface="Arial" charset="0"/>
              </a:endParaRPr>
            </a:p>
          </p:txBody>
        </p:sp>
        <p:sp>
          <p:nvSpPr>
            <p:cNvPr id="60" name="Rectangle 59"/>
            <p:cNvSpPr/>
            <p:nvPr/>
          </p:nvSpPr>
          <p:spPr bwMode="auto">
            <a:xfrm>
              <a:off x="8188301" y="3881439"/>
              <a:ext cx="266596" cy="293687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 cap="flat" cmpd="sng" algn="ctr">
              <a:solidFill>
                <a:schemeClr val="bg1">
                  <a:lumMod val="8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GB">
                <a:cs typeface="Arial" charset="0"/>
              </a:endParaRPr>
            </a:p>
          </p:txBody>
        </p:sp>
        <p:sp>
          <p:nvSpPr>
            <p:cNvPr id="61" name="Rectangle 60"/>
            <p:cNvSpPr/>
            <p:nvPr/>
          </p:nvSpPr>
          <p:spPr bwMode="auto">
            <a:xfrm>
              <a:off x="8448550" y="3881439"/>
              <a:ext cx="266596" cy="293687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 cap="flat" cmpd="sng" algn="ctr">
              <a:solidFill>
                <a:schemeClr val="bg1">
                  <a:lumMod val="8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GB">
                <a:cs typeface="Arial" charset="0"/>
              </a:endParaRPr>
            </a:p>
          </p:txBody>
        </p:sp>
        <p:sp>
          <p:nvSpPr>
            <p:cNvPr id="62" name="Rectangle 61"/>
            <p:cNvSpPr/>
            <p:nvPr/>
          </p:nvSpPr>
          <p:spPr bwMode="auto">
            <a:xfrm>
              <a:off x="8715146" y="3881439"/>
              <a:ext cx="266596" cy="293687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 cap="flat" cmpd="sng" algn="ctr">
              <a:solidFill>
                <a:schemeClr val="bg1">
                  <a:lumMod val="8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GB">
                <a:cs typeface="Arial" charset="0"/>
              </a:endParaRPr>
            </a:p>
          </p:txBody>
        </p:sp>
        <p:sp>
          <p:nvSpPr>
            <p:cNvPr id="63" name="Rectangle 62"/>
            <p:cNvSpPr/>
            <p:nvPr/>
          </p:nvSpPr>
          <p:spPr bwMode="auto">
            <a:xfrm>
              <a:off x="8975394" y="3881439"/>
              <a:ext cx="266596" cy="293687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12700" cap="flat" cmpd="sng" algn="ctr">
              <a:solidFill>
                <a:schemeClr val="tx1">
                  <a:lumMod val="75000"/>
                  <a:lumOff val="2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GB">
                <a:cs typeface="Arial" charset="0"/>
              </a:endParaRPr>
            </a:p>
          </p:txBody>
        </p:sp>
        <p:sp>
          <p:nvSpPr>
            <p:cNvPr id="64" name="Rectangle 63"/>
            <p:cNvSpPr/>
            <p:nvPr/>
          </p:nvSpPr>
          <p:spPr bwMode="auto">
            <a:xfrm>
              <a:off x="9241989" y="3881439"/>
              <a:ext cx="264481" cy="293687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12700" cap="flat" cmpd="sng" algn="ctr">
              <a:solidFill>
                <a:schemeClr val="bg1">
                  <a:lumMod val="8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GB">
                <a:cs typeface="Arial" charset="0"/>
              </a:endParaRPr>
            </a:p>
          </p:txBody>
        </p:sp>
        <p:sp>
          <p:nvSpPr>
            <p:cNvPr id="65" name="Rectangle 64"/>
            <p:cNvSpPr/>
            <p:nvPr/>
          </p:nvSpPr>
          <p:spPr bwMode="auto">
            <a:xfrm>
              <a:off x="9500122" y="3881439"/>
              <a:ext cx="266596" cy="293687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12700" cap="flat" cmpd="sng" algn="ctr">
              <a:solidFill>
                <a:schemeClr val="bg1">
                  <a:lumMod val="8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GB">
                <a:cs typeface="Arial" charset="0"/>
              </a:endParaRPr>
            </a:p>
          </p:txBody>
        </p:sp>
        <p:sp>
          <p:nvSpPr>
            <p:cNvPr id="66" name="Rectangle 65"/>
            <p:cNvSpPr/>
            <p:nvPr/>
          </p:nvSpPr>
          <p:spPr bwMode="auto">
            <a:xfrm>
              <a:off x="9766718" y="3881439"/>
              <a:ext cx="266596" cy="293687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12700" cap="flat" cmpd="sng" algn="ctr">
              <a:solidFill>
                <a:schemeClr val="bg1">
                  <a:lumMod val="8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GB">
                <a:cs typeface="Arial" charset="0"/>
              </a:endParaRPr>
            </a:p>
          </p:txBody>
        </p:sp>
        <p:sp>
          <p:nvSpPr>
            <p:cNvPr id="67" name="Rectangle 66"/>
            <p:cNvSpPr/>
            <p:nvPr/>
          </p:nvSpPr>
          <p:spPr bwMode="auto">
            <a:xfrm>
              <a:off x="10033314" y="3881439"/>
              <a:ext cx="266596" cy="293687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12700" cap="flat" cmpd="sng" algn="ctr">
              <a:solidFill>
                <a:schemeClr val="bg1">
                  <a:lumMod val="8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GB">
                <a:cs typeface="Arial" charset="0"/>
              </a:endParaRPr>
            </a:p>
          </p:txBody>
        </p:sp>
        <p:sp>
          <p:nvSpPr>
            <p:cNvPr id="68" name="Rectangle 67"/>
            <p:cNvSpPr/>
            <p:nvPr/>
          </p:nvSpPr>
          <p:spPr bwMode="auto">
            <a:xfrm>
              <a:off x="10299909" y="3881439"/>
              <a:ext cx="266596" cy="293687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12700" cap="flat" cmpd="sng" algn="ctr">
              <a:solidFill>
                <a:schemeClr val="bg1">
                  <a:lumMod val="8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GB">
                <a:cs typeface="Arial" charset="0"/>
              </a:endParaRPr>
            </a:p>
          </p:txBody>
        </p:sp>
        <p:sp>
          <p:nvSpPr>
            <p:cNvPr id="69" name="Rectangle 68"/>
            <p:cNvSpPr/>
            <p:nvPr/>
          </p:nvSpPr>
          <p:spPr bwMode="auto">
            <a:xfrm>
              <a:off x="10560158" y="3881439"/>
              <a:ext cx="266596" cy="293687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12700" cap="flat" cmpd="sng" algn="ctr">
              <a:solidFill>
                <a:schemeClr val="bg1">
                  <a:lumMod val="8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GB">
                <a:cs typeface="Arial" charset="0"/>
              </a:endParaRPr>
            </a:p>
          </p:txBody>
        </p:sp>
        <p:sp>
          <p:nvSpPr>
            <p:cNvPr id="70" name="Rectangle 69"/>
            <p:cNvSpPr/>
            <p:nvPr/>
          </p:nvSpPr>
          <p:spPr bwMode="auto">
            <a:xfrm>
              <a:off x="10826754" y="3881439"/>
              <a:ext cx="266596" cy="293687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12700" cap="flat" cmpd="sng" algn="ctr">
              <a:solidFill>
                <a:schemeClr val="bg1">
                  <a:lumMod val="8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GB">
                <a:cs typeface="Arial" charset="0"/>
              </a:endParaRPr>
            </a:p>
          </p:txBody>
        </p:sp>
        <p:sp>
          <p:nvSpPr>
            <p:cNvPr id="71" name="Rectangle 70"/>
            <p:cNvSpPr/>
            <p:nvPr/>
          </p:nvSpPr>
          <p:spPr bwMode="auto">
            <a:xfrm>
              <a:off x="2634222" y="3881439"/>
              <a:ext cx="8459128" cy="293687"/>
            </a:xfrm>
            <a:prstGeom prst="rect">
              <a:avLst/>
            </a:prstGeom>
            <a:noFill/>
            <a:ln w="12700" cap="flat" cmpd="sng" algn="ctr">
              <a:solidFill>
                <a:schemeClr val="tx1">
                  <a:lumMod val="75000"/>
                  <a:lumOff val="2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GB">
                <a:cs typeface="Arial" charset="0"/>
              </a:endParaRPr>
            </a:p>
          </p:txBody>
        </p:sp>
        <p:sp>
          <p:nvSpPr>
            <p:cNvPr id="23627" name="TextBox 21503"/>
            <p:cNvSpPr txBox="1">
              <a:spLocks noChangeArrowheads="1"/>
            </p:cNvSpPr>
            <p:nvPr/>
          </p:nvSpPr>
          <p:spPr bwMode="auto">
            <a:xfrm>
              <a:off x="9241990" y="3881439"/>
              <a:ext cx="1620733" cy="3079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1pPr>
              <a:lvl2pPr marL="742950" indent="-28575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2pPr>
              <a:lvl3pPr marL="1143000" indent="-22860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3pPr>
              <a:lvl4pPr marL="1600200" indent="-22860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4pPr>
              <a:lvl5pPr marL="2057400" indent="-22860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9pPr>
            </a:lstStyle>
            <a:p>
              <a:pPr eaLnBrk="1" hangingPunct="1"/>
              <a:r>
                <a:rPr lang="en-GB" b="0" dirty="0" smtClean="0"/>
                <a:t>ISR number</a:t>
              </a:r>
              <a:endParaRPr lang="en-GB" b="0" dirty="0"/>
            </a:p>
          </p:txBody>
        </p:sp>
        <p:sp>
          <p:nvSpPr>
            <p:cNvPr id="23628" name="TextBox 106"/>
            <p:cNvSpPr txBox="1">
              <a:spLocks noChangeArrowheads="1"/>
            </p:cNvSpPr>
            <p:nvPr/>
          </p:nvSpPr>
          <p:spPr bwMode="auto">
            <a:xfrm>
              <a:off x="6734720" y="3297239"/>
              <a:ext cx="1390106" cy="3079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1pPr>
              <a:lvl2pPr marL="742950" indent="-28575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2pPr>
              <a:lvl3pPr marL="1143000" indent="-22860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3pPr>
              <a:lvl4pPr marL="1600200" indent="-22860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4pPr>
              <a:lvl5pPr marL="2057400" indent="-22860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9pPr>
            </a:lstStyle>
            <a:p>
              <a:pPr eaLnBrk="1" hangingPunct="1"/>
              <a:r>
                <a:rPr lang="en-GB" b="0"/>
                <a:t>Reserved</a:t>
              </a:r>
            </a:p>
          </p:txBody>
        </p:sp>
        <p:sp>
          <p:nvSpPr>
            <p:cNvPr id="23629" name="TextBox 107"/>
            <p:cNvSpPr txBox="1">
              <a:spLocks noChangeArrowheads="1"/>
            </p:cNvSpPr>
            <p:nvPr/>
          </p:nvSpPr>
          <p:spPr bwMode="auto">
            <a:xfrm>
              <a:off x="5450403" y="3881439"/>
              <a:ext cx="1390108" cy="3079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1pPr>
              <a:lvl2pPr marL="742950" indent="-28575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2pPr>
              <a:lvl3pPr marL="1143000" indent="-22860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3pPr>
              <a:lvl4pPr marL="1600200" indent="-22860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4pPr>
              <a:lvl5pPr marL="2057400" indent="-22860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9pPr>
            </a:lstStyle>
            <a:p>
              <a:pPr eaLnBrk="1" hangingPunct="1"/>
              <a:r>
                <a:rPr lang="en-GB" b="0"/>
                <a:t>Reserved</a:t>
              </a:r>
            </a:p>
          </p:txBody>
        </p:sp>
        <p:sp>
          <p:nvSpPr>
            <p:cNvPr id="109" name="Rectangle 108"/>
            <p:cNvSpPr/>
            <p:nvPr/>
          </p:nvSpPr>
          <p:spPr bwMode="auto">
            <a:xfrm>
              <a:off x="2634222" y="4502150"/>
              <a:ext cx="264479" cy="293688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 cap="flat" cmpd="sng" algn="ctr">
              <a:solidFill>
                <a:schemeClr val="bg1">
                  <a:lumMod val="8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GB" b="0" dirty="0">
                <a:cs typeface="Arial" charset="0"/>
              </a:endParaRPr>
            </a:p>
          </p:txBody>
        </p:sp>
        <p:sp>
          <p:nvSpPr>
            <p:cNvPr id="110" name="Rectangle 109"/>
            <p:cNvSpPr/>
            <p:nvPr/>
          </p:nvSpPr>
          <p:spPr bwMode="auto">
            <a:xfrm>
              <a:off x="2898701" y="4502150"/>
              <a:ext cx="266596" cy="293688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 cap="flat" cmpd="sng" algn="ctr">
              <a:solidFill>
                <a:schemeClr val="bg1">
                  <a:lumMod val="8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GB" b="0" dirty="0">
                <a:cs typeface="Arial" charset="0"/>
              </a:endParaRPr>
            </a:p>
          </p:txBody>
        </p:sp>
        <p:sp>
          <p:nvSpPr>
            <p:cNvPr id="111" name="Rectangle 110"/>
            <p:cNvSpPr/>
            <p:nvPr/>
          </p:nvSpPr>
          <p:spPr bwMode="auto">
            <a:xfrm>
              <a:off x="3158950" y="4502150"/>
              <a:ext cx="266596" cy="293688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 cap="flat" cmpd="sng" algn="ctr">
              <a:solidFill>
                <a:schemeClr val="bg1">
                  <a:lumMod val="8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GB" b="0" dirty="0">
                <a:cs typeface="Arial" charset="0"/>
              </a:endParaRPr>
            </a:p>
          </p:txBody>
        </p:sp>
        <p:sp>
          <p:nvSpPr>
            <p:cNvPr id="112" name="Rectangle 111"/>
            <p:cNvSpPr/>
            <p:nvPr/>
          </p:nvSpPr>
          <p:spPr bwMode="auto">
            <a:xfrm>
              <a:off x="3425546" y="4502150"/>
              <a:ext cx="266596" cy="293688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 cap="flat" cmpd="sng" algn="ctr">
              <a:solidFill>
                <a:schemeClr val="bg1">
                  <a:lumMod val="8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GB" b="0" dirty="0">
                <a:cs typeface="Arial" charset="0"/>
              </a:endParaRPr>
            </a:p>
          </p:txBody>
        </p:sp>
        <p:sp>
          <p:nvSpPr>
            <p:cNvPr id="113" name="Rectangle 112"/>
            <p:cNvSpPr/>
            <p:nvPr/>
          </p:nvSpPr>
          <p:spPr bwMode="auto">
            <a:xfrm>
              <a:off x="3696374" y="4502150"/>
              <a:ext cx="266596" cy="293688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 cap="flat" cmpd="sng" algn="ctr">
              <a:solidFill>
                <a:schemeClr val="bg1">
                  <a:lumMod val="8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GB" b="0">
                <a:cs typeface="Arial" charset="0"/>
              </a:endParaRPr>
            </a:p>
          </p:txBody>
        </p:sp>
        <p:sp>
          <p:nvSpPr>
            <p:cNvPr id="114" name="Rectangle 113"/>
            <p:cNvSpPr/>
            <p:nvPr/>
          </p:nvSpPr>
          <p:spPr bwMode="auto">
            <a:xfrm>
              <a:off x="3962970" y="4502150"/>
              <a:ext cx="526843" cy="293688"/>
            </a:xfrm>
            <a:prstGeom prst="rect">
              <a:avLst/>
            </a:prstGeom>
            <a:solidFill>
              <a:schemeClr val="accent3">
                <a:lumMod val="40000"/>
                <a:lumOff val="60000"/>
              </a:schemeClr>
            </a:solidFill>
            <a:ln w="12700" cap="flat" cmpd="sng" algn="ctr">
              <a:solidFill>
                <a:schemeClr val="tx1">
                  <a:lumMod val="75000"/>
                  <a:lumOff val="2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GB" sz="1200" b="0" dirty="0" smtClean="0">
                  <a:cs typeface="Arial" charset="0"/>
                </a:rPr>
                <a:t>ICI/IT</a:t>
              </a:r>
              <a:endParaRPr lang="en-GB" sz="1200" b="0" dirty="0">
                <a:cs typeface="Arial" charset="0"/>
              </a:endParaRPr>
            </a:p>
          </p:txBody>
        </p:sp>
        <p:sp>
          <p:nvSpPr>
            <p:cNvPr id="117" name="Rectangle 116"/>
            <p:cNvSpPr/>
            <p:nvPr/>
          </p:nvSpPr>
          <p:spPr bwMode="auto">
            <a:xfrm>
              <a:off x="4747945" y="4502150"/>
              <a:ext cx="266596" cy="293688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 cap="flat" cmpd="sng" algn="ctr">
              <a:solidFill>
                <a:schemeClr val="bg1">
                  <a:lumMod val="8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GB">
                <a:cs typeface="Arial" charset="0"/>
              </a:endParaRPr>
            </a:p>
          </p:txBody>
        </p:sp>
        <p:sp>
          <p:nvSpPr>
            <p:cNvPr id="118" name="Rectangle 117"/>
            <p:cNvSpPr/>
            <p:nvPr/>
          </p:nvSpPr>
          <p:spPr bwMode="auto">
            <a:xfrm>
              <a:off x="5014541" y="4502150"/>
              <a:ext cx="266596" cy="293688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 cap="flat" cmpd="sng" algn="ctr">
              <a:solidFill>
                <a:schemeClr val="bg1">
                  <a:lumMod val="8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GB">
                <a:cs typeface="Arial" charset="0"/>
              </a:endParaRPr>
            </a:p>
          </p:txBody>
        </p:sp>
        <p:sp>
          <p:nvSpPr>
            <p:cNvPr id="119" name="Rectangle 118"/>
            <p:cNvSpPr/>
            <p:nvPr/>
          </p:nvSpPr>
          <p:spPr bwMode="auto">
            <a:xfrm>
              <a:off x="5274790" y="4502150"/>
              <a:ext cx="266596" cy="293688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 cap="flat" cmpd="sng" algn="ctr">
              <a:solidFill>
                <a:schemeClr val="bg1">
                  <a:lumMod val="8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GB">
                <a:cs typeface="Arial" charset="0"/>
              </a:endParaRPr>
            </a:p>
          </p:txBody>
        </p:sp>
        <p:sp>
          <p:nvSpPr>
            <p:cNvPr id="120" name="Rectangle 119"/>
            <p:cNvSpPr/>
            <p:nvPr/>
          </p:nvSpPr>
          <p:spPr bwMode="auto">
            <a:xfrm>
              <a:off x="5541386" y="4502150"/>
              <a:ext cx="266596" cy="293688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 cap="flat" cmpd="sng" algn="ctr">
              <a:solidFill>
                <a:schemeClr val="bg1">
                  <a:lumMod val="8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GB">
                <a:cs typeface="Arial" charset="0"/>
              </a:endParaRPr>
            </a:p>
          </p:txBody>
        </p:sp>
        <p:sp>
          <p:nvSpPr>
            <p:cNvPr id="121" name="Rectangle 120"/>
            <p:cNvSpPr/>
            <p:nvPr/>
          </p:nvSpPr>
          <p:spPr bwMode="auto">
            <a:xfrm>
              <a:off x="5807982" y="4502150"/>
              <a:ext cx="266596" cy="293688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 cap="flat" cmpd="sng" algn="ctr">
              <a:solidFill>
                <a:schemeClr val="bg1">
                  <a:lumMod val="8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GB">
                <a:cs typeface="Arial" charset="0"/>
              </a:endParaRPr>
            </a:p>
          </p:txBody>
        </p:sp>
        <p:sp>
          <p:nvSpPr>
            <p:cNvPr id="122" name="Rectangle 121"/>
            <p:cNvSpPr/>
            <p:nvPr/>
          </p:nvSpPr>
          <p:spPr bwMode="auto">
            <a:xfrm>
              <a:off x="6074578" y="4502150"/>
              <a:ext cx="266596" cy="293688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 cap="flat" cmpd="sng" algn="ctr">
              <a:solidFill>
                <a:schemeClr val="bg1">
                  <a:lumMod val="8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GB">
                <a:cs typeface="Arial" charset="0"/>
              </a:endParaRPr>
            </a:p>
          </p:txBody>
        </p:sp>
        <p:sp>
          <p:nvSpPr>
            <p:cNvPr id="123" name="Rectangle 122"/>
            <p:cNvSpPr/>
            <p:nvPr/>
          </p:nvSpPr>
          <p:spPr bwMode="auto">
            <a:xfrm>
              <a:off x="6334825" y="4502150"/>
              <a:ext cx="266596" cy="293688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 cap="flat" cmpd="sng" algn="ctr">
              <a:solidFill>
                <a:schemeClr val="bg1">
                  <a:lumMod val="8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GB">
                <a:cs typeface="Arial" charset="0"/>
              </a:endParaRPr>
            </a:p>
          </p:txBody>
        </p:sp>
        <p:sp>
          <p:nvSpPr>
            <p:cNvPr id="124" name="Rectangle 123"/>
            <p:cNvSpPr/>
            <p:nvPr/>
          </p:nvSpPr>
          <p:spPr bwMode="auto">
            <a:xfrm>
              <a:off x="6601421" y="4502150"/>
              <a:ext cx="266596" cy="293688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 cap="flat" cmpd="sng" algn="ctr">
              <a:solidFill>
                <a:schemeClr val="bg1">
                  <a:lumMod val="8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GB">
                <a:cs typeface="Arial" charset="0"/>
              </a:endParaRPr>
            </a:p>
          </p:txBody>
        </p:sp>
        <p:sp>
          <p:nvSpPr>
            <p:cNvPr id="125" name="Rectangle 124"/>
            <p:cNvSpPr/>
            <p:nvPr/>
          </p:nvSpPr>
          <p:spPr bwMode="auto">
            <a:xfrm>
              <a:off x="6861670" y="4502150"/>
              <a:ext cx="266596" cy="293688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 cap="flat" cmpd="sng" algn="ctr">
              <a:solidFill>
                <a:schemeClr val="bg1">
                  <a:lumMod val="8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GB">
                <a:cs typeface="Arial" charset="0"/>
              </a:endParaRPr>
            </a:p>
          </p:txBody>
        </p:sp>
        <p:sp>
          <p:nvSpPr>
            <p:cNvPr id="126" name="Rectangle 125"/>
            <p:cNvSpPr/>
            <p:nvPr/>
          </p:nvSpPr>
          <p:spPr bwMode="auto">
            <a:xfrm>
              <a:off x="7128266" y="4502150"/>
              <a:ext cx="266596" cy="293688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 cap="flat" cmpd="sng" algn="ctr">
              <a:solidFill>
                <a:schemeClr val="bg1">
                  <a:lumMod val="8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GB">
                <a:cs typeface="Arial" charset="0"/>
              </a:endParaRPr>
            </a:p>
          </p:txBody>
        </p:sp>
        <p:sp>
          <p:nvSpPr>
            <p:cNvPr id="127" name="Rectangle 126"/>
            <p:cNvSpPr/>
            <p:nvPr/>
          </p:nvSpPr>
          <p:spPr bwMode="auto">
            <a:xfrm>
              <a:off x="7388514" y="4502150"/>
              <a:ext cx="266596" cy="293688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 cap="flat" cmpd="sng" algn="ctr">
              <a:solidFill>
                <a:schemeClr val="bg1">
                  <a:lumMod val="8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GB">
                <a:cs typeface="Arial" charset="0"/>
              </a:endParaRPr>
            </a:p>
          </p:txBody>
        </p:sp>
        <p:sp>
          <p:nvSpPr>
            <p:cNvPr id="128" name="Rectangle 127"/>
            <p:cNvSpPr/>
            <p:nvPr/>
          </p:nvSpPr>
          <p:spPr bwMode="auto">
            <a:xfrm>
              <a:off x="7655109" y="4502150"/>
              <a:ext cx="266596" cy="293688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 cap="flat" cmpd="sng" algn="ctr">
              <a:solidFill>
                <a:schemeClr val="bg1">
                  <a:lumMod val="8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GB">
                <a:cs typeface="Arial" charset="0"/>
              </a:endParaRPr>
            </a:p>
          </p:txBody>
        </p:sp>
        <p:sp>
          <p:nvSpPr>
            <p:cNvPr id="129" name="Rectangle 128"/>
            <p:cNvSpPr/>
            <p:nvPr/>
          </p:nvSpPr>
          <p:spPr bwMode="auto">
            <a:xfrm>
              <a:off x="7921705" y="4502150"/>
              <a:ext cx="266596" cy="293688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 cap="flat" cmpd="sng" algn="ctr">
              <a:solidFill>
                <a:schemeClr val="bg1">
                  <a:lumMod val="8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GB">
                <a:cs typeface="Arial" charset="0"/>
              </a:endParaRPr>
            </a:p>
          </p:txBody>
        </p:sp>
        <p:sp>
          <p:nvSpPr>
            <p:cNvPr id="130" name="Rectangle 129"/>
            <p:cNvSpPr/>
            <p:nvPr/>
          </p:nvSpPr>
          <p:spPr bwMode="auto">
            <a:xfrm>
              <a:off x="8188301" y="4502150"/>
              <a:ext cx="266596" cy="293688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 cap="flat" cmpd="sng" algn="ctr">
              <a:solidFill>
                <a:schemeClr val="bg1">
                  <a:lumMod val="8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GB">
                <a:cs typeface="Arial" charset="0"/>
              </a:endParaRPr>
            </a:p>
          </p:txBody>
        </p:sp>
        <p:sp>
          <p:nvSpPr>
            <p:cNvPr id="131" name="Rectangle 130"/>
            <p:cNvSpPr/>
            <p:nvPr/>
          </p:nvSpPr>
          <p:spPr bwMode="auto">
            <a:xfrm>
              <a:off x="8448550" y="4502150"/>
              <a:ext cx="266596" cy="293688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 cap="flat" cmpd="sng" algn="ctr">
              <a:solidFill>
                <a:schemeClr val="bg1">
                  <a:lumMod val="8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GB">
                <a:cs typeface="Arial" charset="0"/>
              </a:endParaRPr>
            </a:p>
          </p:txBody>
        </p:sp>
        <p:sp>
          <p:nvSpPr>
            <p:cNvPr id="132" name="Rectangle 131"/>
            <p:cNvSpPr/>
            <p:nvPr/>
          </p:nvSpPr>
          <p:spPr bwMode="auto">
            <a:xfrm>
              <a:off x="8715146" y="4502150"/>
              <a:ext cx="266596" cy="293688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 cap="flat" cmpd="sng" algn="ctr">
              <a:solidFill>
                <a:schemeClr val="bg1">
                  <a:lumMod val="8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GB">
                <a:cs typeface="Arial" charset="0"/>
              </a:endParaRPr>
            </a:p>
          </p:txBody>
        </p:sp>
        <p:sp>
          <p:nvSpPr>
            <p:cNvPr id="133" name="Rectangle 132"/>
            <p:cNvSpPr/>
            <p:nvPr/>
          </p:nvSpPr>
          <p:spPr bwMode="auto">
            <a:xfrm>
              <a:off x="8975394" y="4502150"/>
              <a:ext cx="266596" cy="293688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 cap="flat" cmpd="sng" algn="ctr">
              <a:solidFill>
                <a:schemeClr val="bg1">
                  <a:lumMod val="8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GB">
                <a:cs typeface="Arial" charset="0"/>
              </a:endParaRPr>
            </a:p>
          </p:txBody>
        </p:sp>
        <p:sp>
          <p:nvSpPr>
            <p:cNvPr id="134" name="Rectangle 133"/>
            <p:cNvSpPr/>
            <p:nvPr/>
          </p:nvSpPr>
          <p:spPr bwMode="auto">
            <a:xfrm>
              <a:off x="9241989" y="4502150"/>
              <a:ext cx="264481" cy="293688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 cap="flat" cmpd="sng" algn="ctr">
              <a:solidFill>
                <a:schemeClr val="bg1">
                  <a:lumMod val="8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GB">
                <a:cs typeface="Arial" charset="0"/>
              </a:endParaRPr>
            </a:p>
          </p:txBody>
        </p:sp>
        <p:sp>
          <p:nvSpPr>
            <p:cNvPr id="135" name="Rectangle 134"/>
            <p:cNvSpPr/>
            <p:nvPr/>
          </p:nvSpPr>
          <p:spPr bwMode="auto">
            <a:xfrm>
              <a:off x="9500122" y="4502150"/>
              <a:ext cx="266596" cy="293688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 cap="flat" cmpd="sng" algn="ctr">
              <a:solidFill>
                <a:schemeClr val="bg1">
                  <a:lumMod val="8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GB">
                <a:cs typeface="Arial" charset="0"/>
              </a:endParaRPr>
            </a:p>
          </p:txBody>
        </p:sp>
        <p:sp>
          <p:nvSpPr>
            <p:cNvPr id="136" name="Rectangle 135"/>
            <p:cNvSpPr/>
            <p:nvPr/>
          </p:nvSpPr>
          <p:spPr bwMode="auto">
            <a:xfrm>
              <a:off x="9766718" y="4502150"/>
              <a:ext cx="266596" cy="293688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 cap="flat" cmpd="sng" algn="ctr">
              <a:solidFill>
                <a:schemeClr val="bg1">
                  <a:lumMod val="8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GB">
                <a:cs typeface="Arial" charset="0"/>
              </a:endParaRPr>
            </a:p>
          </p:txBody>
        </p:sp>
        <p:sp>
          <p:nvSpPr>
            <p:cNvPr id="137" name="Rectangle 136"/>
            <p:cNvSpPr/>
            <p:nvPr/>
          </p:nvSpPr>
          <p:spPr bwMode="auto">
            <a:xfrm>
              <a:off x="10033314" y="4502150"/>
              <a:ext cx="266596" cy="293688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 cap="flat" cmpd="sng" algn="ctr">
              <a:solidFill>
                <a:schemeClr val="bg1">
                  <a:lumMod val="8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GB">
                <a:cs typeface="Arial" charset="0"/>
              </a:endParaRPr>
            </a:p>
          </p:txBody>
        </p:sp>
        <p:sp>
          <p:nvSpPr>
            <p:cNvPr id="138" name="Rectangle 137"/>
            <p:cNvSpPr/>
            <p:nvPr/>
          </p:nvSpPr>
          <p:spPr bwMode="auto">
            <a:xfrm>
              <a:off x="10299909" y="4502150"/>
              <a:ext cx="266596" cy="293688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 cap="flat" cmpd="sng" algn="ctr">
              <a:solidFill>
                <a:schemeClr val="bg1">
                  <a:lumMod val="8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GB">
                <a:cs typeface="Arial" charset="0"/>
              </a:endParaRPr>
            </a:p>
          </p:txBody>
        </p:sp>
        <p:sp>
          <p:nvSpPr>
            <p:cNvPr id="139" name="Rectangle 138"/>
            <p:cNvSpPr/>
            <p:nvPr/>
          </p:nvSpPr>
          <p:spPr bwMode="auto">
            <a:xfrm>
              <a:off x="10560158" y="4502150"/>
              <a:ext cx="266596" cy="293688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 cap="flat" cmpd="sng" algn="ctr">
              <a:solidFill>
                <a:schemeClr val="bg1">
                  <a:lumMod val="8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GB">
                <a:cs typeface="Arial" charset="0"/>
              </a:endParaRPr>
            </a:p>
          </p:txBody>
        </p:sp>
        <p:sp>
          <p:nvSpPr>
            <p:cNvPr id="140" name="Rectangle 139"/>
            <p:cNvSpPr/>
            <p:nvPr/>
          </p:nvSpPr>
          <p:spPr bwMode="auto">
            <a:xfrm>
              <a:off x="10826754" y="4502150"/>
              <a:ext cx="266596" cy="293688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 cap="flat" cmpd="sng" algn="ctr">
              <a:solidFill>
                <a:schemeClr val="bg1">
                  <a:lumMod val="8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GB">
                <a:cs typeface="Arial" charset="0"/>
              </a:endParaRPr>
            </a:p>
          </p:txBody>
        </p:sp>
        <p:sp>
          <p:nvSpPr>
            <p:cNvPr id="141" name="Rectangle 140"/>
            <p:cNvSpPr/>
            <p:nvPr/>
          </p:nvSpPr>
          <p:spPr bwMode="auto">
            <a:xfrm>
              <a:off x="2634222" y="4502150"/>
              <a:ext cx="8459128" cy="293688"/>
            </a:xfrm>
            <a:prstGeom prst="rect">
              <a:avLst/>
            </a:prstGeom>
            <a:noFill/>
            <a:ln w="12700" cap="flat" cmpd="sng" algn="ctr">
              <a:solidFill>
                <a:schemeClr val="tx1">
                  <a:lumMod val="75000"/>
                  <a:lumOff val="2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GB">
                <a:cs typeface="Arial" charset="0"/>
              </a:endParaRPr>
            </a:p>
          </p:txBody>
        </p:sp>
        <p:sp>
          <p:nvSpPr>
            <p:cNvPr id="23662" name="TextBox 142"/>
            <p:cNvSpPr txBox="1">
              <a:spLocks noChangeArrowheads="1"/>
            </p:cNvSpPr>
            <p:nvPr/>
          </p:nvSpPr>
          <p:spPr bwMode="auto">
            <a:xfrm>
              <a:off x="6174021" y="4502151"/>
              <a:ext cx="1387991" cy="3079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1pPr>
              <a:lvl2pPr marL="742950" indent="-28575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2pPr>
              <a:lvl3pPr marL="1143000" indent="-22860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3pPr>
              <a:lvl4pPr marL="1600200" indent="-22860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4pPr>
              <a:lvl5pPr marL="2057400" indent="-22860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9pPr>
            </a:lstStyle>
            <a:p>
              <a:pPr eaLnBrk="1" hangingPunct="1"/>
              <a:r>
                <a:rPr lang="en-GB" b="0"/>
                <a:t>Reserved</a:t>
              </a:r>
            </a:p>
          </p:txBody>
        </p:sp>
        <p:sp>
          <p:nvSpPr>
            <p:cNvPr id="116" name="Rectangle 115"/>
            <p:cNvSpPr/>
            <p:nvPr/>
          </p:nvSpPr>
          <p:spPr bwMode="auto">
            <a:xfrm>
              <a:off x="4489812" y="4502150"/>
              <a:ext cx="264481" cy="293688"/>
            </a:xfrm>
            <a:prstGeom prst="rect">
              <a:avLst/>
            </a:prstGeom>
            <a:solidFill>
              <a:schemeClr val="accent3">
                <a:lumMod val="40000"/>
                <a:lumOff val="60000"/>
              </a:schemeClr>
            </a:solidFill>
            <a:ln w="12700" cap="flat" cmpd="sng" algn="ctr">
              <a:solidFill>
                <a:schemeClr val="tx1">
                  <a:lumMod val="75000"/>
                  <a:lumOff val="2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GB" b="0" dirty="0">
                  <a:cs typeface="Arial" charset="0"/>
                </a:rPr>
                <a:t>T</a:t>
              </a:r>
            </a:p>
          </p:txBody>
        </p:sp>
        <p:sp>
          <p:nvSpPr>
            <p:cNvPr id="151" name="Rectangle 150"/>
            <p:cNvSpPr/>
            <p:nvPr/>
          </p:nvSpPr>
          <p:spPr bwMode="auto">
            <a:xfrm>
              <a:off x="4747945" y="5329239"/>
              <a:ext cx="266596" cy="293687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 cap="flat" cmpd="sng" algn="ctr">
              <a:solidFill>
                <a:schemeClr val="bg1">
                  <a:lumMod val="8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GB">
                <a:cs typeface="Arial" charset="0"/>
              </a:endParaRPr>
            </a:p>
          </p:txBody>
        </p:sp>
        <p:sp>
          <p:nvSpPr>
            <p:cNvPr id="152" name="Rectangle 151"/>
            <p:cNvSpPr/>
            <p:nvPr/>
          </p:nvSpPr>
          <p:spPr bwMode="auto">
            <a:xfrm>
              <a:off x="5014541" y="5329239"/>
              <a:ext cx="266596" cy="293687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 cap="flat" cmpd="sng" algn="ctr">
              <a:solidFill>
                <a:schemeClr val="bg1">
                  <a:lumMod val="8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GB">
                <a:cs typeface="Arial" charset="0"/>
              </a:endParaRPr>
            </a:p>
          </p:txBody>
        </p:sp>
        <p:sp>
          <p:nvSpPr>
            <p:cNvPr id="153" name="Rectangle 152"/>
            <p:cNvSpPr/>
            <p:nvPr/>
          </p:nvSpPr>
          <p:spPr bwMode="auto">
            <a:xfrm>
              <a:off x="5274790" y="5329239"/>
              <a:ext cx="266596" cy="293687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 cap="flat" cmpd="sng" algn="ctr">
              <a:solidFill>
                <a:schemeClr val="bg1">
                  <a:lumMod val="8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GB">
                <a:cs typeface="Arial" charset="0"/>
              </a:endParaRPr>
            </a:p>
          </p:txBody>
        </p:sp>
        <p:sp>
          <p:nvSpPr>
            <p:cNvPr id="154" name="Rectangle 153"/>
            <p:cNvSpPr/>
            <p:nvPr/>
          </p:nvSpPr>
          <p:spPr bwMode="auto">
            <a:xfrm>
              <a:off x="5541386" y="5329239"/>
              <a:ext cx="266596" cy="293687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 cap="flat" cmpd="sng" algn="ctr">
              <a:solidFill>
                <a:schemeClr val="bg1">
                  <a:lumMod val="8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GB">
                <a:cs typeface="Arial" charset="0"/>
              </a:endParaRPr>
            </a:p>
          </p:txBody>
        </p:sp>
        <p:sp>
          <p:nvSpPr>
            <p:cNvPr id="155" name="Rectangle 154"/>
            <p:cNvSpPr/>
            <p:nvPr/>
          </p:nvSpPr>
          <p:spPr bwMode="auto">
            <a:xfrm>
              <a:off x="5807982" y="5329239"/>
              <a:ext cx="266596" cy="293687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 cap="flat" cmpd="sng" algn="ctr">
              <a:solidFill>
                <a:schemeClr val="bg1">
                  <a:lumMod val="8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GB">
                <a:cs typeface="Arial" charset="0"/>
              </a:endParaRPr>
            </a:p>
          </p:txBody>
        </p:sp>
        <p:sp>
          <p:nvSpPr>
            <p:cNvPr id="156" name="Rectangle 155"/>
            <p:cNvSpPr/>
            <p:nvPr/>
          </p:nvSpPr>
          <p:spPr bwMode="auto">
            <a:xfrm>
              <a:off x="6074578" y="5329239"/>
              <a:ext cx="266596" cy="293687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 cap="flat" cmpd="sng" algn="ctr">
              <a:solidFill>
                <a:schemeClr val="bg1">
                  <a:lumMod val="8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GB">
                <a:cs typeface="Arial" charset="0"/>
              </a:endParaRPr>
            </a:p>
          </p:txBody>
        </p:sp>
        <p:sp>
          <p:nvSpPr>
            <p:cNvPr id="157" name="Rectangle 156"/>
            <p:cNvSpPr/>
            <p:nvPr/>
          </p:nvSpPr>
          <p:spPr bwMode="auto">
            <a:xfrm>
              <a:off x="6334825" y="5329239"/>
              <a:ext cx="266596" cy="293687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 cap="flat" cmpd="sng" algn="ctr">
              <a:solidFill>
                <a:schemeClr val="bg1">
                  <a:lumMod val="8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GB">
                <a:cs typeface="Arial" charset="0"/>
              </a:endParaRPr>
            </a:p>
          </p:txBody>
        </p:sp>
        <p:sp>
          <p:nvSpPr>
            <p:cNvPr id="158" name="Rectangle 157"/>
            <p:cNvSpPr/>
            <p:nvPr/>
          </p:nvSpPr>
          <p:spPr bwMode="auto">
            <a:xfrm>
              <a:off x="6601421" y="5329239"/>
              <a:ext cx="266596" cy="293687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 cap="flat" cmpd="sng" algn="ctr">
              <a:solidFill>
                <a:schemeClr val="bg1">
                  <a:lumMod val="8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GB">
                <a:cs typeface="Arial" charset="0"/>
              </a:endParaRPr>
            </a:p>
          </p:txBody>
        </p:sp>
        <p:sp>
          <p:nvSpPr>
            <p:cNvPr id="159" name="Rectangle 158"/>
            <p:cNvSpPr/>
            <p:nvPr/>
          </p:nvSpPr>
          <p:spPr bwMode="auto">
            <a:xfrm>
              <a:off x="6861670" y="5329239"/>
              <a:ext cx="266596" cy="293687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 cap="flat" cmpd="sng" algn="ctr">
              <a:solidFill>
                <a:schemeClr val="bg1">
                  <a:lumMod val="8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GB">
                <a:cs typeface="Arial" charset="0"/>
              </a:endParaRPr>
            </a:p>
          </p:txBody>
        </p:sp>
        <p:sp>
          <p:nvSpPr>
            <p:cNvPr id="160" name="Rectangle 159"/>
            <p:cNvSpPr/>
            <p:nvPr/>
          </p:nvSpPr>
          <p:spPr bwMode="auto">
            <a:xfrm>
              <a:off x="7128266" y="5329239"/>
              <a:ext cx="266596" cy="293687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 cap="flat" cmpd="sng" algn="ctr">
              <a:solidFill>
                <a:schemeClr val="bg1">
                  <a:lumMod val="8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GB">
                <a:cs typeface="Arial" charset="0"/>
              </a:endParaRPr>
            </a:p>
          </p:txBody>
        </p:sp>
        <p:sp>
          <p:nvSpPr>
            <p:cNvPr id="161" name="Rectangle 160"/>
            <p:cNvSpPr/>
            <p:nvPr/>
          </p:nvSpPr>
          <p:spPr bwMode="auto">
            <a:xfrm>
              <a:off x="7388514" y="5329239"/>
              <a:ext cx="266596" cy="293687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 cap="flat" cmpd="sng" algn="ctr">
              <a:solidFill>
                <a:schemeClr val="bg1">
                  <a:lumMod val="8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GB">
                <a:cs typeface="Arial" charset="0"/>
              </a:endParaRPr>
            </a:p>
          </p:txBody>
        </p:sp>
        <p:sp>
          <p:nvSpPr>
            <p:cNvPr id="162" name="Rectangle 161"/>
            <p:cNvSpPr/>
            <p:nvPr/>
          </p:nvSpPr>
          <p:spPr bwMode="auto">
            <a:xfrm>
              <a:off x="7655109" y="5329239"/>
              <a:ext cx="266596" cy="293687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 cap="flat" cmpd="sng" algn="ctr">
              <a:solidFill>
                <a:schemeClr val="bg1">
                  <a:lumMod val="8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GB">
                <a:cs typeface="Arial" charset="0"/>
              </a:endParaRPr>
            </a:p>
          </p:txBody>
        </p:sp>
        <p:sp>
          <p:nvSpPr>
            <p:cNvPr id="163" name="Rectangle 162"/>
            <p:cNvSpPr/>
            <p:nvPr/>
          </p:nvSpPr>
          <p:spPr bwMode="auto">
            <a:xfrm>
              <a:off x="7921705" y="5329239"/>
              <a:ext cx="266596" cy="293687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 cap="flat" cmpd="sng" algn="ctr">
              <a:solidFill>
                <a:schemeClr val="bg1">
                  <a:lumMod val="8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GB">
                <a:cs typeface="Arial" charset="0"/>
              </a:endParaRPr>
            </a:p>
          </p:txBody>
        </p:sp>
        <p:sp>
          <p:nvSpPr>
            <p:cNvPr id="164" name="Rectangle 163"/>
            <p:cNvSpPr/>
            <p:nvPr/>
          </p:nvSpPr>
          <p:spPr bwMode="auto">
            <a:xfrm>
              <a:off x="8188301" y="5319714"/>
              <a:ext cx="266596" cy="293687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 cap="flat" cmpd="sng" algn="ctr">
              <a:solidFill>
                <a:schemeClr val="bg1">
                  <a:lumMod val="8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GB">
                <a:cs typeface="Arial" charset="0"/>
              </a:endParaRPr>
            </a:p>
          </p:txBody>
        </p:sp>
        <p:sp>
          <p:nvSpPr>
            <p:cNvPr id="165" name="Rectangle 164"/>
            <p:cNvSpPr/>
            <p:nvPr/>
          </p:nvSpPr>
          <p:spPr bwMode="auto">
            <a:xfrm>
              <a:off x="8448550" y="5319714"/>
              <a:ext cx="266596" cy="293687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 cap="flat" cmpd="sng" algn="ctr">
              <a:solidFill>
                <a:schemeClr val="bg1">
                  <a:lumMod val="8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GB">
                <a:cs typeface="Arial" charset="0"/>
              </a:endParaRPr>
            </a:p>
          </p:txBody>
        </p:sp>
        <p:sp>
          <p:nvSpPr>
            <p:cNvPr id="166" name="Rectangle 165"/>
            <p:cNvSpPr/>
            <p:nvPr/>
          </p:nvSpPr>
          <p:spPr bwMode="auto">
            <a:xfrm>
              <a:off x="8715146" y="5329239"/>
              <a:ext cx="266596" cy="293687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 cap="flat" cmpd="sng" algn="ctr">
              <a:solidFill>
                <a:schemeClr val="bg1">
                  <a:lumMod val="8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GB">
                <a:cs typeface="Arial" charset="0"/>
              </a:endParaRPr>
            </a:p>
          </p:txBody>
        </p:sp>
        <p:sp>
          <p:nvSpPr>
            <p:cNvPr id="167" name="Rectangle 166"/>
            <p:cNvSpPr/>
            <p:nvPr/>
          </p:nvSpPr>
          <p:spPr bwMode="auto">
            <a:xfrm>
              <a:off x="8975394" y="5329239"/>
              <a:ext cx="266596" cy="293687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12700" cap="flat" cmpd="sng" algn="ctr">
              <a:solidFill>
                <a:schemeClr val="tx1">
                  <a:lumMod val="75000"/>
                  <a:lumOff val="2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GB">
                <a:cs typeface="Arial" charset="0"/>
              </a:endParaRPr>
            </a:p>
          </p:txBody>
        </p:sp>
        <p:sp>
          <p:nvSpPr>
            <p:cNvPr id="168" name="Rectangle 167"/>
            <p:cNvSpPr/>
            <p:nvPr/>
          </p:nvSpPr>
          <p:spPr bwMode="auto">
            <a:xfrm>
              <a:off x="9241989" y="5329239"/>
              <a:ext cx="264481" cy="293687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12700" cap="flat" cmpd="sng" algn="ctr">
              <a:solidFill>
                <a:schemeClr val="bg1">
                  <a:lumMod val="8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GB">
                <a:cs typeface="Arial" charset="0"/>
              </a:endParaRPr>
            </a:p>
          </p:txBody>
        </p:sp>
        <p:sp>
          <p:nvSpPr>
            <p:cNvPr id="23685" name="TextBox 175"/>
            <p:cNvSpPr txBox="1">
              <a:spLocks noChangeArrowheads="1"/>
            </p:cNvSpPr>
            <p:nvPr/>
          </p:nvSpPr>
          <p:spPr bwMode="auto">
            <a:xfrm>
              <a:off x="6174021" y="5329239"/>
              <a:ext cx="1387991" cy="3079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1pPr>
              <a:lvl2pPr marL="742950" indent="-28575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2pPr>
              <a:lvl3pPr marL="1143000" indent="-22860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3pPr>
              <a:lvl4pPr marL="1600200" indent="-22860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4pPr>
              <a:lvl5pPr marL="2057400" indent="-22860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9pPr>
            </a:lstStyle>
            <a:p>
              <a:pPr eaLnBrk="1" hangingPunct="1"/>
              <a:r>
                <a:rPr lang="en-GB" b="0"/>
                <a:t>Reserved</a:t>
              </a:r>
            </a:p>
          </p:txBody>
        </p:sp>
        <p:sp>
          <p:nvSpPr>
            <p:cNvPr id="182" name="Rectangle 181"/>
            <p:cNvSpPr/>
            <p:nvPr/>
          </p:nvSpPr>
          <p:spPr bwMode="auto">
            <a:xfrm>
              <a:off x="9500122" y="5330825"/>
              <a:ext cx="266596" cy="293688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12700" cap="flat" cmpd="sng" algn="ctr">
              <a:solidFill>
                <a:schemeClr val="bg1">
                  <a:lumMod val="8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GB">
                <a:cs typeface="Arial" charset="0"/>
              </a:endParaRPr>
            </a:p>
          </p:txBody>
        </p:sp>
        <p:sp>
          <p:nvSpPr>
            <p:cNvPr id="183" name="Rectangle 182"/>
            <p:cNvSpPr/>
            <p:nvPr/>
          </p:nvSpPr>
          <p:spPr bwMode="auto">
            <a:xfrm>
              <a:off x="9766718" y="5330825"/>
              <a:ext cx="266596" cy="293688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12700" cap="flat" cmpd="sng" algn="ctr">
              <a:solidFill>
                <a:schemeClr val="bg1">
                  <a:lumMod val="8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GB">
                <a:cs typeface="Arial" charset="0"/>
              </a:endParaRPr>
            </a:p>
          </p:txBody>
        </p:sp>
        <p:sp>
          <p:nvSpPr>
            <p:cNvPr id="184" name="Rectangle 183"/>
            <p:cNvSpPr/>
            <p:nvPr/>
          </p:nvSpPr>
          <p:spPr bwMode="auto">
            <a:xfrm>
              <a:off x="10033314" y="5330825"/>
              <a:ext cx="266596" cy="293688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12700" cap="flat" cmpd="sng" algn="ctr">
              <a:solidFill>
                <a:schemeClr val="bg1">
                  <a:lumMod val="8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GB">
                <a:cs typeface="Arial" charset="0"/>
              </a:endParaRPr>
            </a:p>
          </p:txBody>
        </p:sp>
        <p:sp>
          <p:nvSpPr>
            <p:cNvPr id="185" name="Rectangle 184"/>
            <p:cNvSpPr/>
            <p:nvPr/>
          </p:nvSpPr>
          <p:spPr bwMode="auto">
            <a:xfrm>
              <a:off x="10299909" y="5330825"/>
              <a:ext cx="266596" cy="293688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12700" cap="flat" cmpd="sng" algn="ctr">
              <a:solidFill>
                <a:schemeClr val="bg1">
                  <a:lumMod val="8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GB">
                <a:cs typeface="Arial" charset="0"/>
              </a:endParaRPr>
            </a:p>
          </p:txBody>
        </p:sp>
        <p:sp>
          <p:nvSpPr>
            <p:cNvPr id="186" name="Rectangle 185"/>
            <p:cNvSpPr/>
            <p:nvPr/>
          </p:nvSpPr>
          <p:spPr bwMode="auto">
            <a:xfrm>
              <a:off x="10560158" y="5330825"/>
              <a:ext cx="266596" cy="293688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12700" cap="flat" cmpd="sng" algn="ctr">
              <a:solidFill>
                <a:schemeClr val="bg1">
                  <a:lumMod val="8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GB">
                <a:cs typeface="Arial" charset="0"/>
              </a:endParaRPr>
            </a:p>
          </p:txBody>
        </p:sp>
        <p:sp>
          <p:nvSpPr>
            <p:cNvPr id="187" name="Rectangle 186"/>
            <p:cNvSpPr/>
            <p:nvPr/>
          </p:nvSpPr>
          <p:spPr bwMode="auto">
            <a:xfrm>
              <a:off x="10826754" y="5330825"/>
              <a:ext cx="266596" cy="293688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12700" cap="flat" cmpd="sng" algn="ctr">
              <a:solidFill>
                <a:schemeClr val="bg1">
                  <a:lumMod val="8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GB">
                <a:cs typeface="Arial" charset="0"/>
              </a:endParaRPr>
            </a:p>
          </p:txBody>
        </p:sp>
        <p:sp>
          <p:nvSpPr>
            <p:cNvPr id="23697" name="TextBox 187"/>
            <p:cNvSpPr txBox="1">
              <a:spLocks noChangeArrowheads="1"/>
            </p:cNvSpPr>
            <p:nvPr/>
          </p:nvSpPr>
          <p:spPr bwMode="auto">
            <a:xfrm>
              <a:off x="9307581" y="5322889"/>
              <a:ext cx="1620733" cy="3079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1pPr>
              <a:lvl2pPr marL="742950" indent="-28575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2pPr>
              <a:lvl3pPr marL="1143000" indent="-22860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3pPr>
              <a:lvl4pPr marL="1600200" indent="-22860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4pPr>
              <a:lvl5pPr marL="2057400" indent="-22860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9pPr>
            </a:lstStyle>
            <a:p>
              <a:pPr eaLnBrk="1" hangingPunct="1"/>
              <a:r>
                <a:rPr lang="en-GB" b="0" dirty="0"/>
                <a:t>ISR number</a:t>
              </a:r>
            </a:p>
          </p:txBody>
        </p:sp>
        <p:sp>
          <p:nvSpPr>
            <p:cNvPr id="175" name="Rectangle 174"/>
            <p:cNvSpPr/>
            <p:nvPr/>
          </p:nvSpPr>
          <p:spPr bwMode="auto">
            <a:xfrm>
              <a:off x="2634222" y="5329239"/>
              <a:ext cx="8459128" cy="293687"/>
            </a:xfrm>
            <a:prstGeom prst="rect">
              <a:avLst/>
            </a:prstGeom>
            <a:noFill/>
            <a:ln w="12700" cap="flat" cmpd="sng" algn="ctr">
              <a:solidFill>
                <a:schemeClr val="tx1">
                  <a:lumMod val="75000"/>
                  <a:lumOff val="2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GB">
                <a:cs typeface="Arial" charset="0"/>
              </a:endParaRPr>
            </a:p>
          </p:txBody>
        </p:sp>
        <p:sp>
          <p:nvSpPr>
            <p:cNvPr id="23699" name="TextBox 189"/>
            <p:cNvSpPr txBox="1">
              <a:spLocks noChangeArrowheads="1"/>
            </p:cNvSpPr>
            <p:nvPr/>
          </p:nvSpPr>
          <p:spPr bwMode="auto">
            <a:xfrm>
              <a:off x="1129858" y="3282951"/>
              <a:ext cx="1390108" cy="3079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1pPr>
              <a:lvl2pPr marL="742950" indent="-28575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2pPr>
              <a:lvl3pPr marL="1143000" indent="-22860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3pPr>
              <a:lvl4pPr marL="1600200" indent="-22860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4pPr>
              <a:lvl5pPr marL="2057400" indent="-22860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9pPr>
            </a:lstStyle>
            <a:p>
              <a:pPr eaLnBrk="1" hangingPunct="1"/>
              <a:r>
                <a:rPr lang="en-GB" b="0"/>
                <a:t>APSR</a:t>
              </a:r>
            </a:p>
          </p:txBody>
        </p:sp>
        <p:sp>
          <p:nvSpPr>
            <p:cNvPr id="23700" name="TextBox 190"/>
            <p:cNvSpPr txBox="1">
              <a:spLocks noChangeArrowheads="1"/>
            </p:cNvSpPr>
            <p:nvPr/>
          </p:nvSpPr>
          <p:spPr bwMode="auto">
            <a:xfrm>
              <a:off x="1129858" y="3868739"/>
              <a:ext cx="1390108" cy="3079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1pPr>
              <a:lvl2pPr marL="742950" indent="-28575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2pPr>
              <a:lvl3pPr marL="1143000" indent="-22860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3pPr>
              <a:lvl4pPr marL="1600200" indent="-22860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4pPr>
              <a:lvl5pPr marL="2057400" indent="-22860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9pPr>
            </a:lstStyle>
            <a:p>
              <a:pPr eaLnBrk="1" hangingPunct="1"/>
              <a:r>
                <a:rPr lang="en-GB" b="0"/>
                <a:t>IPSR</a:t>
              </a:r>
            </a:p>
          </p:txBody>
        </p:sp>
        <p:sp>
          <p:nvSpPr>
            <p:cNvPr id="23701" name="TextBox 191"/>
            <p:cNvSpPr txBox="1">
              <a:spLocks noChangeArrowheads="1"/>
            </p:cNvSpPr>
            <p:nvPr/>
          </p:nvSpPr>
          <p:spPr bwMode="auto">
            <a:xfrm>
              <a:off x="1129858" y="4487864"/>
              <a:ext cx="1390108" cy="3079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1pPr>
              <a:lvl2pPr marL="742950" indent="-28575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2pPr>
              <a:lvl3pPr marL="1143000" indent="-22860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3pPr>
              <a:lvl4pPr marL="1600200" indent="-22860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4pPr>
              <a:lvl5pPr marL="2057400" indent="-22860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9pPr>
            </a:lstStyle>
            <a:p>
              <a:pPr eaLnBrk="1" hangingPunct="1"/>
              <a:r>
                <a:rPr lang="en-GB" b="0"/>
                <a:t>EPSR</a:t>
              </a:r>
            </a:p>
          </p:txBody>
        </p:sp>
        <p:sp>
          <p:nvSpPr>
            <p:cNvPr id="23702" name="TextBox 192"/>
            <p:cNvSpPr txBox="1">
              <a:spLocks noChangeArrowheads="1"/>
            </p:cNvSpPr>
            <p:nvPr/>
          </p:nvSpPr>
          <p:spPr bwMode="auto">
            <a:xfrm>
              <a:off x="1129858" y="5308601"/>
              <a:ext cx="1390108" cy="3079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1pPr>
              <a:lvl2pPr marL="742950" indent="-28575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2pPr>
              <a:lvl3pPr marL="1143000" indent="-22860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3pPr>
              <a:lvl4pPr marL="1600200" indent="-22860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4pPr>
              <a:lvl5pPr marL="2057400" indent="-22860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9pPr>
            </a:lstStyle>
            <a:p>
              <a:pPr eaLnBrk="1" hangingPunct="1"/>
              <a:r>
                <a:rPr lang="en-GB" b="0"/>
                <a:t>xPSR</a:t>
              </a:r>
            </a:p>
          </p:txBody>
        </p:sp>
        <p:sp>
          <p:nvSpPr>
            <p:cNvPr id="23703" name="TextBox 200"/>
            <p:cNvSpPr txBox="1">
              <a:spLocks noChangeArrowheads="1"/>
            </p:cNvSpPr>
            <p:nvPr/>
          </p:nvSpPr>
          <p:spPr bwMode="auto">
            <a:xfrm>
              <a:off x="10483988" y="5783264"/>
              <a:ext cx="696111" cy="276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1pPr>
              <a:lvl2pPr marL="742950" indent="-28575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2pPr>
              <a:lvl3pPr marL="1143000" indent="-22860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3pPr>
              <a:lvl4pPr marL="1600200" indent="-22860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4pPr>
              <a:lvl5pPr marL="2057400" indent="-22860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9pPr>
            </a:lstStyle>
            <a:p>
              <a:pPr eaLnBrk="1" hangingPunct="1"/>
              <a:r>
                <a:rPr lang="en-GB" sz="1200" b="0"/>
                <a:t>bit0</a:t>
              </a:r>
            </a:p>
          </p:txBody>
        </p:sp>
        <p:sp>
          <p:nvSpPr>
            <p:cNvPr id="23704" name="TextBox 201"/>
            <p:cNvSpPr txBox="1">
              <a:spLocks noChangeArrowheads="1"/>
            </p:cNvSpPr>
            <p:nvPr/>
          </p:nvSpPr>
          <p:spPr bwMode="auto">
            <a:xfrm>
              <a:off x="8499330" y="5783264"/>
              <a:ext cx="696111" cy="276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1pPr>
              <a:lvl2pPr marL="742950" indent="-28575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2pPr>
              <a:lvl3pPr marL="1143000" indent="-22860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3pPr>
              <a:lvl4pPr marL="1600200" indent="-22860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4pPr>
              <a:lvl5pPr marL="2057400" indent="-22860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9pPr>
            </a:lstStyle>
            <a:p>
              <a:pPr eaLnBrk="1" hangingPunct="1"/>
              <a:r>
                <a:rPr lang="en-GB" sz="1200" b="0"/>
                <a:t>bit8</a:t>
              </a:r>
            </a:p>
          </p:txBody>
        </p:sp>
        <p:sp>
          <p:nvSpPr>
            <p:cNvPr id="23705" name="TextBox 202"/>
            <p:cNvSpPr txBox="1">
              <a:spLocks noChangeArrowheads="1"/>
            </p:cNvSpPr>
            <p:nvPr/>
          </p:nvSpPr>
          <p:spPr bwMode="auto">
            <a:xfrm>
              <a:off x="6300972" y="5783264"/>
              <a:ext cx="693995" cy="276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1pPr>
              <a:lvl2pPr marL="742950" indent="-28575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2pPr>
              <a:lvl3pPr marL="1143000" indent="-22860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3pPr>
              <a:lvl4pPr marL="1600200" indent="-22860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4pPr>
              <a:lvl5pPr marL="2057400" indent="-22860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9pPr>
            </a:lstStyle>
            <a:p>
              <a:pPr eaLnBrk="1" hangingPunct="1"/>
              <a:r>
                <a:rPr lang="en-GB" sz="1200" b="0"/>
                <a:t>bit16</a:t>
              </a:r>
            </a:p>
          </p:txBody>
        </p:sp>
        <p:sp>
          <p:nvSpPr>
            <p:cNvPr id="23706" name="TextBox 203"/>
            <p:cNvSpPr txBox="1">
              <a:spLocks noChangeArrowheads="1"/>
            </p:cNvSpPr>
            <p:nvPr/>
          </p:nvSpPr>
          <p:spPr bwMode="auto">
            <a:xfrm>
              <a:off x="4100498" y="5783264"/>
              <a:ext cx="693995" cy="276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1pPr>
              <a:lvl2pPr marL="742950" indent="-28575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2pPr>
              <a:lvl3pPr marL="1143000" indent="-22860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3pPr>
              <a:lvl4pPr marL="1600200" indent="-22860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4pPr>
              <a:lvl5pPr marL="2057400" indent="-22860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9pPr>
            </a:lstStyle>
            <a:p>
              <a:pPr eaLnBrk="1" hangingPunct="1"/>
              <a:r>
                <a:rPr lang="en-GB" sz="1200" b="0"/>
                <a:t>bit24</a:t>
              </a:r>
            </a:p>
          </p:txBody>
        </p:sp>
        <p:sp>
          <p:nvSpPr>
            <p:cNvPr id="23707" name="TextBox 204"/>
            <p:cNvSpPr txBox="1">
              <a:spLocks noChangeArrowheads="1"/>
            </p:cNvSpPr>
            <p:nvPr/>
          </p:nvSpPr>
          <p:spPr bwMode="auto">
            <a:xfrm>
              <a:off x="2598252" y="5783264"/>
              <a:ext cx="693995" cy="276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1pPr>
              <a:lvl2pPr marL="742950" indent="-28575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2pPr>
              <a:lvl3pPr marL="1143000" indent="-22860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3pPr>
              <a:lvl4pPr marL="1600200" indent="-22860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4pPr>
              <a:lvl5pPr marL="2057400" indent="-22860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9pPr>
            </a:lstStyle>
            <a:p>
              <a:pPr eaLnBrk="1" hangingPunct="1"/>
              <a:r>
                <a:rPr lang="en-GB" sz="1200" b="0"/>
                <a:t>bit31</a:t>
              </a:r>
            </a:p>
          </p:txBody>
        </p:sp>
        <p:sp>
          <p:nvSpPr>
            <p:cNvPr id="169" name="Rectangle 168"/>
            <p:cNvSpPr/>
            <p:nvPr/>
          </p:nvSpPr>
          <p:spPr bwMode="auto">
            <a:xfrm>
              <a:off x="3692142" y="3303589"/>
              <a:ext cx="266596" cy="293687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12700" cap="flat" cmpd="sng" algn="ctr">
              <a:solidFill>
                <a:schemeClr val="tx1">
                  <a:lumMod val="75000"/>
                  <a:lumOff val="2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GB" b="0" dirty="0" smtClean="0">
                  <a:cs typeface="Arial" charset="0"/>
                </a:rPr>
                <a:t>Q</a:t>
              </a:r>
              <a:endParaRPr lang="en-GB" b="0" dirty="0">
                <a:cs typeface="Arial" charset="0"/>
              </a:endParaRPr>
            </a:p>
          </p:txBody>
        </p:sp>
        <p:sp>
          <p:nvSpPr>
            <p:cNvPr id="172" name="Rectangle 171"/>
            <p:cNvSpPr/>
            <p:nvPr/>
          </p:nvSpPr>
          <p:spPr bwMode="auto">
            <a:xfrm>
              <a:off x="3962970" y="5327176"/>
              <a:ext cx="526843" cy="295750"/>
            </a:xfrm>
            <a:prstGeom prst="rect">
              <a:avLst/>
            </a:prstGeom>
            <a:solidFill>
              <a:schemeClr val="accent3">
                <a:lumMod val="40000"/>
                <a:lumOff val="60000"/>
              </a:schemeClr>
            </a:solidFill>
            <a:ln w="12700" cap="flat" cmpd="sng" algn="ctr">
              <a:solidFill>
                <a:schemeClr val="tx1">
                  <a:lumMod val="75000"/>
                  <a:lumOff val="2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GB" sz="1200" b="0" dirty="0" smtClean="0">
                  <a:cs typeface="Arial" charset="0"/>
                </a:rPr>
                <a:t>ICI/IT</a:t>
              </a:r>
              <a:endParaRPr lang="en-GB" sz="1200" b="0" dirty="0">
                <a:cs typeface="Arial" charset="0"/>
              </a:endParaRPr>
            </a:p>
          </p:txBody>
        </p:sp>
        <p:sp>
          <p:nvSpPr>
            <p:cNvPr id="173" name="Rectangle 172"/>
            <p:cNvSpPr/>
            <p:nvPr/>
          </p:nvSpPr>
          <p:spPr bwMode="auto">
            <a:xfrm>
              <a:off x="4489812" y="5327176"/>
              <a:ext cx="264481" cy="295750"/>
            </a:xfrm>
            <a:prstGeom prst="rect">
              <a:avLst/>
            </a:prstGeom>
            <a:solidFill>
              <a:schemeClr val="accent3">
                <a:lumMod val="40000"/>
                <a:lumOff val="60000"/>
              </a:schemeClr>
            </a:solidFill>
            <a:ln w="12700" cap="flat" cmpd="sng" algn="ctr">
              <a:solidFill>
                <a:schemeClr val="tx1">
                  <a:lumMod val="75000"/>
                  <a:lumOff val="2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GB" b="0" dirty="0">
                  <a:cs typeface="Arial" charset="0"/>
                </a:rPr>
                <a:t>T</a:t>
              </a:r>
            </a:p>
          </p:txBody>
        </p:sp>
        <p:sp>
          <p:nvSpPr>
            <p:cNvPr id="174" name="Rectangle 173"/>
            <p:cNvSpPr/>
            <p:nvPr/>
          </p:nvSpPr>
          <p:spPr bwMode="auto">
            <a:xfrm>
              <a:off x="2634222" y="5327653"/>
              <a:ext cx="264479" cy="295749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12700" cap="flat" cmpd="sng" algn="ctr">
              <a:solidFill>
                <a:schemeClr val="tx1">
                  <a:lumMod val="75000"/>
                  <a:lumOff val="2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GB" b="0" dirty="0">
                  <a:cs typeface="Arial" charset="0"/>
                </a:rPr>
                <a:t>N</a:t>
              </a:r>
            </a:p>
          </p:txBody>
        </p:sp>
        <p:sp>
          <p:nvSpPr>
            <p:cNvPr id="176" name="Rectangle 175"/>
            <p:cNvSpPr/>
            <p:nvPr/>
          </p:nvSpPr>
          <p:spPr bwMode="auto">
            <a:xfrm>
              <a:off x="2898701" y="5327653"/>
              <a:ext cx="266596" cy="295749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12700" cap="flat" cmpd="sng" algn="ctr">
              <a:solidFill>
                <a:schemeClr val="tx1">
                  <a:lumMod val="75000"/>
                  <a:lumOff val="2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GB" b="0" dirty="0">
                  <a:cs typeface="Arial" charset="0"/>
                </a:rPr>
                <a:t>Z</a:t>
              </a:r>
            </a:p>
          </p:txBody>
        </p:sp>
        <p:sp>
          <p:nvSpPr>
            <p:cNvPr id="188" name="Rectangle 187"/>
            <p:cNvSpPr/>
            <p:nvPr/>
          </p:nvSpPr>
          <p:spPr bwMode="auto">
            <a:xfrm>
              <a:off x="3158950" y="5327653"/>
              <a:ext cx="266596" cy="295749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12700" cap="flat" cmpd="sng" algn="ctr">
              <a:solidFill>
                <a:schemeClr val="tx1">
                  <a:lumMod val="75000"/>
                  <a:lumOff val="2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GB" b="0" dirty="0">
                  <a:cs typeface="Arial" charset="0"/>
                </a:rPr>
                <a:t>C</a:t>
              </a:r>
            </a:p>
          </p:txBody>
        </p:sp>
        <p:sp>
          <p:nvSpPr>
            <p:cNvPr id="189" name="Rectangle 188"/>
            <p:cNvSpPr/>
            <p:nvPr/>
          </p:nvSpPr>
          <p:spPr bwMode="auto">
            <a:xfrm>
              <a:off x="3425546" y="5327653"/>
              <a:ext cx="266596" cy="295749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12700" cap="flat" cmpd="sng" algn="ctr">
              <a:solidFill>
                <a:schemeClr val="tx1">
                  <a:lumMod val="75000"/>
                  <a:lumOff val="2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GB" b="0" dirty="0">
                  <a:cs typeface="Arial" charset="0"/>
                </a:rPr>
                <a:t>V</a:t>
              </a:r>
            </a:p>
          </p:txBody>
        </p:sp>
        <p:sp>
          <p:nvSpPr>
            <p:cNvPr id="190" name="Rectangle 189"/>
            <p:cNvSpPr/>
            <p:nvPr/>
          </p:nvSpPr>
          <p:spPr bwMode="auto">
            <a:xfrm>
              <a:off x="3692142" y="5327653"/>
              <a:ext cx="266596" cy="295749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12700" cap="flat" cmpd="sng" algn="ctr">
              <a:solidFill>
                <a:schemeClr val="tx1">
                  <a:lumMod val="75000"/>
                  <a:lumOff val="2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GB" b="0" dirty="0" smtClean="0">
                  <a:cs typeface="Arial" charset="0"/>
                </a:rPr>
                <a:t>Q</a:t>
              </a:r>
              <a:endParaRPr lang="en-GB" b="0" dirty="0">
                <a:cs typeface="Arial" charset="0"/>
              </a:endParaRPr>
            </a:p>
          </p:txBody>
        </p:sp>
        <p:sp>
          <p:nvSpPr>
            <p:cNvPr id="191" name="Rectangle 190"/>
            <p:cNvSpPr/>
            <p:nvPr/>
          </p:nvSpPr>
          <p:spPr bwMode="auto">
            <a:xfrm>
              <a:off x="8191475" y="4502150"/>
              <a:ext cx="526843" cy="293688"/>
            </a:xfrm>
            <a:prstGeom prst="rect">
              <a:avLst/>
            </a:prstGeom>
            <a:solidFill>
              <a:schemeClr val="accent3">
                <a:lumMod val="40000"/>
                <a:lumOff val="60000"/>
              </a:schemeClr>
            </a:solidFill>
            <a:ln w="12700" cap="flat" cmpd="sng" algn="ctr">
              <a:solidFill>
                <a:schemeClr val="tx1">
                  <a:lumMod val="75000"/>
                  <a:lumOff val="2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GB" sz="1200" b="0" dirty="0" smtClean="0">
                  <a:cs typeface="Arial" charset="0"/>
                </a:rPr>
                <a:t>ICI/IT</a:t>
              </a:r>
              <a:endParaRPr lang="en-GB" sz="1200" b="0" dirty="0">
                <a:cs typeface="Arial" charset="0"/>
              </a:endParaRPr>
            </a:p>
          </p:txBody>
        </p:sp>
        <p:sp>
          <p:nvSpPr>
            <p:cNvPr id="192" name="Rectangle 191"/>
            <p:cNvSpPr/>
            <p:nvPr/>
          </p:nvSpPr>
          <p:spPr bwMode="auto">
            <a:xfrm>
              <a:off x="8191475" y="5329464"/>
              <a:ext cx="526843" cy="293688"/>
            </a:xfrm>
            <a:prstGeom prst="rect">
              <a:avLst/>
            </a:prstGeom>
            <a:solidFill>
              <a:schemeClr val="accent3">
                <a:lumMod val="40000"/>
                <a:lumOff val="60000"/>
              </a:schemeClr>
            </a:solidFill>
            <a:ln w="12700" cap="flat" cmpd="sng" algn="ctr">
              <a:solidFill>
                <a:schemeClr val="tx1">
                  <a:lumMod val="75000"/>
                  <a:lumOff val="2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GB" sz="1200" b="0" dirty="0" smtClean="0">
                  <a:cs typeface="Arial" charset="0"/>
                </a:rPr>
                <a:t>ICI/IT</a:t>
              </a:r>
              <a:endParaRPr lang="en-GB" sz="1200" b="0" dirty="0"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81440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Cortex-M4 Registers</a:t>
            </a:r>
          </a:p>
        </p:txBody>
      </p:sp>
      <p:sp>
        <p:nvSpPr>
          <p:cNvPr id="24579" name="Content Placeholder 2"/>
          <p:cNvSpPr>
            <a:spLocks noGrp="1"/>
          </p:cNvSpPr>
          <p:nvPr>
            <p:ph idx="1"/>
          </p:nvPr>
        </p:nvSpPr>
        <p:spPr>
          <a:xfrm>
            <a:off x="479813" y="1295400"/>
            <a:ext cx="11155973" cy="4680000"/>
          </a:xfrm>
        </p:spPr>
        <p:txBody>
          <a:bodyPr/>
          <a:lstStyle/>
          <a:p>
            <a:r>
              <a:rPr lang="en-US" sz="1800" dirty="0" smtClean="0"/>
              <a:t>APSR</a:t>
            </a:r>
          </a:p>
          <a:p>
            <a:pPr lvl="1"/>
            <a:r>
              <a:rPr lang="en-US" sz="1600" dirty="0" smtClean="0"/>
              <a:t>N: negative flag – set to one if the result from ALU is negative</a:t>
            </a:r>
          </a:p>
          <a:p>
            <a:pPr lvl="1"/>
            <a:r>
              <a:rPr lang="en-US" sz="1600" dirty="0" smtClean="0"/>
              <a:t>Z: zero flag – set to one if the result from ALU is zero</a:t>
            </a:r>
          </a:p>
          <a:p>
            <a:pPr lvl="1"/>
            <a:r>
              <a:rPr lang="en-US" sz="1600" dirty="0" smtClean="0"/>
              <a:t>C: carry flag – set to one if an unsigned overflow occurs</a:t>
            </a:r>
          </a:p>
          <a:p>
            <a:pPr lvl="1"/>
            <a:r>
              <a:rPr lang="en-US" sz="1600" dirty="0" smtClean="0"/>
              <a:t>V: overflow flag – set to one if a signed overflow occurs</a:t>
            </a:r>
          </a:p>
          <a:p>
            <a:pPr lvl="1"/>
            <a:r>
              <a:rPr lang="en-US" sz="1600" dirty="0" smtClean="0"/>
              <a:t>Q: sticky saturation flag – set to one if</a:t>
            </a:r>
            <a:r>
              <a:rPr lang="en-GB" sz="1600" dirty="0" smtClean="0"/>
              <a:t> saturation has occurred in saturating arithmetic instructions, or overflow has occurred in certain multiply instructions</a:t>
            </a:r>
            <a:endParaRPr lang="en-US" sz="1600" dirty="0" smtClean="0"/>
          </a:p>
          <a:p>
            <a:r>
              <a:rPr lang="en-US" sz="1800" dirty="0" smtClean="0"/>
              <a:t>IPSR</a:t>
            </a:r>
          </a:p>
          <a:p>
            <a:pPr lvl="1"/>
            <a:r>
              <a:rPr lang="en-US" sz="1600" dirty="0" smtClean="0"/>
              <a:t>ISR number – current executing interrupt service routine number</a:t>
            </a:r>
          </a:p>
          <a:p>
            <a:r>
              <a:rPr lang="en-US" sz="1800" dirty="0" smtClean="0"/>
              <a:t>EPSR</a:t>
            </a:r>
          </a:p>
          <a:p>
            <a:pPr lvl="1"/>
            <a:r>
              <a:rPr lang="en-US" sz="1600" dirty="0" smtClean="0"/>
              <a:t>T: Thumb state – always one since Cortex-M4 only supports the Thumb state (more on processor states in the next module)</a:t>
            </a:r>
          </a:p>
          <a:p>
            <a:pPr lvl="1"/>
            <a:r>
              <a:rPr lang="en-US" sz="1600" dirty="0" smtClean="0"/>
              <a:t>IC/IT: Interrupt-</a:t>
            </a:r>
            <a:r>
              <a:rPr lang="en-US" sz="1600" dirty="0" err="1" smtClean="0"/>
              <a:t>Continuable</a:t>
            </a:r>
            <a:r>
              <a:rPr lang="en-US" sz="1600" dirty="0" smtClean="0"/>
              <a:t> Instruction (ICI) bit, IF-THEN instruction status bit</a:t>
            </a:r>
          </a:p>
        </p:txBody>
      </p:sp>
    </p:spTree>
    <p:extLst>
      <p:ext uri="{BB962C8B-B14F-4D97-AF65-F5344CB8AC3E}">
        <p14:creationId xmlns:p14="http://schemas.microsoft.com/office/powerpoint/2010/main" val="3753441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11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Cortex-M4 Registers</a:t>
            </a:r>
          </a:p>
        </p:txBody>
      </p:sp>
      <p:sp>
        <p:nvSpPr>
          <p:cNvPr id="25612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Interrupt mask registers</a:t>
            </a:r>
          </a:p>
          <a:p>
            <a:pPr lvl="1"/>
            <a:r>
              <a:rPr lang="en-GB" dirty="0" smtClean="0"/>
              <a:t>1-bit PRIMASK </a:t>
            </a:r>
          </a:p>
          <a:p>
            <a:pPr lvl="5"/>
            <a:r>
              <a:rPr lang="en-GB" dirty="0" smtClean="0"/>
              <a:t>Set to one will block all the interrupts apart from </a:t>
            </a:r>
            <a:r>
              <a:rPr lang="en-GB" dirty="0" err="1" smtClean="0"/>
              <a:t>nonmaskable</a:t>
            </a:r>
            <a:r>
              <a:rPr lang="en-GB" dirty="0" smtClean="0"/>
              <a:t> interrupt (NMI) and the hard fault exception</a:t>
            </a:r>
          </a:p>
          <a:p>
            <a:pPr lvl="1"/>
            <a:r>
              <a:rPr lang="en-GB" dirty="0" smtClean="0"/>
              <a:t>1-bit FAULTMASK </a:t>
            </a:r>
          </a:p>
          <a:p>
            <a:pPr lvl="5"/>
            <a:r>
              <a:rPr lang="en-GB" dirty="0" smtClean="0"/>
              <a:t>Set to one will block all the interrupts apart from NMI</a:t>
            </a:r>
          </a:p>
          <a:p>
            <a:pPr lvl="1"/>
            <a:r>
              <a:rPr lang="en-GB" dirty="0" smtClean="0"/>
              <a:t>1-bit BASEPRI </a:t>
            </a:r>
          </a:p>
          <a:p>
            <a:pPr lvl="5"/>
            <a:r>
              <a:rPr lang="en-GB" dirty="0" smtClean="0"/>
              <a:t>Set to one will block all interrupts of the same or lower level (only allow for interrupts with higher priorities)</a:t>
            </a:r>
          </a:p>
          <a:p>
            <a:r>
              <a:rPr lang="en-GB" dirty="0" smtClean="0"/>
              <a:t>CONTROL: special register</a:t>
            </a:r>
          </a:p>
          <a:p>
            <a:pPr lvl="1"/>
            <a:r>
              <a:rPr lang="en-GB" dirty="0" smtClean="0"/>
              <a:t>1-bit stack definition</a:t>
            </a:r>
          </a:p>
          <a:p>
            <a:pPr lvl="5"/>
            <a:r>
              <a:rPr lang="en-GB" dirty="0" smtClean="0"/>
              <a:t>Set to one: use the process stack pointer (PSP)</a:t>
            </a:r>
          </a:p>
          <a:p>
            <a:pPr lvl="5"/>
            <a:r>
              <a:rPr lang="en-GB" dirty="0" smtClean="0"/>
              <a:t>Clear to zero: use the main stack pointer (MSP)</a:t>
            </a:r>
          </a:p>
        </p:txBody>
      </p:sp>
    </p:spTree>
    <p:extLst>
      <p:ext uri="{BB962C8B-B14F-4D97-AF65-F5344CB8AC3E}">
        <p14:creationId xmlns:p14="http://schemas.microsoft.com/office/powerpoint/2010/main" val="224938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Rectangle 111"/>
          <p:cNvSpPr/>
          <p:nvPr/>
        </p:nvSpPr>
        <p:spPr bwMode="auto">
          <a:xfrm>
            <a:off x="3438241" y="4789488"/>
            <a:ext cx="266596" cy="293687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 b="0">
              <a:cs typeface="Arial" charset="0"/>
            </a:endParaRPr>
          </a:p>
        </p:txBody>
      </p:sp>
      <p:sp>
        <p:nvSpPr>
          <p:cNvPr id="113" name="Rectangle 112"/>
          <p:cNvSpPr/>
          <p:nvPr/>
        </p:nvSpPr>
        <p:spPr bwMode="auto">
          <a:xfrm>
            <a:off x="3704837" y="4789488"/>
            <a:ext cx="266596" cy="293687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>
              <a:cs typeface="Arial" charset="0"/>
            </a:endParaRPr>
          </a:p>
        </p:txBody>
      </p:sp>
      <p:sp>
        <p:nvSpPr>
          <p:cNvPr id="114" name="Rectangle 113"/>
          <p:cNvSpPr/>
          <p:nvPr/>
        </p:nvSpPr>
        <p:spPr bwMode="auto">
          <a:xfrm>
            <a:off x="3965085" y="4789488"/>
            <a:ext cx="266596" cy="293687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>
              <a:cs typeface="Arial" charset="0"/>
            </a:endParaRPr>
          </a:p>
        </p:txBody>
      </p:sp>
      <p:sp>
        <p:nvSpPr>
          <p:cNvPr id="134" name="Rectangle 133"/>
          <p:cNvSpPr/>
          <p:nvPr/>
        </p:nvSpPr>
        <p:spPr bwMode="auto">
          <a:xfrm>
            <a:off x="4231680" y="4789488"/>
            <a:ext cx="266596" cy="293687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 b="0" dirty="0">
              <a:cs typeface="Arial" charset="0"/>
            </a:endParaRPr>
          </a:p>
        </p:txBody>
      </p:sp>
      <p:sp>
        <p:nvSpPr>
          <p:cNvPr id="135" name="Rectangle 134"/>
          <p:cNvSpPr/>
          <p:nvPr/>
        </p:nvSpPr>
        <p:spPr bwMode="auto">
          <a:xfrm>
            <a:off x="2376089" y="4787899"/>
            <a:ext cx="266596" cy="29368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 b="0" dirty="0">
              <a:cs typeface="Arial" charset="0"/>
            </a:endParaRPr>
          </a:p>
        </p:txBody>
      </p:sp>
      <p:sp>
        <p:nvSpPr>
          <p:cNvPr id="136" name="Rectangle 135"/>
          <p:cNvSpPr/>
          <p:nvPr/>
        </p:nvSpPr>
        <p:spPr bwMode="auto">
          <a:xfrm>
            <a:off x="2642685" y="4787899"/>
            <a:ext cx="266596" cy="29368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 b="0" dirty="0">
              <a:cs typeface="Arial" charset="0"/>
            </a:endParaRPr>
          </a:p>
        </p:txBody>
      </p:sp>
      <p:sp>
        <p:nvSpPr>
          <p:cNvPr id="137" name="Rectangle 136"/>
          <p:cNvSpPr/>
          <p:nvPr/>
        </p:nvSpPr>
        <p:spPr bwMode="auto">
          <a:xfrm>
            <a:off x="2902933" y="4787899"/>
            <a:ext cx="266596" cy="29368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 b="0" dirty="0">
              <a:cs typeface="Arial" charset="0"/>
            </a:endParaRPr>
          </a:p>
        </p:txBody>
      </p:sp>
      <p:sp>
        <p:nvSpPr>
          <p:cNvPr id="138" name="Rectangle 137"/>
          <p:cNvSpPr/>
          <p:nvPr/>
        </p:nvSpPr>
        <p:spPr bwMode="auto">
          <a:xfrm>
            <a:off x="3169529" y="4787899"/>
            <a:ext cx="266596" cy="29368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 b="0" dirty="0">
              <a:cs typeface="Arial" charset="0"/>
            </a:endParaRPr>
          </a:p>
        </p:txBody>
      </p:sp>
      <p:sp>
        <p:nvSpPr>
          <p:cNvPr id="111" name="Rectangle 110"/>
          <p:cNvSpPr/>
          <p:nvPr/>
        </p:nvSpPr>
        <p:spPr bwMode="auto">
          <a:xfrm>
            <a:off x="4231680" y="3876674"/>
            <a:ext cx="266596" cy="29368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bg1">
                <a:lumMod val="9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 b="0" dirty="0">
              <a:cs typeface="Arial" charset="0"/>
            </a:endParaRPr>
          </a:p>
        </p:txBody>
      </p:sp>
      <p:sp>
        <p:nvSpPr>
          <p:cNvPr id="25611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Cortex-M4 Registers</a:t>
            </a:r>
          </a:p>
        </p:txBody>
      </p:sp>
      <p:grpSp>
        <p:nvGrpSpPr>
          <p:cNvPr id="25613" name="Group 155"/>
          <p:cNvGrpSpPr>
            <a:grpSpLocks/>
          </p:cNvGrpSpPr>
          <p:nvPr/>
        </p:nvGrpSpPr>
        <p:grpSpPr bwMode="auto">
          <a:xfrm>
            <a:off x="2376089" y="2005013"/>
            <a:ext cx="8461243" cy="3395662"/>
            <a:chOff x="1975669" y="3282630"/>
            <a:chExt cx="6347853" cy="2695589"/>
          </a:xfrm>
        </p:grpSpPr>
        <p:cxnSp>
          <p:nvCxnSpPr>
            <p:cNvPr id="4" name="Straight Connector 3"/>
            <p:cNvCxnSpPr/>
            <p:nvPr/>
          </p:nvCxnSpPr>
          <p:spPr bwMode="auto">
            <a:xfrm>
              <a:off x="1975669" y="3282630"/>
              <a:ext cx="0" cy="2695589"/>
            </a:xfrm>
            <a:prstGeom prst="line">
              <a:avLst/>
            </a:prstGeom>
            <a:noFill/>
            <a:ln w="19050" cap="flat" cmpd="sng" algn="ctr">
              <a:solidFill>
                <a:schemeClr val="bg1">
                  <a:lumMod val="75000"/>
                </a:schemeClr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" name="Straight Connector 4"/>
            <p:cNvCxnSpPr/>
            <p:nvPr/>
          </p:nvCxnSpPr>
          <p:spPr bwMode="auto">
            <a:xfrm>
              <a:off x="8323522" y="3282630"/>
              <a:ext cx="0" cy="2695589"/>
            </a:xfrm>
            <a:prstGeom prst="line">
              <a:avLst/>
            </a:prstGeom>
            <a:noFill/>
            <a:ln w="19050" cap="flat" cmpd="sng" algn="ctr">
              <a:solidFill>
                <a:schemeClr val="bg1">
                  <a:lumMod val="75000"/>
                </a:schemeClr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" name="Straight Connector 5"/>
            <p:cNvCxnSpPr/>
            <p:nvPr/>
          </p:nvCxnSpPr>
          <p:spPr bwMode="auto">
            <a:xfrm>
              <a:off x="3567791" y="3282630"/>
              <a:ext cx="0" cy="2695589"/>
            </a:xfrm>
            <a:prstGeom prst="line">
              <a:avLst/>
            </a:prstGeom>
            <a:noFill/>
            <a:ln w="19050" cap="flat" cmpd="sng" algn="ctr">
              <a:solidFill>
                <a:schemeClr val="bg1">
                  <a:lumMod val="75000"/>
                </a:schemeClr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7" name="Straight Connector 6"/>
            <p:cNvCxnSpPr/>
            <p:nvPr/>
          </p:nvCxnSpPr>
          <p:spPr bwMode="auto">
            <a:xfrm>
              <a:off x="5161500" y="3282630"/>
              <a:ext cx="0" cy="2695589"/>
            </a:xfrm>
            <a:prstGeom prst="line">
              <a:avLst/>
            </a:prstGeom>
            <a:noFill/>
            <a:ln w="19050" cap="flat" cmpd="sng" algn="ctr">
              <a:solidFill>
                <a:schemeClr val="bg1">
                  <a:lumMod val="75000"/>
                </a:schemeClr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8" name="Straight Connector 7"/>
            <p:cNvCxnSpPr/>
            <p:nvPr/>
          </p:nvCxnSpPr>
          <p:spPr bwMode="auto">
            <a:xfrm>
              <a:off x="6739337" y="3282630"/>
              <a:ext cx="0" cy="2695589"/>
            </a:xfrm>
            <a:prstGeom prst="line">
              <a:avLst/>
            </a:prstGeom>
            <a:noFill/>
            <a:ln w="19050" cap="flat" cmpd="sng" algn="ctr">
              <a:solidFill>
                <a:schemeClr val="bg1">
                  <a:lumMod val="75000"/>
                </a:schemeClr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78" name="Rectangle 77"/>
          <p:cNvSpPr/>
          <p:nvPr/>
        </p:nvSpPr>
        <p:spPr bwMode="auto">
          <a:xfrm>
            <a:off x="2376089" y="3876674"/>
            <a:ext cx="266596" cy="29368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 b="0" dirty="0">
              <a:cs typeface="Arial" charset="0"/>
            </a:endParaRPr>
          </a:p>
        </p:txBody>
      </p:sp>
      <p:sp>
        <p:nvSpPr>
          <p:cNvPr id="79" name="Rectangle 78"/>
          <p:cNvSpPr/>
          <p:nvPr/>
        </p:nvSpPr>
        <p:spPr bwMode="auto">
          <a:xfrm>
            <a:off x="2642685" y="3876674"/>
            <a:ext cx="266596" cy="29368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 b="0" dirty="0">
              <a:cs typeface="Arial" charset="0"/>
            </a:endParaRPr>
          </a:p>
        </p:txBody>
      </p:sp>
      <p:sp>
        <p:nvSpPr>
          <p:cNvPr id="80" name="Rectangle 79"/>
          <p:cNvSpPr/>
          <p:nvPr/>
        </p:nvSpPr>
        <p:spPr bwMode="auto">
          <a:xfrm>
            <a:off x="2902933" y="3876674"/>
            <a:ext cx="266596" cy="29368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 b="0" dirty="0">
              <a:cs typeface="Arial" charset="0"/>
            </a:endParaRPr>
          </a:p>
        </p:txBody>
      </p:sp>
      <p:sp>
        <p:nvSpPr>
          <p:cNvPr id="81" name="Rectangle 80"/>
          <p:cNvSpPr/>
          <p:nvPr/>
        </p:nvSpPr>
        <p:spPr bwMode="auto">
          <a:xfrm>
            <a:off x="3169529" y="3876674"/>
            <a:ext cx="266596" cy="29368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 b="0" dirty="0">
              <a:cs typeface="Arial" charset="0"/>
            </a:endParaRPr>
          </a:p>
        </p:txBody>
      </p:sp>
      <p:sp>
        <p:nvSpPr>
          <p:cNvPr id="82" name="Rectangle 81"/>
          <p:cNvSpPr/>
          <p:nvPr/>
        </p:nvSpPr>
        <p:spPr bwMode="auto">
          <a:xfrm>
            <a:off x="3438241" y="3876674"/>
            <a:ext cx="266596" cy="29368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 b="0">
              <a:cs typeface="Arial" charset="0"/>
            </a:endParaRPr>
          </a:p>
        </p:txBody>
      </p:sp>
      <p:sp>
        <p:nvSpPr>
          <p:cNvPr id="83" name="Rectangle 82"/>
          <p:cNvSpPr/>
          <p:nvPr/>
        </p:nvSpPr>
        <p:spPr bwMode="auto">
          <a:xfrm>
            <a:off x="3704837" y="3876674"/>
            <a:ext cx="266596" cy="29368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>
              <a:cs typeface="Arial" charset="0"/>
            </a:endParaRPr>
          </a:p>
        </p:txBody>
      </p:sp>
      <p:sp>
        <p:nvSpPr>
          <p:cNvPr id="84" name="Rectangle 83"/>
          <p:cNvSpPr/>
          <p:nvPr/>
        </p:nvSpPr>
        <p:spPr bwMode="auto">
          <a:xfrm>
            <a:off x="3965085" y="3876674"/>
            <a:ext cx="266596" cy="29368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>
              <a:cs typeface="Arial" charset="0"/>
            </a:endParaRPr>
          </a:p>
        </p:txBody>
      </p:sp>
      <p:sp>
        <p:nvSpPr>
          <p:cNvPr id="85" name="Rectangle 84"/>
          <p:cNvSpPr/>
          <p:nvPr/>
        </p:nvSpPr>
        <p:spPr bwMode="auto">
          <a:xfrm>
            <a:off x="4491929" y="3876674"/>
            <a:ext cx="266596" cy="29368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>
              <a:cs typeface="Arial" charset="0"/>
            </a:endParaRPr>
          </a:p>
        </p:txBody>
      </p:sp>
      <p:sp>
        <p:nvSpPr>
          <p:cNvPr id="86" name="Rectangle 85"/>
          <p:cNvSpPr/>
          <p:nvPr/>
        </p:nvSpPr>
        <p:spPr bwMode="auto">
          <a:xfrm>
            <a:off x="4758525" y="3876674"/>
            <a:ext cx="266596" cy="29368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>
              <a:cs typeface="Arial" charset="0"/>
            </a:endParaRPr>
          </a:p>
        </p:txBody>
      </p:sp>
      <p:sp>
        <p:nvSpPr>
          <p:cNvPr id="87" name="Rectangle 86"/>
          <p:cNvSpPr/>
          <p:nvPr/>
        </p:nvSpPr>
        <p:spPr bwMode="auto">
          <a:xfrm>
            <a:off x="5018773" y="3876674"/>
            <a:ext cx="266596" cy="29368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>
              <a:cs typeface="Arial" charset="0"/>
            </a:endParaRPr>
          </a:p>
        </p:txBody>
      </p:sp>
      <p:sp>
        <p:nvSpPr>
          <p:cNvPr id="88" name="Rectangle 87"/>
          <p:cNvSpPr/>
          <p:nvPr/>
        </p:nvSpPr>
        <p:spPr bwMode="auto">
          <a:xfrm>
            <a:off x="5285369" y="3876674"/>
            <a:ext cx="266596" cy="29368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>
              <a:cs typeface="Arial" charset="0"/>
            </a:endParaRPr>
          </a:p>
        </p:txBody>
      </p:sp>
      <p:sp>
        <p:nvSpPr>
          <p:cNvPr id="89" name="Rectangle 88"/>
          <p:cNvSpPr/>
          <p:nvPr/>
        </p:nvSpPr>
        <p:spPr bwMode="auto">
          <a:xfrm>
            <a:off x="5551965" y="3876674"/>
            <a:ext cx="266596" cy="29368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>
              <a:cs typeface="Arial" charset="0"/>
            </a:endParaRPr>
          </a:p>
        </p:txBody>
      </p:sp>
      <p:sp>
        <p:nvSpPr>
          <p:cNvPr id="90" name="Rectangle 89"/>
          <p:cNvSpPr/>
          <p:nvPr/>
        </p:nvSpPr>
        <p:spPr bwMode="auto">
          <a:xfrm>
            <a:off x="5818560" y="3876674"/>
            <a:ext cx="266596" cy="29368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>
              <a:cs typeface="Arial" charset="0"/>
            </a:endParaRPr>
          </a:p>
        </p:txBody>
      </p:sp>
      <p:sp>
        <p:nvSpPr>
          <p:cNvPr id="91" name="Rectangle 90"/>
          <p:cNvSpPr/>
          <p:nvPr/>
        </p:nvSpPr>
        <p:spPr bwMode="auto">
          <a:xfrm>
            <a:off x="6078809" y="3876674"/>
            <a:ext cx="266596" cy="29368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>
              <a:cs typeface="Arial" charset="0"/>
            </a:endParaRPr>
          </a:p>
        </p:txBody>
      </p:sp>
      <p:sp>
        <p:nvSpPr>
          <p:cNvPr id="92" name="Rectangle 91"/>
          <p:cNvSpPr/>
          <p:nvPr/>
        </p:nvSpPr>
        <p:spPr bwMode="auto">
          <a:xfrm>
            <a:off x="6345405" y="3876674"/>
            <a:ext cx="264479" cy="29368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>
              <a:cs typeface="Arial" charset="0"/>
            </a:endParaRPr>
          </a:p>
        </p:txBody>
      </p:sp>
      <p:sp>
        <p:nvSpPr>
          <p:cNvPr id="93" name="Rectangle 92"/>
          <p:cNvSpPr/>
          <p:nvPr/>
        </p:nvSpPr>
        <p:spPr bwMode="auto">
          <a:xfrm>
            <a:off x="6603538" y="3876674"/>
            <a:ext cx="266596" cy="29368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>
              <a:cs typeface="Arial" charset="0"/>
            </a:endParaRPr>
          </a:p>
        </p:txBody>
      </p:sp>
      <p:sp>
        <p:nvSpPr>
          <p:cNvPr id="94" name="Rectangle 93"/>
          <p:cNvSpPr/>
          <p:nvPr/>
        </p:nvSpPr>
        <p:spPr bwMode="auto">
          <a:xfrm>
            <a:off x="6870134" y="3876674"/>
            <a:ext cx="266596" cy="29368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>
              <a:cs typeface="Arial" charset="0"/>
            </a:endParaRPr>
          </a:p>
        </p:txBody>
      </p:sp>
      <p:sp>
        <p:nvSpPr>
          <p:cNvPr id="95" name="Rectangle 94"/>
          <p:cNvSpPr/>
          <p:nvPr/>
        </p:nvSpPr>
        <p:spPr bwMode="auto">
          <a:xfrm>
            <a:off x="7130381" y="3876674"/>
            <a:ext cx="266596" cy="29368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>
              <a:cs typeface="Arial" charset="0"/>
            </a:endParaRPr>
          </a:p>
        </p:txBody>
      </p:sp>
      <p:sp>
        <p:nvSpPr>
          <p:cNvPr id="96" name="Rectangle 95"/>
          <p:cNvSpPr/>
          <p:nvPr/>
        </p:nvSpPr>
        <p:spPr bwMode="auto">
          <a:xfrm>
            <a:off x="7396977" y="3876674"/>
            <a:ext cx="266596" cy="29368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>
              <a:cs typeface="Arial" charset="0"/>
            </a:endParaRPr>
          </a:p>
        </p:txBody>
      </p:sp>
      <p:sp>
        <p:nvSpPr>
          <p:cNvPr id="97" name="Rectangle 96"/>
          <p:cNvSpPr/>
          <p:nvPr/>
        </p:nvSpPr>
        <p:spPr bwMode="auto">
          <a:xfrm>
            <a:off x="7663573" y="3876674"/>
            <a:ext cx="266596" cy="29368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>
              <a:cs typeface="Arial" charset="0"/>
            </a:endParaRPr>
          </a:p>
        </p:txBody>
      </p:sp>
      <p:sp>
        <p:nvSpPr>
          <p:cNvPr id="98" name="Rectangle 97"/>
          <p:cNvSpPr/>
          <p:nvPr/>
        </p:nvSpPr>
        <p:spPr bwMode="auto">
          <a:xfrm>
            <a:off x="7930169" y="3876674"/>
            <a:ext cx="266596" cy="29368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>
              <a:cs typeface="Arial" charset="0"/>
            </a:endParaRPr>
          </a:p>
        </p:txBody>
      </p:sp>
      <p:sp>
        <p:nvSpPr>
          <p:cNvPr id="99" name="Rectangle 98"/>
          <p:cNvSpPr/>
          <p:nvPr/>
        </p:nvSpPr>
        <p:spPr bwMode="auto">
          <a:xfrm>
            <a:off x="8190418" y="3876674"/>
            <a:ext cx="266596" cy="29368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>
              <a:cs typeface="Arial" charset="0"/>
            </a:endParaRPr>
          </a:p>
        </p:txBody>
      </p:sp>
      <p:sp>
        <p:nvSpPr>
          <p:cNvPr id="100" name="Rectangle 99"/>
          <p:cNvSpPr/>
          <p:nvPr/>
        </p:nvSpPr>
        <p:spPr bwMode="auto">
          <a:xfrm>
            <a:off x="8457013" y="3876674"/>
            <a:ext cx="266596" cy="29368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>
              <a:cs typeface="Arial" charset="0"/>
            </a:endParaRPr>
          </a:p>
        </p:txBody>
      </p:sp>
      <p:sp>
        <p:nvSpPr>
          <p:cNvPr id="101" name="Rectangle 100"/>
          <p:cNvSpPr/>
          <p:nvPr/>
        </p:nvSpPr>
        <p:spPr bwMode="auto">
          <a:xfrm>
            <a:off x="8717261" y="3876674"/>
            <a:ext cx="266596" cy="29368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>
              <a:cs typeface="Arial" charset="0"/>
            </a:endParaRPr>
          </a:p>
        </p:txBody>
      </p:sp>
      <p:sp>
        <p:nvSpPr>
          <p:cNvPr id="102" name="Rectangle 101"/>
          <p:cNvSpPr/>
          <p:nvPr/>
        </p:nvSpPr>
        <p:spPr bwMode="auto">
          <a:xfrm>
            <a:off x="8983857" y="3876674"/>
            <a:ext cx="266596" cy="29368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>
              <a:cs typeface="Arial" charset="0"/>
            </a:endParaRPr>
          </a:p>
        </p:txBody>
      </p:sp>
      <p:sp>
        <p:nvSpPr>
          <p:cNvPr id="103" name="Rectangle 102"/>
          <p:cNvSpPr/>
          <p:nvPr/>
        </p:nvSpPr>
        <p:spPr bwMode="auto">
          <a:xfrm>
            <a:off x="9244106" y="3876674"/>
            <a:ext cx="266596" cy="29368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>
              <a:cs typeface="Arial" charset="0"/>
            </a:endParaRPr>
          </a:p>
        </p:txBody>
      </p:sp>
      <p:sp>
        <p:nvSpPr>
          <p:cNvPr id="104" name="Rectangle 103"/>
          <p:cNvSpPr/>
          <p:nvPr/>
        </p:nvSpPr>
        <p:spPr bwMode="auto">
          <a:xfrm>
            <a:off x="9510702" y="3876674"/>
            <a:ext cx="266596" cy="29368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>
              <a:cs typeface="Arial" charset="0"/>
            </a:endParaRPr>
          </a:p>
        </p:txBody>
      </p:sp>
      <p:sp>
        <p:nvSpPr>
          <p:cNvPr id="105" name="Rectangle 104"/>
          <p:cNvSpPr/>
          <p:nvPr/>
        </p:nvSpPr>
        <p:spPr bwMode="auto">
          <a:xfrm>
            <a:off x="9777298" y="3876674"/>
            <a:ext cx="266596" cy="29368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>
              <a:cs typeface="Arial" charset="0"/>
            </a:endParaRPr>
          </a:p>
        </p:txBody>
      </p:sp>
      <p:sp>
        <p:nvSpPr>
          <p:cNvPr id="106" name="Rectangle 105"/>
          <p:cNvSpPr/>
          <p:nvPr/>
        </p:nvSpPr>
        <p:spPr bwMode="auto">
          <a:xfrm>
            <a:off x="10043893" y="3876674"/>
            <a:ext cx="266596" cy="29368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>
              <a:cs typeface="Arial" charset="0"/>
            </a:endParaRPr>
          </a:p>
        </p:txBody>
      </p:sp>
      <p:sp>
        <p:nvSpPr>
          <p:cNvPr id="107" name="Rectangle 106"/>
          <p:cNvSpPr/>
          <p:nvPr/>
        </p:nvSpPr>
        <p:spPr bwMode="auto">
          <a:xfrm>
            <a:off x="10304141" y="3876674"/>
            <a:ext cx="266596" cy="29368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>
              <a:cs typeface="Arial" charset="0"/>
            </a:endParaRPr>
          </a:p>
        </p:txBody>
      </p:sp>
      <p:sp>
        <p:nvSpPr>
          <p:cNvPr id="108" name="Rectangle 107"/>
          <p:cNvSpPr/>
          <p:nvPr/>
        </p:nvSpPr>
        <p:spPr bwMode="auto">
          <a:xfrm>
            <a:off x="10570737" y="3876674"/>
            <a:ext cx="266596" cy="293688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270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>
              <a:cs typeface="Arial" charset="0"/>
            </a:endParaRPr>
          </a:p>
        </p:txBody>
      </p:sp>
      <p:sp>
        <p:nvSpPr>
          <p:cNvPr id="109" name="Rectangle 108"/>
          <p:cNvSpPr/>
          <p:nvPr/>
        </p:nvSpPr>
        <p:spPr bwMode="auto">
          <a:xfrm>
            <a:off x="2376089" y="3876674"/>
            <a:ext cx="8461243" cy="293688"/>
          </a:xfrm>
          <a:prstGeom prst="rect">
            <a:avLst/>
          </a:prstGeom>
          <a:noFill/>
          <a:ln w="1270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>
              <a:cs typeface="Arial" charset="0"/>
            </a:endParaRPr>
          </a:p>
        </p:txBody>
      </p:sp>
      <p:sp>
        <p:nvSpPr>
          <p:cNvPr id="25646" name="TextBox 109"/>
          <p:cNvSpPr txBox="1">
            <a:spLocks noChangeArrowheads="1"/>
          </p:cNvSpPr>
          <p:nvPr/>
        </p:nvSpPr>
        <p:spPr bwMode="auto">
          <a:xfrm>
            <a:off x="5915888" y="3876675"/>
            <a:ext cx="1390108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en-GB" b="0"/>
              <a:t>Reserved</a:t>
            </a:r>
          </a:p>
        </p:txBody>
      </p:sp>
      <p:sp>
        <p:nvSpPr>
          <p:cNvPr id="115" name="Rectangle 114"/>
          <p:cNvSpPr/>
          <p:nvPr/>
        </p:nvSpPr>
        <p:spPr bwMode="auto">
          <a:xfrm>
            <a:off x="4491929" y="4789488"/>
            <a:ext cx="266596" cy="293687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>
              <a:cs typeface="Arial" charset="0"/>
            </a:endParaRPr>
          </a:p>
        </p:txBody>
      </p:sp>
      <p:sp>
        <p:nvSpPr>
          <p:cNvPr id="116" name="Rectangle 115"/>
          <p:cNvSpPr/>
          <p:nvPr/>
        </p:nvSpPr>
        <p:spPr bwMode="auto">
          <a:xfrm>
            <a:off x="4758525" y="4789488"/>
            <a:ext cx="266596" cy="293687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>
              <a:cs typeface="Arial" charset="0"/>
            </a:endParaRPr>
          </a:p>
        </p:txBody>
      </p:sp>
      <p:sp>
        <p:nvSpPr>
          <p:cNvPr id="117" name="Rectangle 116"/>
          <p:cNvSpPr/>
          <p:nvPr/>
        </p:nvSpPr>
        <p:spPr bwMode="auto">
          <a:xfrm>
            <a:off x="5018773" y="4789488"/>
            <a:ext cx="266596" cy="293687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>
              <a:cs typeface="Arial" charset="0"/>
            </a:endParaRPr>
          </a:p>
        </p:txBody>
      </p:sp>
      <p:sp>
        <p:nvSpPr>
          <p:cNvPr id="118" name="Rectangle 117"/>
          <p:cNvSpPr/>
          <p:nvPr/>
        </p:nvSpPr>
        <p:spPr bwMode="auto">
          <a:xfrm>
            <a:off x="5285369" y="4789488"/>
            <a:ext cx="266596" cy="293687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>
              <a:cs typeface="Arial" charset="0"/>
            </a:endParaRPr>
          </a:p>
        </p:txBody>
      </p:sp>
      <p:sp>
        <p:nvSpPr>
          <p:cNvPr id="119" name="Rectangle 118"/>
          <p:cNvSpPr/>
          <p:nvPr/>
        </p:nvSpPr>
        <p:spPr bwMode="auto">
          <a:xfrm>
            <a:off x="5551965" y="4789488"/>
            <a:ext cx="266596" cy="293687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>
              <a:cs typeface="Arial" charset="0"/>
            </a:endParaRPr>
          </a:p>
        </p:txBody>
      </p:sp>
      <p:sp>
        <p:nvSpPr>
          <p:cNvPr id="120" name="Rectangle 119"/>
          <p:cNvSpPr/>
          <p:nvPr/>
        </p:nvSpPr>
        <p:spPr bwMode="auto">
          <a:xfrm>
            <a:off x="5818560" y="4789488"/>
            <a:ext cx="266596" cy="293687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>
              <a:cs typeface="Arial" charset="0"/>
            </a:endParaRPr>
          </a:p>
        </p:txBody>
      </p:sp>
      <p:sp>
        <p:nvSpPr>
          <p:cNvPr id="121" name="Rectangle 120"/>
          <p:cNvSpPr/>
          <p:nvPr/>
        </p:nvSpPr>
        <p:spPr bwMode="auto">
          <a:xfrm>
            <a:off x="6078809" y="4789488"/>
            <a:ext cx="266596" cy="293687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>
              <a:cs typeface="Arial" charset="0"/>
            </a:endParaRPr>
          </a:p>
        </p:txBody>
      </p:sp>
      <p:sp>
        <p:nvSpPr>
          <p:cNvPr id="122" name="Rectangle 121"/>
          <p:cNvSpPr/>
          <p:nvPr/>
        </p:nvSpPr>
        <p:spPr bwMode="auto">
          <a:xfrm>
            <a:off x="6345405" y="4789488"/>
            <a:ext cx="264479" cy="293687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>
              <a:cs typeface="Arial" charset="0"/>
            </a:endParaRPr>
          </a:p>
        </p:txBody>
      </p:sp>
      <p:sp>
        <p:nvSpPr>
          <p:cNvPr id="123" name="Rectangle 122"/>
          <p:cNvSpPr/>
          <p:nvPr/>
        </p:nvSpPr>
        <p:spPr bwMode="auto">
          <a:xfrm>
            <a:off x="6603538" y="4789488"/>
            <a:ext cx="266596" cy="293687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>
              <a:cs typeface="Arial" charset="0"/>
            </a:endParaRPr>
          </a:p>
        </p:txBody>
      </p:sp>
      <p:sp>
        <p:nvSpPr>
          <p:cNvPr id="124" name="Rectangle 123"/>
          <p:cNvSpPr/>
          <p:nvPr/>
        </p:nvSpPr>
        <p:spPr bwMode="auto">
          <a:xfrm>
            <a:off x="6870134" y="4789488"/>
            <a:ext cx="266596" cy="293687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>
              <a:cs typeface="Arial" charset="0"/>
            </a:endParaRPr>
          </a:p>
        </p:txBody>
      </p:sp>
      <p:sp>
        <p:nvSpPr>
          <p:cNvPr id="125" name="Rectangle 124"/>
          <p:cNvSpPr/>
          <p:nvPr/>
        </p:nvSpPr>
        <p:spPr bwMode="auto">
          <a:xfrm>
            <a:off x="7130381" y="4789488"/>
            <a:ext cx="266596" cy="293687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>
              <a:cs typeface="Arial" charset="0"/>
            </a:endParaRPr>
          </a:p>
        </p:txBody>
      </p:sp>
      <p:sp>
        <p:nvSpPr>
          <p:cNvPr id="126" name="Rectangle 125"/>
          <p:cNvSpPr/>
          <p:nvPr/>
        </p:nvSpPr>
        <p:spPr bwMode="auto">
          <a:xfrm>
            <a:off x="7396977" y="4789488"/>
            <a:ext cx="266596" cy="293687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>
              <a:cs typeface="Arial" charset="0"/>
            </a:endParaRPr>
          </a:p>
        </p:txBody>
      </p:sp>
      <p:sp>
        <p:nvSpPr>
          <p:cNvPr id="127" name="Rectangle 126"/>
          <p:cNvSpPr/>
          <p:nvPr/>
        </p:nvSpPr>
        <p:spPr bwMode="auto">
          <a:xfrm>
            <a:off x="7663573" y="4789488"/>
            <a:ext cx="266596" cy="293687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>
              <a:cs typeface="Arial" charset="0"/>
            </a:endParaRPr>
          </a:p>
        </p:txBody>
      </p:sp>
      <p:sp>
        <p:nvSpPr>
          <p:cNvPr id="128" name="Rectangle 127"/>
          <p:cNvSpPr/>
          <p:nvPr/>
        </p:nvSpPr>
        <p:spPr bwMode="auto">
          <a:xfrm>
            <a:off x="7930169" y="4789488"/>
            <a:ext cx="266596" cy="293687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>
              <a:cs typeface="Arial" charset="0"/>
            </a:endParaRPr>
          </a:p>
        </p:txBody>
      </p:sp>
      <p:sp>
        <p:nvSpPr>
          <p:cNvPr id="129" name="Rectangle 128"/>
          <p:cNvSpPr/>
          <p:nvPr/>
        </p:nvSpPr>
        <p:spPr bwMode="auto">
          <a:xfrm>
            <a:off x="8190418" y="4789488"/>
            <a:ext cx="266596" cy="293687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>
              <a:cs typeface="Arial" charset="0"/>
            </a:endParaRPr>
          </a:p>
        </p:txBody>
      </p:sp>
      <p:sp>
        <p:nvSpPr>
          <p:cNvPr id="130" name="Rectangle 129"/>
          <p:cNvSpPr/>
          <p:nvPr/>
        </p:nvSpPr>
        <p:spPr bwMode="auto">
          <a:xfrm>
            <a:off x="8457013" y="4789488"/>
            <a:ext cx="266596" cy="293687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>
              <a:cs typeface="Arial" charset="0"/>
            </a:endParaRPr>
          </a:p>
        </p:txBody>
      </p:sp>
      <p:sp>
        <p:nvSpPr>
          <p:cNvPr id="131" name="Rectangle 130"/>
          <p:cNvSpPr/>
          <p:nvPr/>
        </p:nvSpPr>
        <p:spPr bwMode="auto">
          <a:xfrm>
            <a:off x="8717261" y="4789488"/>
            <a:ext cx="266596" cy="293687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>
              <a:cs typeface="Arial" charset="0"/>
            </a:endParaRPr>
          </a:p>
        </p:txBody>
      </p:sp>
      <p:sp>
        <p:nvSpPr>
          <p:cNvPr id="132" name="Rectangle 131"/>
          <p:cNvSpPr/>
          <p:nvPr/>
        </p:nvSpPr>
        <p:spPr bwMode="auto">
          <a:xfrm>
            <a:off x="8983857" y="4789488"/>
            <a:ext cx="266596" cy="293687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>
              <a:cs typeface="Arial" charset="0"/>
            </a:endParaRPr>
          </a:p>
        </p:txBody>
      </p:sp>
      <p:sp>
        <p:nvSpPr>
          <p:cNvPr id="25665" name="TextBox 132"/>
          <p:cNvSpPr txBox="1">
            <a:spLocks noChangeArrowheads="1"/>
          </p:cNvSpPr>
          <p:nvPr/>
        </p:nvSpPr>
        <p:spPr bwMode="auto">
          <a:xfrm>
            <a:off x="5915888" y="4789488"/>
            <a:ext cx="1390108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en-GB" b="0"/>
              <a:t>Reserved</a:t>
            </a:r>
          </a:p>
        </p:txBody>
      </p:sp>
      <p:sp>
        <p:nvSpPr>
          <p:cNvPr id="139" name="Rectangle 138"/>
          <p:cNvSpPr/>
          <p:nvPr/>
        </p:nvSpPr>
        <p:spPr bwMode="auto">
          <a:xfrm>
            <a:off x="9244106" y="4791074"/>
            <a:ext cx="266596" cy="29368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>
              <a:cs typeface="Arial" charset="0"/>
            </a:endParaRPr>
          </a:p>
        </p:txBody>
      </p:sp>
      <p:sp>
        <p:nvSpPr>
          <p:cNvPr id="140" name="Rectangle 139"/>
          <p:cNvSpPr/>
          <p:nvPr/>
        </p:nvSpPr>
        <p:spPr bwMode="auto">
          <a:xfrm>
            <a:off x="9510702" y="4791074"/>
            <a:ext cx="266596" cy="29368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>
              <a:cs typeface="Arial" charset="0"/>
            </a:endParaRPr>
          </a:p>
        </p:txBody>
      </p:sp>
      <p:sp>
        <p:nvSpPr>
          <p:cNvPr id="141" name="Rectangle 140"/>
          <p:cNvSpPr/>
          <p:nvPr/>
        </p:nvSpPr>
        <p:spPr bwMode="auto">
          <a:xfrm>
            <a:off x="9777298" y="4791074"/>
            <a:ext cx="266596" cy="29368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>
              <a:cs typeface="Arial" charset="0"/>
            </a:endParaRPr>
          </a:p>
        </p:txBody>
      </p:sp>
      <p:sp>
        <p:nvSpPr>
          <p:cNvPr id="142" name="Rectangle 141"/>
          <p:cNvSpPr/>
          <p:nvPr/>
        </p:nvSpPr>
        <p:spPr bwMode="auto">
          <a:xfrm>
            <a:off x="10043893" y="4791074"/>
            <a:ext cx="266596" cy="29368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>
              <a:cs typeface="Arial" charset="0"/>
            </a:endParaRPr>
          </a:p>
        </p:txBody>
      </p:sp>
      <p:sp>
        <p:nvSpPr>
          <p:cNvPr id="143" name="Rectangle 142"/>
          <p:cNvSpPr/>
          <p:nvPr/>
        </p:nvSpPr>
        <p:spPr bwMode="auto">
          <a:xfrm>
            <a:off x="10304141" y="4791074"/>
            <a:ext cx="266596" cy="29368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>
              <a:cs typeface="Arial" charset="0"/>
            </a:endParaRPr>
          </a:p>
        </p:txBody>
      </p:sp>
      <p:sp>
        <p:nvSpPr>
          <p:cNvPr id="144" name="Rectangle 143"/>
          <p:cNvSpPr/>
          <p:nvPr/>
        </p:nvSpPr>
        <p:spPr bwMode="auto">
          <a:xfrm>
            <a:off x="10570737" y="4791074"/>
            <a:ext cx="266596" cy="29368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>
              <a:cs typeface="Arial" charset="0"/>
            </a:endParaRPr>
          </a:p>
        </p:txBody>
      </p:sp>
      <p:sp>
        <p:nvSpPr>
          <p:cNvPr id="25672" name="TextBox 144"/>
          <p:cNvSpPr txBox="1">
            <a:spLocks noChangeArrowheads="1"/>
          </p:cNvSpPr>
          <p:nvPr/>
        </p:nvSpPr>
        <p:spPr bwMode="auto">
          <a:xfrm>
            <a:off x="10061878" y="3325813"/>
            <a:ext cx="1622849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en-GB" b="0" dirty="0"/>
              <a:t>BASEPRI </a:t>
            </a:r>
          </a:p>
        </p:txBody>
      </p:sp>
      <p:sp>
        <p:nvSpPr>
          <p:cNvPr id="146" name="Rectangle 145"/>
          <p:cNvSpPr/>
          <p:nvPr/>
        </p:nvSpPr>
        <p:spPr bwMode="auto">
          <a:xfrm>
            <a:off x="2376089" y="4789488"/>
            <a:ext cx="8461243" cy="293687"/>
          </a:xfrm>
          <a:prstGeom prst="rect">
            <a:avLst/>
          </a:prstGeom>
          <a:noFill/>
          <a:ln w="1270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>
              <a:cs typeface="Arial" charset="0"/>
            </a:endParaRPr>
          </a:p>
        </p:txBody>
      </p:sp>
      <p:sp>
        <p:nvSpPr>
          <p:cNvPr id="25674" name="TextBox 148"/>
          <p:cNvSpPr txBox="1">
            <a:spLocks noChangeArrowheads="1"/>
          </p:cNvSpPr>
          <p:nvPr/>
        </p:nvSpPr>
        <p:spPr bwMode="auto">
          <a:xfrm>
            <a:off x="873843" y="3862388"/>
            <a:ext cx="1390106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en-GB" b="0" dirty="0"/>
              <a:t>BASEPRI</a:t>
            </a:r>
          </a:p>
        </p:txBody>
      </p:sp>
      <p:sp>
        <p:nvSpPr>
          <p:cNvPr id="25675" name="TextBox 149"/>
          <p:cNvSpPr txBox="1">
            <a:spLocks noChangeArrowheads="1"/>
          </p:cNvSpPr>
          <p:nvPr/>
        </p:nvSpPr>
        <p:spPr bwMode="auto">
          <a:xfrm>
            <a:off x="873843" y="4770438"/>
            <a:ext cx="1466276" cy="306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en-GB" b="0"/>
              <a:t>CONTROL</a:t>
            </a:r>
          </a:p>
        </p:txBody>
      </p:sp>
      <p:sp>
        <p:nvSpPr>
          <p:cNvPr id="25676" name="TextBox 151"/>
          <p:cNvSpPr txBox="1">
            <a:spLocks noChangeArrowheads="1"/>
          </p:cNvSpPr>
          <p:nvPr/>
        </p:nvSpPr>
        <p:spPr bwMode="auto">
          <a:xfrm>
            <a:off x="8243313" y="5243513"/>
            <a:ext cx="693995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en-GB" sz="1200" b="0"/>
              <a:t>bit8</a:t>
            </a:r>
          </a:p>
        </p:txBody>
      </p:sp>
      <p:sp>
        <p:nvSpPr>
          <p:cNvPr id="25677" name="TextBox 152"/>
          <p:cNvSpPr txBox="1">
            <a:spLocks noChangeArrowheads="1"/>
          </p:cNvSpPr>
          <p:nvPr/>
        </p:nvSpPr>
        <p:spPr bwMode="auto">
          <a:xfrm>
            <a:off x="6042839" y="5243513"/>
            <a:ext cx="693995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en-GB" sz="1200" b="0"/>
              <a:t>bit16</a:t>
            </a:r>
          </a:p>
        </p:txBody>
      </p:sp>
      <p:sp>
        <p:nvSpPr>
          <p:cNvPr id="25678" name="TextBox 153"/>
          <p:cNvSpPr txBox="1">
            <a:spLocks noChangeArrowheads="1"/>
          </p:cNvSpPr>
          <p:nvPr/>
        </p:nvSpPr>
        <p:spPr bwMode="auto">
          <a:xfrm>
            <a:off x="3842366" y="5243513"/>
            <a:ext cx="693995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en-GB" sz="1200" b="0"/>
              <a:t>bit24</a:t>
            </a:r>
          </a:p>
        </p:txBody>
      </p:sp>
      <p:sp>
        <p:nvSpPr>
          <p:cNvPr id="25679" name="TextBox 154"/>
          <p:cNvSpPr txBox="1">
            <a:spLocks noChangeArrowheads="1"/>
          </p:cNvSpPr>
          <p:nvPr/>
        </p:nvSpPr>
        <p:spPr bwMode="auto">
          <a:xfrm>
            <a:off x="2340119" y="5243513"/>
            <a:ext cx="696112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en-GB" sz="1200" b="0"/>
              <a:t>bit31</a:t>
            </a:r>
          </a:p>
        </p:txBody>
      </p:sp>
      <p:sp>
        <p:nvSpPr>
          <p:cNvPr id="25680" name="TextBox 156"/>
          <p:cNvSpPr txBox="1">
            <a:spLocks noChangeArrowheads="1"/>
          </p:cNvSpPr>
          <p:nvPr/>
        </p:nvSpPr>
        <p:spPr bwMode="auto">
          <a:xfrm>
            <a:off x="9409141" y="5495925"/>
            <a:ext cx="1876749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en-GB" b="0"/>
              <a:t>Stack definition</a:t>
            </a:r>
          </a:p>
        </p:txBody>
      </p:sp>
      <p:cxnSp>
        <p:nvCxnSpPr>
          <p:cNvPr id="161" name="Straight Arrow Connector 160"/>
          <p:cNvCxnSpPr/>
          <p:nvPr/>
        </p:nvCxnSpPr>
        <p:spPr bwMode="auto">
          <a:xfrm flipH="1">
            <a:off x="10695572" y="3617913"/>
            <a:ext cx="8463" cy="244475"/>
          </a:xfrm>
          <a:prstGeom prst="straightConnector1">
            <a:avLst/>
          </a:prstGeom>
          <a:noFill/>
          <a:ln w="1905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triangle" w="lg" len="lg"/>
          </a:ln>
          <a:effectLst/>
        </p:spPr>
      </p:cxnSp>
      <p:cxnSp>
        <p:nvCxnSpPr>
          <p:cNvPr id="165" name="Straight Arrow Connector 164"/>
          <p:cNvCxnSpPr/>
          <p:nvPr/>
        </p:nvCxnSpPr>
        <p:spPr bwMode="auto">
          <a:xfrm flipV="1">
            <a:off x="10437439" y="5097463"/>
            <a:ext cx="0" cy="422275"/>
          </a:xfrm>
          <a:prstGeom prst="straightConnector1">
            <a:avLst/>
          </a:prstGeom>
          <a:noFill/>
          <a:ln w="1905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triangle" w="lg" len="lg"/>
          </a:ln>
          <a:effectLst/>
        </p:spPr>
      </p:cxnSp>
      <p:sp>
        <p:nvSpPr>
          <p:cNvPr id="110" name="Rectangle 109"/>
          <p:cNvSpPr/>
          <p:nvPr/>
        </p:nvSpPr>
        <p:spPr bwMode="auto">
          <a:xfrm>
            <a:off x="4231680" y="2914649"/>
            <a:ext cx="266596" cy="29368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bg1">
                <a:lumMod val="9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 b="0" dirty="0">
              <a:cs typeface="Arial" charset="0"/>
            </a:endParaRPr>
          </a:p>
        </p:txBody>
      </p:sp>
      <p:sp>
        <p:nvSpPr>
          <p:cNvPr id="133" name="Rectangle 132"/>
          <p:cNvSpPr/>
          <p:nvPr/>
        </p:nvSpPr>
        <p:spPr bwMode="auto">
          <a:xfrm>
            <a:off x="2376089" y="2914649"/>
            <a:ext cx="266596" cy="29368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 b="0" dirty="0">
              <a:cs typeface="Arial" charset="0"/>
            </a:endParaRPr>
          </a:p>
        </p:txBody>
      </p:sp>
      <p:sp>
        <p:nvSpPr>
          <p:cNvPr id="145" name="Rectangle 144"/>
          <p:cNvSpPr/>
          <p:nvPr/>
        </p:nvSpPr>
        <p:spPr bwMode="auto">
          <a:xfrm>
            <a:off x="2642685" y="2914649"/>
            <a:ext cx="266596" cy="29368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 b="0" dirty="0">
              <a:cs typeface="Arial" charset="0"/>
            </a:endParaRPr>
          </a:p>
        </p:txBody>
      </p:sp>
      <p:sp>
        <p:nvSpPr>
          <p:cNvPr id="147" name="Rectangle 146"/>
          <p:cNvSpPr/>
          <p:nvPr/>
        </p:nvSpPr>
        <p:spPr bwMode="auto">
          <a:xfrm>
            <a:off x="2902933" y="2914649"/>
            <a:ext cx="266596" cy="29368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 b="0" dirty="0">
              <a:cs typeface="Arial" charset="0"/>
            </a:endParaRPr>
          </a:p>
        </p:txBody>
      </p:sp>
      <p:sp>
        <p:nvSpPr>
          <p:cNvPr id="148" name="Rectangle 147"/>
          <p:cNvSpPr/>
          <p:nvPr/>
        </p:nvSpPr>
        <p:spPr bwMode="auto">
          <a:xfrm>
            <a:off x="3169529" y="2914649"/>
            <a:ext cx="266596" cy="29368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 b="0" dirty="0">
              <a:cs typeface="Arial" charset="0"/>
            </a:endParaRPr>
          </a:p>
        </p:txBody>
      </p:sp>
      <p:sp>
        <p:nvSpPr>
          <p:cNvPr id="149" name="Rectangle 148"/>
          <p:cNvSpPr/>
          <p:nvPr/>
        </p:nvSpPr>
        <p:spPr bwMode="auto">
          <a:xfrm>
            <a:off x="3438241" y="2914649"/>
            <a:ext cx="266596" cy="29368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 b="0">
              <a:cs typeface="Arial" charset="0"/>
            </a:endParaRPr>
          </a:p>
        </p:txBody>
      </p:sp>
      <p:sp>
        <p:nvSpPr>
          <p:cNvPr id="150" name="Rectangle 149"/>
          <p:cNvSpPr/>
          <p:nvPr/>
        </p:nvSpPr>
        <p:spPr bwMode="auto">
          <a:xfrm>
            <a:off x="3704837" y="2914649"/>
            <a:ext cx="266596" cy="29368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>
              <a:cs typeface="Arial" charset="0"/>
            </a:endParaRPr>
          </a:p>
        </p:txBody>
      </p:sp>
      <p:sp>
        <p:nvSpPr>
          <p:cNvPr id="151" name="Rectangle 150"/>
          <p:cNvSpPr/>
          <p:nvPr/>
        </p:nvSpPr>
        <p:spPr bwMode="auto">
          <a:xfrm>
            <a:off x="3965085" y="2914649"/>
            <a:ext cx="266596" cy="29368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>
              <a:cs typeface="Arial" charset="0"/>
            </a:endParaRPr>
          </a:p>
        </p:txBody>
      </p:sp>
      <p:sp>
        <p:nvSpPr>
          <p:cNvPr id="152" name="Rectangle 151"/>
          <p:cNvSpPr/>
          <p:nvPr/>
        </p:nvSpPr>
        <p:spPr bwMode="auto">
          <a:xfrm>
            <a:off x="4491929" y="2914649"/>
            <a:ext cx="266596" cy="29368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>
              <a:cs typeface="Arial" charset="0"/>
            </a:endParaRPr>
          </a:p>
        </p:txBody>
      </p:sp>
      <p:sp>
        <p:nvSpPr>
          <p:cNvPr id="153" name="Rectangle 152"/>
          <p:cNvSpPr/>
          <p:nvPr/>
        </p:nvSpPr>
        <p:spPr bwMode="auto">
          <a:xfrm>
            <a:off x="4758525" y="2914649"/>
            <a:ext cx="266596" cy="29368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>
              <a:cs typeface="Arial" charset="0"/>
            </a:endParaRPr>
          </a:p>
        </p:txBody>
      </p:sp>
      <p:sp>
        <p:nvSpPr>
          <p:cNvPr id="154" name="Rectangle 153"/>
          <p:cNvSpPr/>
          <p:nvPr/>
        </p:nvSpPr>
        <p:spPr bwMode="auto">
          <a:xfrm>
            <a:off x="5018773" y="2914649"/>
            <a:ext cx="266596" cy="29368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>
              <a:cs typeface="Arial" charset="0"/>
            </a:endParaRPr>
          </a:p>
        </p:txBody>
      </p:sp>
      <p:sp>
        <p:nvSpPr>
          <p:cNvPr id="155" name="Rectangle 154"/>
          <p:cNvSpPr/>
          <p:nvPr/>
        </p:nvSpPr>
        <p:spPr bwMode="auto">
          <a:xfrm>
            <a:off x="5285369" y="2914649"/>
            <a:ext cx="266596" cy="29368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>
              <a:cs typeface="Arial" charset="0"/>
            </a:endParaRPr>
          </a:p>
        </p:txBody>
      </p:sp>
      <p:sp>
        <p:nvSpPr>
          <p:cNvPr id="156" name="Rectangle 155"/>
          <p:cNvSpPr/>
          <p:nvPr/>
        </p:nvSpPr>
        <p:spPr bwMode="auto">
          <a:xfrm>
            <a:off x="5551965" y="2914649"/>
            <a:ext cx="266596" cy="29368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>
              <a:cs typeface="Arial" charset="0"/>
            </a:endParaRPr>
          </a:p>
        </p:txBody>
      </p:sp>
      <p:sp>
        <p:nvSpPr>
          <p:cNvPr id="157" name="Rectangle 156"/>
          <p:cNvSpPr/>
          <p:nvPr/>
        </p:nvSpPr>
        <p:spPr bwMode="auto">
          <a:xfrm>
            <a:off x="5818560" y="2914649"/>
            <a:ext cx="266596" cy="29368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>
              <a:cs typeface="Arial" charset="0"/>
            </a:endParaRPr>
          </a:p>
        </p:txBody>
      </p:sp>
      <p:sp>
        <p:nvSpPr>
          <p:cNvPr id="158" name="Rectangle 157"/>
          <p:cNvSpPr/>
          <p:nvPr/>
        </p:nvSpPr>
        <p:spPr bwMode="auto">
          <a:xfrm>
            <a:off x="6078809" y="2914649"/>
            <a:ext cx="266596" cy="29368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>
              <a:cs typeface="Arial" charset="0"/>
            </a:endParaRPr>
          </a:p>
        </p:txBody>
      </p:sp>
      <p:sp>
        <p:nvSpPr>
          <p:cNvPr id="159" name="Rectangle 158"/>
          <p:cNvSpPr/>
          <p:nvPr/>
        </p:nvSpPr>
        <p:spPr bwMode="auto">
          <a:xfrm>
            <a:off x="6345405" y="2914649"/>
            <a:ext cx="264479" cy="29368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>
              <a:cs typeface="Arial" charset="0"/>
            </a:endParaRPr>
          </a:p>
        </p:txBody>
      </p:sp>
      <p:sp>
        <p:nvSpPr>
          <p:cNvPr id="160" name="Rectangle 159"/>
          <p:cNvSpPr/>
          <p:nvPr/>
        </p:nvSpPr>
        <p:spPr bwMode="auto">
          <a:xfrm>
            <a:off x="6603538" y="2914649"/>
            <a:ext cx="266596" cy="29368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>
              <a:cs typeface="Arial" charset="0"/>
            </a:endParaRPr>
          </a:p>
        </p:txBody>
      </p:sp>
      <p:sp>
        <p:nvSpPr>
          <p:cNvPr id="162" name="Rectangle 161"/>
          <p:cNvSpPr/>
          <p:nvPr/>
        </p:nvSpPr>
        <p:spPr bwMode="auto">
          <a:xfrm>
            <a:off x="6870134" y="2914649"/>
            <a:ext cx="266596" cy="29368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>
              <a:cs typeface="Arial" charset="0"/>
            </a:endParaRPr>
          </a:p>
        </p:txBody>
      </p:sp>
      <p:sp>
        <p:nvSpPr>
          <p:cNvPr id="163" name="Rectangle 162"/>
          <p:cNvSpPr/>
          <p:nvPr/>
        </p:nvSpPr>
        <p:spPr bwMode="auto">
          <a:xfrm>
            <a:off x="7130381" y="2914649"/>
            <a:ext cx="266596" cy="29368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>
              <a:cs typeface="Arial" charset="0"/>
            </a:endParaRPr>
          </a:p>
        </p:txBody>
      </p:sp>
      <p:sp>
        <p:nvSpPr>
          <p:cNvPr id="164" name="Rectangle 163"/>
          <p:cNvSpPr/>
          <p:nvPr/>
        </p:nvSpPr>
        <p:spPr bwMode="auto">
          <a:xfrm>
            <a:off x="7396977" y="2914649"/>
            <a:ext cx="266596" cy="29368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>
              <a:cs typeface="Arial" charset="0"/>
            </a:endParaRPr>
          </a:p>
        </p:txBody>
      </p:sp>
      <p:sp>
        <p:nvSpPr>
          <p:cNvPr id="166" name="Rectangle 165"/>
          <p:cNvSpPr/>
          <p:nvPr/>
        </p:nvSpPr>
        <p:spPr bwMode="auto">
          <a:xfrm>
            <a:off x="7663573" y="2914649"/>
            <a:ext cx="266596" cy="29368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>
              <a:cs typeface="Arial" charset="0"/>
            </a:endParaRPr>
          </a:p>
        </p:txBody>
      </p:sp>
      <p:sp>
        <p:nvSpPr>
          <p:cNvPr id="167" name="Rectangle 166"/>
          <p:cNvSpPr/>
          <p:nvPr/>
        </p:nvSpPr>
        <p:spPr bwMode="auto">
          <a:xfrm>
            <a:off x="7930169" y="2914649"/>
            <a:ext cx="266596" cy="29368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>
              <a:cs typeface="Arial" charset="0"/>
            </a:endParaRPr>
          </a:p>
        </p:txBody>
      </p:sp>
      <p:sp>
        <p:nvSpPr>
          <p:cNvPr id="168" name="Rectangle 167"/>
          <p:cNvSpPr/>
          <p:nvPr/>
        </p:nvSpPr>
        <p:spPr bwMode="auto">
          <a:xfrm>
            <a:off x="8190418" y="2914649"/>
            <a:ext cx="266596" cy="29368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>
              <a:cs typeface="Arial" charset="0"/>
            </a:endParaRPr>
          </a:p>
        </p:txBody>
      </p:sp>
      <p:sp>
        <p:nvSpPr>
          <p:cNvPr id="169" name="Rectangle 168"/>
          <p:cNvSpPr/>
          <p:nvPr/>
        </p:nvSpPr>
        <p:spPr bwMode="auto">
          <a:xfrm>
            <a:off x="8457013" y="2914649"/>
            <a:ext cx="266596" cy="29368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>
              <a:cs typeface="Arial" charset="0"/>
            </a:endParaRPr>
          </a:p>
        </p:txBody>
      </p:sp>
      <p:sp>
        <p:nvSpPr>
          <p:cNvPr id="170" name="Rectangle 169"/>
          <p:cNvSpPr/>
          <p:nvPr/>
        </p:nvSpPr>
        <p:spPr bwMode="auto">
          <a:xfrm>
            <a:off x="8717261" y="2914649"/>
            <a:ext cx="266596" cy="29368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>
              <a:cs typeface="Arial" charset="0"/>
            </a:endParaRPr>
          </a:p>
        </p:txBody>
      </p:sp>
      <p:sp>
        <p:nvSpPr>
          <p:cNvPr id="171" name="Rectangle 170"/>
          <p:cNvSpPr/>
          <p:nvPr/>
        </p:nvSpPr>
        <p:spPr bwMode="auto">
          <a:xfrm>
            <a:off x="8983857" y="2914649"/>
            <a:ext cx="266596" cy="29368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>
              <a:cs typeface="Arial" charset="0"/>
            </a:endParaRPr>
          </a:p>
        </p:txBody>
      </p:sp>
      <p:sp>
        <p:nvSpPr>
          <p:cNvPr id="172" name="Rectangle 171"/>
          <p:cNvSpPr/>
          <p:nvPr/>
        </p:nvSpPr>
        <p:spPr bwMode="auto">
          <a:xfrm>
            <a:off x="9244106" y="2914649"/>
            <a:ext cx="266596" cy="29368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>
              <a:cs typeface="Arial" charset="0"/>
            </a:endParaRPr>
          </a:p>
        </p:txBody>
      </p:sp>
      <p:sp>
        <p:nvSpPr>
          <p:cNvPr id="173" name="Rectangle 172"/>
          <p:cNvSpPr/>
          <p:nvPr/>
        </p:nvSpPr>
        <p:spPr bwMode="auto">
          <a:xfrm>
            <a:off x="9510702" y="2914649"/>
            <a:ext cx="266596" cy="29368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>
              <a:cs typeface="Arial" charset="0"/>
            </a:endParaRPr>
          </a:p>
        </p:txBody>
      </p:sp>
      <p:sp>
        <p:nvSpPr>
          <p:cNvPr id="174" name="Rectangle 173"/>
          <p:cNvSpPr/>
          <p:nvPr/>
        </p:nvSpPr>
        <p:spPr bwMode="auto">
          <a:xfrm>
            <a:off x="9777298" y="2914649"/>
            <a:ext cx="266596" cy="29368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>
              <a:cs typeface="Arial" charset="0"/>
            </a:endParaRPr>
          </a:p>
        </p:txBody>
      </p:sp>
      <p:sp>
        <p:nvSpPr>
          <p:cNvPr id="175" name="Rectangle 174"/>
          <p:cNvSpPr/>
          <p:nvPr/>
        </p:nvSpPr>
        <p:spPr bwMode="auto">
          <a:xfrm>
            <a:off x="10043893" y="2914649"/>
            <a:ext cx="266596" cy="29368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>
              <a:cs typeface="Arial" charset="0"/>
            </a:endParaRPr>
          </a:p>
        </p:txBody>
      </p:sp>
      <p:sp>
        <p:nvSpPr>
          <p:cNvPr id="176" name="Rectangle 175"/>
          <p:cNvSpPr/>
          <p:nvPr/>
        </p:nvSpPr>
        <p:spPr bwMode="auto">
          <a:xfrm>
            <a:off x="10304141" y="2914649"/>
            <a:ext cx="266596" cy="29368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>
              <a:cs typeface="Arial" charset="0"/>
            </a:endParaRPr>
          </a:p>
        </p:txBody>
      </p:sp>
      <p:sp>
        <p:nvSpPr>
          <p:cNvPr id="177" name="Rectangle 176"/>
          <p:cNvSpPr/>
          <p:nvPr/>
        </p:nvSpPr>
        <p:spPr bwMode="auto">
          <a:xfrm>
            <a:off x="10570737" y="2914649"/>
            <a:ext cx="266596" cy="293688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270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>
              <a:cs typeface="Arial" charset="0"/>
            </a:endParaRPr>
          </a:p>
        </p:txBody>
      </p:sp>
      <p:sp>
        <p:nvSpPr>
          <p:cNvPr id="178" name="Rectangle 177"/>
          <p:cNvSpPr/>
          <p:nvPr/>
        </p:nvSpPr>
        <p:spPr bwMode="auto">
          <a:xfrm>
            <a:off x="2376089" y="2914649"/>
            <a:ext cx="8461243" cy="293688"/>
          </a:xfrm>
          <a:prstGeom prst="rect">
            <a:avLst/>
          </a:prstGeom>
          <a:noFill/>
          <a:ln w="1270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>
              <a:cs typeface="Arial" charset="0"/>
            </a:endParaRPr>
          </a:p>
        </p:txBody>
      </p:sp>
      <p:sp>
        <p:nvSpPr>
          <p:cNvPr id="179" name="TextBox 109"/>
          <p:cNvSpPr txBox="1">
            <a:spLocks noChangeArrowheads="1"/>
          </p:cNvSpPr>
          <p:nvPr/>
        </p:nvSpPr>
        <p:spPr bwMode="auto">
          <a:xfrm>
            <a:off x="5915888" y="2914650"/>
            <a:ext cx="1390108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en-GB" b="0"/>
              <a:t>Reserved</a:t>
            </a:r>
          </a:p>
        </p:txBody>
      </p:sp>
      <p:sp>
        <p:nvSpPr>
          <p:cNvPr id="180" name="TextBox 144"/>
          <p:cNvSpPr txBox="1">
            <a:spLocks noChangeArrowheads="1"/>
          </p:cNvSpPr>
          <p:nvPr/>
        </p:nvSpPr>
        <p:spPr bwMode="auto">
          <a:xfrm>
            <a:off x="9938101" y="2363788"/>
            <a:ext cx="1792116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en-GB" b="0" dirty="0"/>
              <a:t>FAULTMASK </a:t>
            </a:r>
          </a:p>
        </p:txBody>
      </p:sp>
      <p:sp>
        <p:nvSpPr>
          <p:cNvPr id="181" name="TextBox 148"/>
          <p:cNvSpPr txBox="1">
            <a:spLocks noChangeArrowheads="1"/>
          </p:cNvSpPr>
          <p:nvPr/>
        </p:nvSpPr>
        <p:spPr bwMode="auto">
          <a:xfrm>
            <a:off x="583972" y="2900363"/>
            <a:ext cx="1679977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en-GB" b="0" dirty="0"/>
              <a:t>FAULTMASK</a:t>
            </a:r>
          </a:p>
        </p:txBody>
      </p:sp>
      <p:cxnSp>
        <p:nvCxnSpPr>
          <p:cNvPr id="182" name="Straight Arrow Connector 181"/>
          <p:cNvCxnSpPr/>
          <p:nvPr/>
        </p:nvCxnSpPr>
        <p:spPr bwMode="auto">
          <a:xfrm flipH="1">
            <a:off x="10695572" y="2655888"/>
            <a:ext cx="8463" cy="244475"/>
          </a:xfrm>
          <a:prstGeom prst="straightConnector1">
            <a:avLst/>
          </a:prstGeom>
          <a:noFill/>
          <a:ln w="1905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triangle" w="lg" len="lg"/>
          </a:ln>
          <a:effectLst/>
        </p:spPr>
      </p:cxnSp>
      <p:sp>
        <p:nvSpPr>
          <p:cNvPr id="183" name="Rectangle 182"/>
          <p:cNvSpPr/>
          <p:nvPr/>
        </p:nvSpPr>
        <p:spPr bwMode="auto">
          <a:xfrm>
            <a:off x="4231680" y="1971674"/>
            <a:ext cx="266596" cy="29368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bg1">
                <a:lumMod val="9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 b="0" dirty="0">
              <a:cs typeface="Arial" charset="0"/>
            </a:endParaRPr>
          </a:p>
        </p:txBody>
      </p:sp>
      <p:sp>
        <p:nvSpPr>
          <p:cNvPr id="184" name="Rectangle 183"/>
          <p:cNvSpPr/>
          <p:nvPr/>
        </p:nvSpPr>
        <p:spPr bwMode="auto">
          <a:xfrm>
            <a:off x="2376089" y="1971674"/>
            <a:ext cx="266596" cy="29368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 b="0" dirty="0">
              <a:cs typeface="Arial" charset="0"/>
            </a:endParaRPr>
          </a:p>
        </p:txBody>
      </p:sp>
      <p:sp>
        <p:nvSpPr>
          <p:cNvPr id="185" name="Rectangle 184"/>
          <p:cNvSpPr/>
          <p:nvPr/>
        </p:nvSpPr>
        <p:spPr bwMode="auto">
          <a:xfrm>
            <a:off x="2642685" y="1971674"/>
            <a:ext cx="266596" cy="29368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 b="0" dirty="0">
              <a:cs typeface="Arial" charset="0"/>
            </a:endParaRPr>
          </a:p>
        </p:txBody>
      </p:sp>
      <p:sp>
        <p:nvSpPr>
          <p:cNvPr id="186" name="Rectangle 185"/>
          <p:cNvSpPr/>
          <p:nvPr/>
        </p:nvSpPr>
        <p:spPr bwMode="auto">
          <a:xfrm>
            <a:off x="2902933" y="1971674"/>
            <a:ext cx="266596" cy="29368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 b="0" dirty="0">
              <a:cs typeface="Arial" charset="0"/>
            </a:endParaRPr>
          </a:p>
        </p:txBody>
      </p:sp>
      <p:sp>
        <p:nvSpPr>
          <p:cNvPr id="187" name="Rectangle 186"/>
          <p:cNvSpPr/>
          <p:nvPr/>
        </p:nvSpPr>
        <p:spPr bwMode="auto">
          <a:xfrm>
            <a:off x="3169529" y="1971674"/>
            <a:ext cx="266596" cy="29368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 b="0" dirty="0">
              <a:cs typeface="Arial" charset="0"/>
            </a:endParaRPr>
          </a:p>
        </p:txBody>
      </p:sp>
      <p:sp>
        <p:nvSpPr>
          <p:cNvPr id="188" name="Rectangle 187"/>
          <p:cNvSpPr/>
          <p:nvPr/>
        </p:nvSpPr>
        <p:spPr bwMode="auto">
          <a:xfrm>
            <a:off x="3438241" y="1971674"/>
            <a:ext cx="266596" cy="29368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 b="0">
              <a:cs typeface="Arial" charset="0"/>
            </a:endParaRPr>
          </a:p>
        </p:txBody>
      </p:sp>
      <p:sp>
        <p:nvSpPr>
          <p:cNvPr id="189" name="Rectangle 188"/>
          <p:cNvSpPr/>
          <p:nvPr/>
        </p:nvSpPr>
        <p:spPr bwMode="auto">
          <a:xfrm>
            <a:off x="3704837" y="1971674"/>
            <a:ext cx="266596" cy="29368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>
              <a:cs typeface="Arial" charset="0"/>
            </a:endParaRPr>
          </a:p>
        </p:txBody>
      </p:sp>
      <p:sp>
        <p:nvSpPr>
          <p:cNvPr id="190" name="Rectangle 189"/>
          <p:cNvSpPr/>
          <p:nvPr/>
        </p:nvSpPr>
        <p:spPr bwMode="auto">
          <a:xfrm>
            <a:off x="3965085" y="1971674"/>
            <a:ext cx="266596" cy="29368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>
              <a:cs typeface="Arial" charset="0"/>
            </a:endParaRPr>
          </a:p>
        </p:txBody>
      </p:sp>
      <p:sp>
        <p:nvSpPr>
          <p:cNvPr id="191" name="Rectangle 190"/>
          <p:cNvSpPr/>
          <p:nvPr/>
        </p:nvSpPr>
        <p:spPr bwMode="auto">
          <a:xfrm>
            <a:off x="4491929" y="1971674"/>
            <a:ext cx="266596" cy="29368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>
              <a:cs typeface="Arial" charset="0"/>
            </a:endParaRPr>
          </a:p>
        </p:txBody>
      </p:sp>
      <p:sp>
        <p:nvSpPr>
          <p:cNvPr id="192" name="Rectangle 191"/>
          <p:cNvSpPr/>
          <p:nvPr/>
        </p:nvSpPr>
        <p:spPr bwMode="auto">
          <a:xfrm>
            <a:off x="4758525" y="1971674"/>
            <a:ext cx="266596" cy="29368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>
              <a:cs typeface="Arial" charset="0"/>
            </a:endParaRPr>
          </a:p>
        </p:txBody>
      </p:sp>
      <p:sp>
        <p:nvSpPr>
          <p:cNvPr id="193" name="Rectangle 192"/>
          <p:cNvSpPr/>
          <p:nvPr/>
        </p:nvSpPr>
        <p:spPr bwMode="auto">
          <a:xfrm>
            <a:off x="5018773" y="1971674"/>
            <a:ext cx="266596" cy="29368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>
              <a:cs typeface="Arial" charset="0"/>
            </a:endParaRPr>
          </a:p>
        </p:txBody>
      </p:sp>
      <p:sp>
        <p:nvSpPr>
          <p:cNvPr id="194" name="Rectangle 193"/>
          <p:cNvSpPr/>
          <p:nvPr/>
        </p:nvSpPr>
        <p:spPr bwMode="auto">
          <a:xfrm>
            <a:off x="5285369" y="1971674"/>
            <a:ext cx="266596" cy="29368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>
              <a:cs typeface="Arial" charset="0"/>
            </a:endParaRPr>
          </a:p>
        </p:txBody>
      </p:sp>
      <p:sp>
        <p:nvSpPr>
          <p:cNvPr id="195" name="Rectangle 194"/>
          <p:cNvSpPr/>
          <p:nvPr/>
        </p:nvSpPr>
        <p:spPr bwMode="auto">
          <a:xfrm>
            <a:off x="5551965" y="1971674"/>
            <a:ext cx="266596" cy="29368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>
              <a:cs typeface="Arial" charset="0"/>
            </a:endParaRPr>
          </a:p>
        </p:txBody>
      </p:sp>
      <p:sp>
        <p:nvSpPr>
          <p:cNvPr id="196" name="Rectangle 195"/>
          <p:cNvSpPr/>
          <p:nvPr/>
        </p:nvSpPr>
        <p:spPr bwMode="auto">
          <a:xfrm>
            <a:off x="5818560" y="1971674"/>
            <a:ext cx="266596" cy="29368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>
              <a:cs typeface="Arial" charset="0"/>
            </a:endParaRPr>
          </a:p>
        </p:txBody>
      </p:sp>
      <p:sp>
        <p:nvSpPr>
          <p:cNvPr id="197" name="Rectangle 196"/>
          <p:cNvSpPr/>
          <p:nvPr/>
        </p:nvSpPr>
        <p:spPr bwMode="auto">
          <a:xfrm>
            <a:off x="6078809" y="1971674"/>
            <a:ext cx="266596" cy="29368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>
              <a:cs typeface="Arial" charset="0"/>
            </a:endParaRPr>
          </a:p>
        </p:txBody>
      </p:sp>
      <p:sp>
        <p:nvSpPr>
          <p:cNvPr id="198" name="Rectangle 197"/>
          <p:cNvSpPr/>
          <p:nvPr/>
        </p:nvSpPr>
        <p:spPr bwMode="auto">
          <a:xfrm>
            <a:off x="6345405" y="1971674"/>
            <a:ext cx="264479" cy="29368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>
              <a:cs typeface="Arial" charset="0"/>
            </a:endParaRPr>
          </a:p>
        </p:txBody>
      </p:sp>
      <p:sp>
        <p:nvSpPr>
          <p:cNvPr id="199" name="Rectangle 198"/>
          <p:cNvSpPr/>
          <p:nvPr/>
        </p:nvSpPr>
        <p:spPr bwMode="auto">
          <a:xfrm>
            <a:off x="6603538" y="1971674"/>
            <a:ext cx="266596" cy="29368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>
              <a:cs typeface="Arial" charset="0"/>
            </a:endParaRPr>
          </a:p>
        </p:txBody>
      </p:sp>
      <p:sp>
        <p:nvSpPr>
          <p:cNvPr id="200" name="Rectangle 199"/>
          <p:cNvSpPr/>
          <p:nvPr/>
        </p:nvSpPr>
        <p:spPr bwMode="auto">
          <a:xfrm>
            <a:off x="6870134" y="1971674"/>
            <a:ext cx="266596" cy="29368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>
              <a:cs typeface="Arial" charset="0"/>
            </a:endParaRPr>
          </a:p>
        </p:txBody>
      </p:sp>
      <p:sp>
        <p:nvSpPr>
          <p:cNvPr id="201" name="Rectangle 200"/>
          <p:cNvSpPr/>
          <p:nvPr/>
        </p:nvSpPr>
        <p:spPr bwMode="auto">
          <a:xfrm>
            <a:off x="7130381" y="1971674"/>
            <a:ext cx="266596" cy="29368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>
              <a:cs typeface="Arial" charset="0"/>
            </a:endParaRPr>
          </a:p>
        </p:txBody>
      </p:sp>
      <p:sp>
        <p:nvSpPr>
          <p:cNvPr id="202" name="Rectangle 201"/>
          <p:cNvSpPr/>
          <p:nvPr/>
        </p:nvSpPr>
        <p:spPr bwMode="auto">
          <a:xfrm>
            <a:off x="7396977" y="1971674"/>
            <a:ext cx="266596" cy="29368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>
              <a:cs typeface="Arial" charset="0"/>
            </a:endParaRPr>
          </a:p>
        </p:txBody>
      </p:sp>
      <p:sp>
        <p:nvSpPr>
          <p:cNvPr id="203" name="Rectangle 202"/>
          <p:cNvSpPr/>
          <p:nvPr/>
        </p:nvSpPr>
        <p:spPr bwMode="auto">
          <a:xfrm>
            <a:off x="7663573" y="1971674"/>
            <a:ext cx="266596" cy="29368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>
              <a:cs typeface="Arial" charset="0"/>
            </a:endParaRPr>
          </a:p>
        </p:txBody>
      </p:sp>
      <p:sp>
        <p:nvSpPr>
          <p:cNvPr id="204" name="Rectangle 203"/>
          <p:cNvSpPr/>
          <p:nvPr/>
        </p:nvSpPr>
        <p:spPr bwMode="auto">
          <a:xfrm>
            <a:off x="7930169" y="1971674"/>
            <a:ext cx="266596" cy="29368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>
              <a:cs typeface="Arial" charset="0"/>
            </a:endParaRPr>
          </a:p>
        </p:txBody>
      </p:sp>
      <p:sp>
        <p:nvSpPr>
          <p:cNvPr id="205" name="Rectangle 204"/>
          <p:cNvSpPr/>
          <p:nvPr/>
        </p:nvSpPr>
        <p:spPr bwMode="auto">
          <a:xfrm>
            <a:off x="8190418" y="1971674"/>
            <a:ext cx="266596" cy="29368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>
              <a:cs typeface="Arial" charset="0"/>
            </a:endParaRPr>
          </a:p>
        </p:txBody>
      </p:sp>
      <p:sp>
        <p:nvSpPr>
          <p:cNvPr id="206" name="Rectangle 205"/>
          <p:cNvSpPr/>
          <p:nvPr/>
        </p:nvSpPr>
        <p:spPr bwMode="auto">
          <a:xfrm>
            <a:off x="8457013" y="1971674"/>
            <a:ext cx="266596" cy="29368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>
              <a:cs typeface="Arial" charset="0"/>
            </a:endParaRPr>
          </a:p>
        </p:txBody>
      </p:sp>
      <p:sp>
        <p:nvSpPr>
          <p:cNvPr id="207" name="Rectangle 206"/>
          <p:cNvSpPr/>
          <p:nvPr/>
        </p:nvSpPr>
        <p:spPr bwMode="auto">
          <a:xfrm>
            <a:off x="8717261" y="1971674"/>
            <a:ext cx="266596" cy="29368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>
              <a:cs typeface="Arial" charset="0"/>
            </a:endParaRPr>
          </a:p>
        </p:txBody>
      </p:sp>
      <p:sp>
        <p:nvSpPr>
          <p:cNvPr id="208" name="Rectangle 207"/>
          <p:cNvSpPr/>
          <p:nvPr/>
        </p:nvSpPr>
        <p:spPr bwMode="auto">
          <a:xfrm>
            <a:off x="8983857" y="1971674"/>
            <a:ext cx="266596" cy="29368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>
              <a:cs typeface="Arial" charset="0"/>
            </a:endParaRPr>
          </a:p>
        </p:txBody>
      </p:sp>
      <p:sp>
        <p:nvSpPr>
          <p:cNvPr id="209" name="Rectangle 208"/>
          <p:cNvSpPr/>
          <p:nvPr/>
        </p:nvSpPr>
        <p:spPr bwMode="auto">
          <a:xfrm>
            <a:off x="9244106" y="1971674"/>
            <a:ext cx="266596" cy="29368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>
              <a:cs typeface="Arial" charset="0"/>
            </a:endParaRPr>
          </a:p>
        </p:txBody>
      </p:sp>
      <p:sp>
        <p:nvSpPr>
          <p:cNvPr id="210" name="Rectangle 209"/>
          <p:cNvSpPr/>
          <p:nvPr/>
        </p:nvSpPr>
        <p:spPr bwMode="auto">
          <a:xfrm>
            <a:off x="9510702" y="1971674"/>
            <a:ext cx="266596" cy="29368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>
              <a:cs typeface="Arial" charset="0"/>
            </a:endParaRPr>
          </a:p>
        </p:txBody>
      </p:sp>
      <p:sp>
        <p:nvSpPr>
          <p:cNvPr id="211" name="Rectangle 210"/>
          <p:cNvSpPr/>
          <p:nvPr/>
        </p:nvSpPr>
        <p:spPr bwMode="auto">
          <a:xfrm>
            <a:off x="9777298" y="1971674"/>
            <a:ext cx="266596" cy="29368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>
              <a:cs typeface="Arial" charset="0"/>
            </a:endParaRPr>
          </a:p>
        </p:txBody>
      </p:sp>
      <p:sp>
        <p:nvSpPr>
          <p:cNvPr id="212" name="Rectangle 211"/>
          <p:cNvSpPr/>
          <p:nvPr/>
        </p:nvSpPr>
        <p:spPr bwMode="auto">
          <a:xfrm>
            <a:off x="10043893" y="1971674"/>
            <a:ext cx="266596" cy="29368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>
              <a:cs typeface="Arial" charset="0"/>
            </a:endParaRPr>
          </a:p>
        </p:txBody>
      </p:sp>
      <p:sp>
        <p:nvSpPr>
          <p:cNvPr id="213" name="Rectangle 212"/>
          <p:cNvSpPr/>
          <p:nvPr/>
        </p:nvSpPr>
        <p:spPr bwMode="auto">
          <a:xfrm>
            <a:off x="10304141" y="1971674"/>
            <a:ext cx="266596" cy="29368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>
              <a:cs typeface="Arial" charset="0"/>
            </a:endParaRPr>
          </a:p>
        </p:txBody>
      </p:sp>
      <p:sp>
        <p:nvSpPr>
          <p:cNvPr id="214" name="Rectangle 213"/>
          <p:cNvSpPr/>
          <p:nvPr/>
        </p:nvSpPr>
        <p:spPr bwMode="auto">
          <a:xfrm>
            <a:off x="10570737" y="1971674"/>
            <a:ext cx="266596" cy="293688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270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>
              <a:cs typeface="Arial" charset="0"/>
            </a:endParaRPr>
          </a:p>
        </p:txBody>
      </p:sp>
      <p:sp>
        <p:nvSpPr>
          <p:cNvPr id="215" name="Rectangle 214"/>
          <p:cNvSpPr/>
          <p:nvPr/>
        </p:nvSpPr>
        <p:spPr bwMode="auto">
          <a:xfrm>
            <a:off x="2376089" y="1971674"/>
            <a:ext cx="8461243" cy="293688"/>
          </a:xfrm>
          <a:prstGeom prst="rect">
            <a:avLst/>
          </a:prstGeom>
          <a:noFill/>
          <a:ln w="1270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>
              <a:cs typeface="Arial" charset="0"/>
            </a:endParaRPr>
          </a:p>
        </p:txBody>
      </p:sp>
      <p:sp>
        <p:nvSpPr>
          <p:cNvPr id="216" name="TextBox 109"/>
          <p:cNvSpPr txBox="1">
            <a:spLocks noChangeArrowheads="1"/>
          </p:cNvSpPr>
          <p:nvPr/>
        </p:nvSpPr>
        <p:spPr bwMode="auto">
          <a:xfrm>
            <a:off x="5915888" y="1971674"/>
            <a:ext cx="1390108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en-GB" b="0"/>
              <a:t>Reserved</a:t>
            </a:r>
          </a:p>
        </p:txBody>
      </p:sp>
      <p:sp>
        <p:nvSpPr>
          <p:cNvPr id="217" name="TextBox 144"/>
          <p:cNvSpPr txBox="1">
            <a:spLocks noChangeArrowheads="1"/>
          </p:cNvSpPr>
          <p:nvPr/>
        </p:nvSpPr>
        <p:spPr bwMode="auto">
          <a:xfrm>
            <a:off x="9938101" y="1420813"/>
            <a:ext cx="1622849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en-GB" b="0"/>
              <a:t>PRIMASK</a:t>
            </a:r>
          </a:p>
        </p:txBody>
      </p:sp>
      <p:sp>
        <p:nvSpPr>
          <p:cNvPr id="218" name="TextBox 148"/>
          <p:cNvSpPr txBox="1">
            <a:spLocks noChangeArrowheads="1"/>
          </p:cNvSpPr>
          <p:nvPr/>
        </p:nvSpPr>
        <p:spPr bwMode="auto">
          <a:xfrm>
            <a:off x="873843" y="1957387"/>
            <a:ext cx="1390106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en-GB" b="0"/>
              <a:t>PRIMASK</a:t>
            </a:r>
          </a:p>
        </p:txBody>
      </p:sp>
      <p:cxnSp>
        <p:nvCxnSpPr>
          <p:cNvPr id="219" name="Straight Arrow Connector 218"/>
          <p:cNvCxnSpPr/>
          <p:nvPr/>
        </p:nvCxnSpPr>
        <p:spPr bwMode="auto">
          <a:xfrm flipH="1">
            <a:off x="10695572" y="1712913"/>
            <a:ext cx="8463" cy="244475"/>
          </a:xfrm>
          <a:prstGeom prst="straightConnector1">
            <a:avLst/>
          </a:prstGeom>
          <a:noFill/>
          <a:ln w="1905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triangle" w="lg" len="lg"/>
          </a:ln>
          <a:effectLst/>
        </p:spPr>
      </p:cxnSp>
    </p:spTree>
    <p:extLst>
      <p:ext uri="{BB962C8B-B14F-4D97-AF65-F5344CB8AC3E}">
        <p14:creationId xmlns:p14="http://schemas.microsoft.com/office/powerpoint/2010/main" val="660036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smtClean="0"/>
              <a:t>Useful Resources</a:t>
            </a:r>
          </a:p>
        </p:txBody>
      </p:sp>
      <p:sp>
        <p:nvSpPr>
          <p:cNvPr id="61443" name="Content Placeholder 2"/>
          <p:cNvSpPr>
            <a:spLocks noGrp="1"/>
          </p:cNvSpPr>
          <p:nvPr>
            <p:ph idx="1"/>
          </p:nvPr>
        </p:nvSpPr>
        <p:spPr>
          <a:xfrm>
            <a:off x="479813" y="1219200"/>
            <a:ext cx="11155973" cy="4680000"/>
          </a:xfrm>
        </p:spPr>
        <p:txBody>
          <a:bodyPr/>
          <a:lstStyle/>
          <a:p>
            <a:r>
              <a:rPr lang="en-GB" sz="2200" dirty="0" smtClean="0"/>
              <a:t>Architecture </a:t>
            </a:r>
            <a:r>
              <a:rPr lang="en-GB" sz="2200" dirty="0" smtClean="0"/>
              <a:t>Reference Manual:</a:t>
            </a:r>
          </a:p>
          <a:p>
            <a:pPr marL="538162" lvl="1" indent="0">
              <a:buNone/>
            </a:pPr>
            <a:r>
              <a:rPr lang="en-GB" sz="1800" smtClean="0"/>
              <a:t>	</a:t>
            </a:r>
            <a:r>
              <a:rPr lang="en-GB" sz="1800" smtClean="0"/>
              <a:t>http://infocenter.arm.com/help/index.jsp?topic=/com.arm.doc.ddi0403c/index.html</a:t>
            </a:r>
            <a:endParaRPr lang="en-GB" sz="1800" dirty="0" smtClean="0"/>
          </a:p>
          <a:p>
            <a:r>
              <a:rPr lang="en-GB" sz="2200" dirty="0" smtClean="0"/>
              <a:t/>
            </a:r>
            <a:r>
              <a:rPr lang="en-GB" sz="2200" dirty="0" smtClean="0"/>
              <a:t>Cortex-M4 Technical Reference Manual:</a:t>
            </a:r>
          </a:p>
          <a:p>
            <a:pPr marL="538162" lvl="1" indent="0">
              <a:buNone/>
            </a:pPr>
            <a:r>
              <a:rPr lang="en-GB" sz="1800" dirty="0" smtClean="0"/>
              <a:t>	http://infocenter.arm.com/help/topic/com.arm.doc.ddi0439d/DDI0439D_cortex_m4_processor_r0p1_trm.pdf</a:t>
            </a:r>
          </a:p>
          <a:p>
            <a:r>
              <a:rPr lang="en-GB" sz="2200" dirty="0" smtClean="0"/>
              <a:t/>
            </a:r>
            <a:r>
              <a:rPr lang="en-GB" sz="2200" dirty="0" smtClean="0"/>
              <a:t>Cortex-M4 Devices Generic User Guide:</a:t>
            </a:r>
          </a:p>
          <a:p>
            <a:pPr marL="538162" lvl="1" indent="0">
              <a:buNone/>
            </a:pPr>
            <a:r>
              <a:rPr lang="en-GB" sz="1800" dirty="0" smtClean="0"/>
              <a:t>	http://infocenter.arm.com/help/topic/com.arm.doc.dui0553a/DUI0553A_cortex_m4_dgug.pdf</a:t>
            </a:r>
          </a:p>
        </p:txBody>
      </p:sp>
    </p:spTree>
    <p:extLst>
      <p:ext uri="{BB962C8B-B14F-4D97-AF65-F5344CB8AC3E}">
        <p14:creationId xmlns:p14="http://schemas.microsoft.com/office/powerpoint/2010/main" val="818291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ARM Architectures and </a:t>
            </a:r>
            <a:br>
              <a:rPr lang="en-GB" smtClean="0"/>
            </a:br>
            <a:r>
              <a:rPr lang="en-GB" smtClean="0"/>
              <a:t>Processors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42221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4" descr="\\mars\groups\ir\2011\Analyst Day\Images\Internet_Connected_Screens_v2(3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9219" y="5144293"/>
            <a:ext cx="9144000" cy="1712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6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smtClean="0"/>
              <a:t>What is ARM Architecture</a:t>
            </a:r>
          </a:p>
        </p:txBody>
      </p:sp>
      <p:sp>
        <p:nvSpPr>
          <p:cNvPr id="6147" name="Content Placeholder 2"/>
          <p:cNvSpPr>
            <a:spLocks noGrp="1"/>
          </p:cNvSpPr>
          <p:nvPr>
            <p:ph idx="1"/>
          </p:nvPr>
        </p:nvSpPr>
        <p:spPr>
          <a:xfrm>
            <a:off x="479813" y="1219200"/>
            <a:ext cx="11328806" cy="4680000"/>
          </a:xfrm>
        </p:spPr>
        <p:txBody>
          <a:bodyPr/>
          <a:lstStyle/>
          <a:p>
            <a:r>
              <a:rPr lang="en-GB" sz="2000" dirty="0" smtClean="0"/>
              <a:t>ARM architecture is a family of RISC-based processor architectures</a:t>
            </a:r>
          </a:p>
          <a:p>
            <a:pPr lvl="1"/>
            <a:r>
              <a:rPr lang="en-GB" sz="1800" dirty="0" smtClean="0"/>
              <a:t>Well-known for its power efficiency;</a:t>
            </a:r>
          </a:p>
          <a:p>
            <a:pPr lvl="1"/>
            <a:r>
              <a:rPr lang="en-GB" sz="1800" dirty="0" smtClean="0"/>
              <a:t>Hence widely used in mobile devices, such as  smartphones and tablets</a:t>
            </a:r>
          </a:p>
          <a:p>
            <a:pPr lvl="1"/>
            <a:r>
              <a:rPr lang="en-GB" sz="1800" dirty="0" smtClean="0"/>
              <a:t>Designed and licensed to a wide eco-system by ARM</a:t>
            </a:r>
          </a:p>
          <a:p>
            <a:r>
              <a:rPr lang="en-GB" sz="2000" dirty="0" smtClean="0"/>
              <a:t>ARM Holdings</a:t>
            </a:r>
          </a:p>
          <a:p>
            <a:pPr lvl="1"/>
            <a:r>
              <a:rPr lang="en-GB" sz="1800" dirty="0" smtClean="0"/>
              <a:t>The company designs ARM-based processors;</a:t>
            </a:r>
          </a:p>
          <a:p>
            <a:pPr lvl="1"/>
            <a:r>
              <a:rPr lang="en-GB" sz="1800" dirty="0" smtClean="0"/>
              <a:t>Does not manufacture, but licenses designs to semiconductor partners who add their own Intellectual Property (IP) on top of ARM’s IP, fabricate and sell to customers;</a:t>
            </a:r>
          </a:p>
          <a:p>
            <a:pPr lvl="1"/>
            <a:r>
              <a:rPr lang="en-GB" sz="1800" dirty="0" smtClean="0"/>
              <a:t>Also offer other IP apart from processors, such as physical IPs, interconnect IPs, graphics cores, and development tools.</a:t>
            </a:r>
          </a:p>
          <a:p>
            <a:pPr lvl="1"/>
            <a:endParaRPr lang="en-GB" sz="1800" dirty="0" smtClean="0"/>
          </a:p>
          <a:p>
            <a:pPr lvl="1"/>
            <a:endParaRPr lang="en-GB" sz="1800" dirty="0" smtClean="0"/>
          </a:p>
        </p:txBody>
      </p:sp>
    </p:spTree>
    <p:extLst>
      <p:ext uri="{BB962C8B-B14F-4D97-AF65-F5344CB8AC3E}">
        <p14:creationId xmlns:p14="http://schemas.microsoft.com/office/powerpoint/2010/main" val="4081154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smtClean="0"/>
              <a:t>ARM Processor Families</a:t>
            </a:r>
            <a:endParaRPr lang="en-GB" dirty="0" smtClean="0"/>
          </a:p>
        </p:txBody>
      </p:sp>
      <p:sp>
        <p:nvSpPr>
          <p:cNvPr id="7171" name="Content Placeholder 2"/>
          <p:cNvSpPr>
            <a:spLocks noGrp="1"/>
          </p:cNvSpPr>
          <p:nvPr>
            <p:ph idx="1"/>
          </p:nvPr>
        </p:nvSpPr>
        <p:spPr>
          <a:xfrm>
            <a:off x="479814" y="1066800"/>
            <a:ext cx="7290206" cy="4680000"/>
          </a:xfrm>
        </p:spPr>
        <p:txBody>
          <a:bodyPr/>
          <a:lstStyle/>
          <a:p>
            <a:r>
              <a:rPr lang="en-GB" sz="1600" dirty="0" smtClean="0"/>
              <a:t>Cortex-A series (Application)</a:t>
            </a:r>
          </a:p>
          <a:p>
            <a:pPr lvl="1"/>
            <a:r>
              <a:rPr lang="en-GB" sz="1400" dirty="0" smtClean="0"/>
              <a:t>High performance processors capable of full Operating System (OS) support;</a:t>
            </a:r>
          </a:p>
          <a:p>
            <a:pPr lvl="1"/>
            <a:r>
              <a:rPr lang="en-GB" sz="1400" dirty="0" smtClean="0"/>
              <a:t>Applications include smartphones, digital TV, smart books, home gateways etc.</a:t>
            </a:r>
          </a:p>
          <a:p>
            <a:r>
              <a:rPr lang="en-GB" sz="1600" dirty="0" smtClean="0"/>
              <a:t>Cortex-R series (Real-time)</a:t>
            </a:r>
          </a:p>
          <a:p>
            <a:pPr lvl="1"/>
            <a:r>
              <a:rPr lang="en-GB" sz="1400" dirty="0" smtClean="0"/>
              <a:t>High performance for real-time applications;</a:t>
            </a:r>
          </a:p>
          <a:p>
            <a:pPr lvl="1"/>
            <a:r>
              <a:rPr lang="en-GB" sz="1400" dirty="0" smtClean="0"/>
              <a:t>High reliability</a:t>
            </a:r>
          </a:p>
          <a:p>
            <a:pPr lvl="1"/>
            <a:r>
              <a:rPr lang="en-GB" sz="1400" dirty="0" smtClean="0"/>
              <a:t>Applications include automotive braking system, powertrains etc.</a:t>
            </a:r>
          </a:p>
          <a:p>
            <a:r>
              <a:rPr lang="en-GB" sz="1600" dirty="0" smtClean="0"/>
              <a:t>Cortex-M series (Microcontroller)</a:t>
            </a:r>
          </a:p>
          <a:p>
            <a:pPr lvl="1"/>
            <a:r>
              <a:rPr lang="en-GB" sz="1400" dirty="0" smtClean="0"/>
              <a:t>Cost-sensitive solutions for deterministic microcontroller applications;</a:t>
            </a:r>
          </a:p>
          <a:p>
            <a:pPr lvl="1"/>
            <a:r>
              <a:rPr lang="en-GB" sz="1400" dirty="0" smtClean="0"/>
              <a:t>Applications include microcontrollers, mixed signal devices, smart sensors, automotive body electronics and airbags;</a:t>
            </a:r>
          </a:p>
          <a:p>
            <a:r>
              <a:rPr lang="en-GB" sz="1600" dirty="0" err="1" smtClean="0"/>
              <a:t>SecurCore</a:t>
            </a:r>
            <a:r>
              <a:rPr lang="en-GB" sz="1600" dirty="0" smtClean="0"/>
              <a:t> series</a:t>
            </a:r>
          </a:p>
          <a:p>
            <a:pPr lvl="1"/>
            <a:r>
              <a:rPr lang="en-GB" sz="1400" dirty="0" smtClean="0"/>
              <a:t>High security applications.</a:t>
            </a:r>
          </a:p>
          <a:p>
            <a:r>
              <a:rPr lang="en-GB" sz="1600" dirty="0" smtClean="0"/>
              <a:t>Previous classic processors </a:t>
            </a:r>
          </a:p>
          <a:p>
            <a:pPr lvl="1"/>
            <a:r>
              <a:rPr lang="en-GB" sz="1400" dirty="0" smtClean="0"/>
              <a:t>Include ARM7, ARM9, ARM11 families</a:t>
            </a:r>
          </a:p>
        </p:txBody>
      </p:sp>
      <p:pic>
        <p:nvPicPr>
          <p:cNvPr id="7172" name="Picture 2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9211" y="5681664"/>
            <a:ext cx="1734989" cy="650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3" name="Rectangle 2"/>
          <p:cNvSpPr>
            <a:spLocks noChangeArrowheads="1"/>
          </p:cNvSpPr>
          <p:nvPr/>
        </p:nvSpPr>
        <p:spPr bwMode="auto">
          <a:xfrm>
            <a:off x="7928054" y="4281488"/>
            <a:ext cx="3742920" cy="685800"/>
          </a:xfrm>
          <a:prstGeom prst="rect">
            <a:avLst/>
          </a:prstGeom>
          <a:solidFill>
            <a:srgbClr val="0096BB"/>
          </a:solidFill>
          <a:ln>
            <a:noFill/>
          </a:ln>
          <a:extLst>
            <a:ext uri="{91240B29-F687-4F45-9708-019B960494DF}">
              <a14:hiddenLine xmlns:a14="http://schemas.microsoft.com/office/drawing/2010/main" w="19050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7174" name="Rectangle 28"/>
          <p:cNvSpPr>
            <a:spLocks noChangeArrowheads="1"/>
          </p:cNvSpPr>
          <p:nvPr/>
        </p:nvSpPr>
        <p:spPr bwMode="auto">
          <a:xfrm>
            <a:off x="7928054" y="3154364"/>
            <a:ext cx="3742920" cy="1127125"/>
          </a:xfrm>
          <a:prstGeom prst="rect">
            <a:avLst/>
          </a:prstGeom>
          <a:solidFill>
            <a:srgbClr val="6CBB68"/>
          </a:solidFill>
          <a:ln>
            <a:noFill/>
          </a:ln>
          <a:extLst>
            <a:ext uri="{91240B29-F687-4F45-9708-019B960494DF}">
              <a14:hiddenLine xmlns:a14="http://schemas.microsoft.com/office/drawing/2010/main" w="19050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7175" name="Rectangle 29"/>
          <p:cNvSpPr>
            <a:spLocks noChangeArrowheads="1"/>
          </p:cNvSpPr>
          <p:nvPr/>
        </p:nvSpPr>
        <p:spPr bwMode="auto">
          <a:xfrm>
            <a:off x="7928054" y="2501901"/>
            <a:ext cx="3742920" cy="652463"/>
          </a:xfrm>
          <a:prstGeom prst="rect">
            <a:avLst/>
          </a:prstGeom>
          <a:solidFill>
            <a:srgbClr val="F8A15C"/>
          </a:solidFill>
          <a:ln>
            <a:noFill/>
          </a:ln>
          <a:extLst>
            <a:ext uri="{91240B29-F687-4F45-9708-019B960494DF}">
              <a14:hiddenLine xmlns:a14="http://schemas.microsoft.com/office/drawing/2010/main" w="19050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7176" name="Rectangle 30"/>
          <p:cNvSpPr>
            <a:spLocks noChangeArrowheads="1"/>
          </p:cNvSpPr>
          <p:nvPr/>
        </p:nvSpPr>
        <p:spPr bwMode="auto">
          <a:xfrm>
            <a:off x="7928054" y="1382714"/>
            <a:ext cx="3742920" cy="1119187"/>
          </a:xfrm>
          <a:prstGeom prst="rect">
            <a:avLst/>
          </a:prstGeom>
          <a:solidFill>
            <a:srgbClr val="F786A4"/>
          </a:solidFill>
          <a:ln>
            <a:noFill/>
          </a:ln>
          <a:extLst>
            <a:ext uri="{91240B29-F687-4F45-9708-019B960494DF}">
              <a14:hiddenLine xmlns:a14="http://schemas.microsoft.com/office/drawing/2010/main" w="19050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32" name="Rectangle 31"/>
          <p:cNvSpPr/>
          <p:nvPr/>
        </p:nvSpPr>
        <p:spPr bwMode="auto">
          <a:xfrm>
            <a:off x="7928054" y="4959351"/>
            <a:ext cx="3742920" cy="722313"/>
          </a:xfrm>
          <a:prstGeom prst="rect">
            <a:avLst/>
          </a:prstGeom>
          <a:solidFill>
            <a:schemeClr val="accent5">
              <a:lumMod val="75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>
              <a:cs typeface="Arial" charset="0"/>
            </a:endParaRPr>
          </a:p>
        </p:txBody>
      </p:sp>
      <p:sp>
        <p:nvSpPr>
          <p:cNvPr id="7178" name="TextBox 5"/>
          <p:cNvSpPr txBox="1">
            <a:spLocks noChangeArrowheads="1"/>
          </p:cNvSpPr>
          <p:nvPr/>
        </p:nvSpPr>
        <p:spPr bwMode="auto">
          <a:xfrm>
            <a:off x="9419719" y="1423989"/>
            <a:ext cx="2251254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en-GB" sz="2400">
                <a:solidFill>
                  <a:schemeClr val="bg1"/>
                </a:solidFill>
              </a:rPr>
              <a:t>Cortex-A</a:t>
            </a:r>
          </a:p>
        </p:txBody>
      </p:sp>
      <p:sp>
        <p:nvSpPr>
          <p:cNvPr id="7179" name="Rectangle 32"/>
          <p:cNvSpPr>
            <a:spLocks noChangeArrowheads="1"/>
          </p:cNvSpPr>
          <p:nvPr/>
        </p:nvSpPr>
        <p:spPr bwMode="auto">
          <a:xfrm>
            <a:off x="7928054" y="909638"/>
            <a:ext cx="3742920" cy="473075"/>
          </a:xfrm>
          <a:prstGeom prst="rect">
            <a:avLst/>
          </a:prstGeom>
          <a:solidFill>
            <a:srgbClr val="F56F92"/>
          </a:solidFill>
          <a:ln>
            <a:noFill/>
          </a:ln>
          <a:extLst>
            <a:ext uri="{91240B29-F687-4F45-9708-019B960494DF}">
              <a14:hiddenLine xmlns:a14="http://schemas.microsoft.com/office/drawing/2010/main" w="19050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7180" name="TextBox 3"/>
          <p:cNvSpPr txBox="1">
            <a:spLocks noChangeArrowheads="1"/>
          </p:cNvSpPr>
          <p:nvPr/>
        </p:nvSpPr>
        <p:spPr bwMode="auto">
          <a:xfrm>
            <a:off x="8190418" y="892175"/>
            <a:ext cx="1804811" cy="4802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ts val="300"/>
              </a:spcBef>
            </a:pPr>
            <a:r>
              <a:rPr lang="en-GB" sz="1100" b="0" dirty="0"/>
              <a:t>Cortex-A57</a:t>
            </a:r>
          </a:p>
          <a:p>
            <a:pPr eaLnBrk="1" hangingPunct="1">
              <a:spcBef>
                <a:spcPts val="300"/>
              </a:spcBef>
              <a:spcAft>
                <a:spcPts val="600"/>
              </a:spcAft>
            </a:pPr>
            <a:r>
              <a:rPr lang="en-GB" sz="1100" b="0" dirty="0"/>
              <a:t>Cortex-A53</a:t>
            </a:r>
          </a:p>
          <a:p>
            <a:pPr eaLnBrk="1" hangingPunct="1">
              <a:spcBef>
                <a:spcPts val="300"/>
              </a:spcBef>
            </a:pPr>
            <a:r>
              <a:rPr lang="en-GB" sz="1100" b="0" dirty="0"/>
              <a:t>Cortex-A15</a:t>
            </a:r>
          </a:p>
          <a:p>
            <a:pPr eaLnBrk="1" hangingPunct="1">
              <a:spcBef>
                <a:spcPts val="300"/>
              </a:spcBef>
            </a:pPr>
            <a:r>
              <a:rPr lang="en-GB" sz="1100" b="0" dirty="0"/>
              <a:t>Cortex-A9</a:t>
            </a:r>
          </a:p>
          <a:p>
            <a:pPr eaLnBrk="1" hangingPunct="1">
              <a:spcBef>
                <a:spcPts val="300"/>
              </a:spcBef>
            </a:pPr>
            <a:r>
              <a:rPr lang="en-GB" sz="1100" b="0" dirty="0"/>
              <a:t>Cortex-A8</a:t>
            </a:r>
          </a:p>
          <a:p>
            <a:pPr eaLnBrk="1" hangingPunct="1">
              <a:spcBef>
                <a:spcPts val="300"/>
              </a:spcBef>
            </a:pPr>
            <a:r>
              <a:rPr lang="en-GB" sz="1100" b="0" dirty="0"/>
              <a:t>Cortex-A7</a:t>
            </a:r>
          </a:p>
          <a:p>
            <a:pPr eaLnBrk="1" hangingPunct="1">
              <a:spcBef>
                <a:spcPts val="300"/>
              </a:spcBef>
              <a:spcAft>
                <a:spcPts val="600"/>
              </a:spcAft>
            </a:pPr>
            <a:r>
              <a:rPr lang="en-GB" sz="1100" b="0" dirty="0"/>
              <a:t>Cortex-A5</a:t>
            </a:r>
          </a:p>
          <a:p>
            <a:pPr eaLnBrk="1" hangingPunct="1">
              <a:spcBef>
                <a:spcPts val="300"/>
              </a:spcBef>
            </a:pPr>
            <a:r>
              <a:rPr lang="en-GB" sz="1100" b="0" dirty="0"/>
              <a:t>Cortex-R7</a:t>
            </a:r>
          </a:p>
          <a:p>
            <a:pPr eaLnBrk="1" hangingPunct="1">
              <a:spcBef>
                <a:spcPts val="300"/>
              </a:spcBef>
            </a:pPr>
            <a:r>
              <a:rPr lang="en-GB" sz="1100" b="0" dirty="0"/>
              <a:t>Cortex-R5</a:t>
            </a:r>
          </a:p>
          <a:p>
            <a:pPr eaLnBrk="1" hangingPunct="1">
              <a:spcBef>
                <a:spcPts val="300"/>
              </a:spcBef>
              <a:spcAft>
                <a:spcPts val="600"/>
              </a:spcAft>
            </a:pPr>
            <a:r>
              <a:rPr lang="en-GB" sz="1100" b="0" dirty="0"/>
              <a:t>Cortex-R4</a:t>
            </a:r>
          </a:p>
          <a:p>
            <a:pPr eaLnBrk="1" hangingPunct="1">
              <a:spcBef>
                <a:spcPts val="300"/>
              </a:spcBef>
            </a:pPr>
            <a:r>
              <a:rPr lang="en-GB" sz="1100" b="0" dirty="0"/>
              <a:t>Cortex-M4</a:t>
            </a:r>
          </a:p>
          <a:p>
            <a:pPr eaLnBrk="1" hangingPunct="1">
              <a:spcBef>
                <a:spcPts val="300"/>
              </a:spcBef>
            </a:pPr>
            <a:r>
              <a:rPr lang="en-GB" sz="1100" b="0" dirty="0"/>
              <a:t>Cortex-M3</a:t>
            </a:r>
          </a:p>
          <a:p>
            <a:pPr eaLnBrk="1" hangingPunct="1">
              <a:spcBef>
                <a:spcPts val="300"/>
              </a:spcBef>
            </a:pPr>
            <a:r>
              <a:rPr lang="en-GB" sz="1100" b="0" dirty="0"/>
              <a:t>Cortex-M1</a:t>
            </a:r>
          </a:p>
          <a:p>
            <a:pPr eaLnBrk="1" hangingPunct="1">
              <a:spcBef>
                <a:spcPts val="300"/>
              </a:spcBef>
            </a:pPr>
            <a:r>
              <a:rPr lang="en-GB" sz="1100" b="0" dirty="0"/>
              <a:t>Cortex-M0+</a:t>
            </a:r>
          </a:p>
          <a:p>
            <a:pPr eaLnBrk="1" hangingPunct="1">
              <a:spcBef>
                <a:spcPts val="300"/>
              </a:spcBef>
              <a:spcAft>
                <a:spcPts val="600"/>
              </a:spcAft>
            </a:pPr>
            <a:r>
              <a:rPr lang="en-GB" sz="1100" b="0" dirty="0"/>
              <a:t>Cortex-M0</a:t>
            </a:r>
          </a:p>
          <a:p>
            <a:pPr eaLnBrk="1" hangingPunct="1">
              <a:spcBef>
                <a:spcPts val="300"/>
              </a:spcBef>
            </a:pPr>
            <a:r>
              <a:rPr lang="en-GB" sz="1100" b="0" dirty="0"/>
              <a:t>SC000</a:t>
            </a:r>
          </a:p>
          <a:p>
            <a:pPr eaLnBrk="1" hangingPunct="1">
              <a:spcBef>
                <a:spcPts val="300"/>
              </a:spcBef>
            </a:pPr>
            <a:r>
              <a:rPr lang="en-GB" sz="1100" b="0" dirty="0"/>
              <a:t>SC100</a:t>
            </a:r>
          </a:p>
          <a:p>
            <a:pPr eaLnBrk="1" hangingPunct="1">
              <a:spcBef>
                <a:spcPts val="300"/>
              </a:spcBef>
              <a:spcAft>
                <a:spcPts val="600"/>
              </a:spcAft>
            </a:pPr>
            <a:r>
              <a:rPr lang="en-GB" sz="1100" b="0" dirty="0"/>
              <a:t>SC300</a:t>
            </a:r>
          </a:p>
          <a:p>
            <a:pPr eaLnBrk="1" hangingPunct="1">
              <a:spcBef>
                <a:spcPts val="300"/>
              </a:spcBef>
            </a:pPr>
            <a:r>
              <a:rPr lang="en-GB" sz="1100" b="0" dirty="0"/>
              <a:t>ARM11</a:t>
            </a:r>
          </a:p>
          <a:p>
            <a:pPr eaLnBrk="1" hangingPunct="1">
              <a:spcBef>
                <a:spcPts val="300"/>
              </a:spcBef>
            </a:pPr>
            <a:r>
              <a:rPr lang="en-GB" sz="1100" b="0" dirty="0"/>
              <a:t>ARM9</a:t>
            </a:r>
          </a:p>
          <a:p>
            <a:pPr eaLnBrk="1" hangingPunct="1">
              <a:spcBef>
                <a:spcPts val="300"/>
              </a:spcBef>
            </a:pPr>
            <a:r>
              <a:rPr lang="en-GB" sz="1100" b="0" dirty="0"/>
              <a:t>ARM7</a:t>
            </a:r>
          </a:p>
        </p:txBody>
      </p:sp>
      <p:sp>
        <p:nvSpPr>
          <p:cNvPr id="7181" name="TextBox 33"/>
          <p:cNvSpPr txBox="1">
            <a:spLocks noChangeArrowheads="1"/>
          </p:cNvSpPr>
          <p:nvPr/>
        </p:nvSpPr>
        <p:spPr bwMode="auto">
          <a:xfrm>
            <a:off x="9419719" y="2597151"/>
            <a:ext cx="2251254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en-GB" sz="2400">
                <a:solidFill>
                  <a:schemeClr val="bg1"/>
                </a:solidFill>
              </a:rPr>
              <a:t>Cortex-R</a:t>
            </a:r>
          </a:p>
        </p:txBody>
      </p:sp>
      <p:sp>
        <p:nvSpPr>
          <p:cNvPr id="7182" name="TextBox 34"/>
          <p:cNvSpPr txBox="1">
            <a:spLocks noChangeArrowheads="1"/>
          </p:cNvSpPr>
          <p:nvPr/>
        </p:nvSpPr>
        <p:spPr bwMode="auto">
          <a:xfrm>
            <a:off x="9419719" y="3487739"/>
            <a:ext cx="2251254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en-GB" sz="2400">
                <a:solidFill>
                  <a:schemeClr val="bg1"/>
                </a:solidFill>
              </a:rPr>
              <a:t>Cortex-M</a:t>
            </a:r>
          </a:p>
        </p:txBody>
      </p:sp>
      <p:sp>
        <p:nvSpPr>
          <p:cNvPr id="7183" name="TextBox 35"/>
          <p:cNvSpPr txBox="1">
            <a:spLocks noChangeArrowheads="1"/>
          </p:cNvSpPr>
          <p:nvPr/>
        </p:nvSpPr>
        <p:spPr bwMode="auto">
          <a:xfrm>
            <a:off x="9343550" y="4394201"/>
            <a:ext cx="2382436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en-GB" sz="2400">
                <a:solidFill>
                  <a:schemeClr val="bg1"/>
                </a:solidFill>
              </a:rPr>
              <a:t>SecurCore</a:t>
            </a:r>
          </a:p>
        </p:txBody>
      </p:sp>
      <p:sp>
        <p:nvSpPr>
          <p:cNvPr id="7184" name="TextBox 36"/>
          <p:cNvSpPr txBox="1">
            <a:spLocks noChangeArrowheads="1"/>
          </p:cNvSpPr>
          <p:nvPr/>
        </p:nvSpPr>
        <p:spPr bwMode="auto">
          <a:xfrm>
            <a:off x="9614377" y="5089526"/>
            <a:ext cx="1991006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en-GB" sz="2400">
                <a:solidFill>
                  <a:schemeClr val="bg1"/>
                </a:solidFill>
              </a:rPr>
              <a:t>Classic</a:t>
            </a:r>
          </a:p>
        </p:txBody>
      </p:sp>
      <p:sp>
        <p:nvSpPr>
          <p:cNvPr id="7185" name="Rectangle 6"/>
          <p:cNvSpPr>
            <a:spLocks noChangeArrowheads="1"/>
          </p:cNvSpPr>
          <p:nvPr/>
        </p:nvSpPr>
        <p:spPr bwMode="auto">
          <a:xfrm>
            <a:off x="8040193" y="971551"/>
            <a:ext cx="150225" cy="112713"/>
          </a:xfrm>
          <a:prstGeom prst="rect">
            <a:avLst/>
          </a:prstGeom>
          <a:solidFill>
            <a:srgbClr val="FF0000"/>
          </a:solidFill>
          <a:ln w="12700" algn="ctr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7186" name="Rectangle 37"/>
          <p:cNvSpPr>
            <a:spLocks noChangeArrowheads="1"/>
          </p:cNvSpPr>
          <p:nvPr/>
        </p:nvSpPr>
        <p:spPr bwMode="auto">
          <a:xfrm>
            <a:off x="8040193" y="1179513"/>
            <a:ext cx="150225" cy="112712"/>
          </a:xfrm>
          <a:prstGeom prst="rect">
            <a:avLst/>
          </a:prstGeom>
          <a:solidFill>
            <a:srgbClr val="FF0000"/>
          </a:solidFill>
          <a:ln w="12700" algn="ctr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7187" name="Rectangle 38"/>
          <p:cNvSpPr>
            <a:spLocks noChangeArrowheads="1"/>
          </p:cNvSpPr>
          <p:nvPr/>
        </p:nvSpPr>
        <p:spPr bwMode="auto">
          <a:xfrm>
            <a:off x="8040193" y="1449388"/>
            <a:ext cx="150225" cy="112712"/>
          </a:xfrm>
          <a:prstGeom prst="rect">
            <a:avLst/>
          </a:prstGeom>
          <a:solidFill>
            <a:srgbClr val="FF0000"/>
          </a:solidFill>
          <a:ln w="12700" algn="ctr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7188" name="Rectangle 39"/>
          <p:cNvSpPr>
            <a:spLocks noChangeArrowheads="1"/>
          </p:cNvSpPr>
          <p:nvPr/>
        </p:nvSpPr>
        <p:spPr bwMode="auto">
          <a:xfrm>
            <a:off x="8040193" y="1665288"/>
            <a:ext cx="150225" cy="112712"/>
          </a:xfrm>
          <a:prstGeom prst="rect">
            <a:avLst/>
          </a:prstGeom>
          <a:solidFill>
            <a:srgbClr val="FF0000"/>
          </a:solidFill>
          <a:ln w="12700" algn="ctr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7189" name="Rectangle 40"/>
          <p:cNvSpPr>
            <a:spLocks noChangeArrowheads="1"/>
          </p:cNvSpPr>
          <p:nvPr/>
        </p:nvSpPr>
        <p:spPr bwMode="auto">
          <a:xfrm>
            <a:off x="8040193" y="1868488"/>
            <a:ext cx="150225" cy="112712"/>
          </a:xfrm>
          <a:prstGeom prst="rect">
            <a:avLst/>
          </a:prstGeom>
          <a:solidFill>
            <a:srgbClr val="FF0000"/>
          </a:solidFill>
          <a:ln w="12700" algn="ctr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7190" name="Rectangle 41"/>
          <p:cNvSpPr>
            <a:spLocks noChangeArrowheads="1"/>
          </p:cNvSpPr>
          <p:nvPr/>
        </p:nvSpPr>
        <p:spPr bwMode="auto">
          <a:xfrm>
            <a:off x="8040193" y="2081213"/>
            <a:ext cx="150225" cy="112712"/>
          </a:xfrm>
          <a:prstGeom prst="rect">
            <a:avLst/>
          </a:prstGeom>
          <a:solidFill>
            <a:srgbClr val="FF0000"/>
          </a:solidFill>
          <a:ln w="12700" algn="ctr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7191" name="Rectangle 42"/>
          <p:cNvSpPr>
            <a:spLocks noChangeArrowheads="1"/>
          </p:cNvSpPr>
          <p:nvPr/>
        </p:nvSpPr>
        <p:spPr bwMode="auto">
          <a:xfrm>
            <a:off x="8040193" y="2284413"/>
            <a:ext cx="150225" cy="112712"/>
          </a:xfrm>
          <a:prstGeom prst="rect">
            <a:avLst/>
          </a:prstGeom>
          <a:solidFill>
            <a:srgbClr val="FF0000"/>
          </a:solidFill>
          <a:ln w="12700" algn="ctr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7192" name="Rectangle 43"/>
          <p:cNvSpPr>
            <a:spLocks noChangeArrowheads="1"/>
          </p:cNvSpPr>
          <p:nvPr/>
        </p:nvSpPr>
        <p:spPr bwMode="auto">
          <a:xfrm>
            <a:off x="8040193" y="3248026"/>
            <a:ext cx="150225" cy="112713"/>
          </a:xfrm>
          <a:prstGeom prst="rect">
            <a:avLst/>
          </a:prstGeom>
          <a:solidFill>
            <a:srgbClr val="92D050"/>
          </a:solidFill>
          <a:ln w="12700" algn="ctr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7193" name="Rectangle 44"/>
          <p:cNvSpPr>
            <a:spLocks noChangeArrowheads="1"/>
          </p:cNvSpPr>
          <p:nvPr/>
        </p:nvSpPr>
        <p:spPr bwMode="auto">
          <a:xfrm>
            <a:off x="8040193" y="3463926"/>
            <a:ext cx="150225" cy="112713"/>
          </a:xfrm>
          <a:prstGeom prst="rect">
            <a:avLst/>
          </a:prstGeom>
          <a:solidFill>
            <a:srgbClr val="92D050"/>
          </a:solidFill>
          <a:ln w="12700" algn="ctr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7194" name="Rectangle 45"/>
          <p:cNvSpPr>
            <a:spLocks noChangeArrowheads="1"/>
          </p:cNvSpPr>
          <p:nvPr/>
        </p:nvSpPr>
        <p:spPr bwMode="auto">
          <a:xfrm>
            <a:off x="8040193" y="3667126"/>
            <a:ext cx="150225" cy="112713"/>
          </a:xfrm>
          <a:prstGeom prst="rect">
            <a:avLst/>
          </a:prstGeom>
          <a:solidFill>
            <a:srgbClr val="92D050"/>
          </a:solidFill>
          <a:ln w="12700" algn="ctr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7195" name="Rectangle 46"/>
          <p:cNvSpPr>
            <a:spLocks noChangeArrowheads="1"/>
          </p:cNvSpPr>
          <p:nvPr/>
        </p:nvSpPr>
        <p:spPr bwMode="auto">
          <a:xfrm>
            <a:off x="8040193" y="3879850"/>
            <a:ext cx="150225" cy="112713"/>
          </a:xfrm>
          <a:prstGeom prst="rect">
            <a:avLst/>
          </a:prstGeom>
          <a:solidFill>
            <a:srgbClr val="92D050"/>
          </a:solidFill>
          <a:ln w="12700" algn="ctr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7196" name="Rectangle 47"/>
          <p:cNvSpPr>
            <a:spLocks noChangeArrowheads="1"/>
          </p:cNvSpPr>
          <p:nvPr/>
        </p:nvSpPr>
        <p:spPr bwMode="auto">
          <a:xfrm>
            <a:off x="8040193" y="4083051"/>
            <a:ext cx="150225" cy="112713"/>
          </a:xfrm>
          <a:prstGeom prst="rect">
            <a:avLst/>
          </a:prstGeom>
          <a:solidFill>
            <a:srgbClr val="92D050"/>
          </a:solidFill>
          <a:ln w="12700" algn="ctr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7197" name="Rectangle 48"/>
          <p:cNvSpPr>
            <a:spLocks noChangeArrowheads="1"/>
          </p:cNvSpPr>
          <p:nvPr/>
        </p:nvSpPr>
        <p:spPr bwMode="auto">
          <a:xfrm>
            <a:off x="8040193" y="4359276"/>
            <a:ext cx="150225" cy="112713"/>
          </a:xfrm>
          <a:prstGeom prst="rect">
            <a:avLst/>
          </a:prstGeom>
          <a:solidFill>
            <a:srgbClr val="00B0F0"/>
          </a:solidFill>
          <a:ln w="12700" algn="ctr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7198" name="Rectangle 49"/>
          <p:cNvSpPr>
            <a:spLocks noChangeArrowheads="1"/>
          </p:cNvSpPr>
          <p:nvPr/>
        </p:nvSpPr>
        <p:spPr bwMode="auto">
          <a:xfrm>
            <a:off x="8040193" y="4575176"/>
            <a:ext cx="150225" cy="112713"/>
          </a:xfrm>
          <a:prstGeom prst="rect">
            <a:avLst/>
          </a:prstGeom>
          <a:solidFill>
            <a:srgbClr val="00B0F0"/>
          </a:solidFill>
          <a:ln w="12700" algn="ctr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7199" name="Rectangle 50"/>
          <p:cNvSpPr>
            <a:spLocks noChangeArrowheads="1"/>
          </p:cNvSpPr>
          <p:nvPr/>
        </p:nvSpPr>
        <p:spPr bwMode="auto">
          <a:xfrm>
            <a:off x="8040193" y="4778376"/>
            <a:ext cx="150225" cy="112713"/>
          </a:xfrm>
          <a:prstGeom prst="rect">
            <a:avLst/>
          </a:prstGeom>
          <a:solidFill>
            <a:srgbClr val="00B0F0"/>
          </a:solidFill>
          <a:ln w="12700" algn="ctr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52" name="Rectangle 51"/>
          <p:cNvSpPr/>
          <p:nvPr/>
        </p:nvSpPr>
        <p:spPr bwMode="auto">
          <a:xfrm>
            <a:off x="8040193" y="5056188"/>
            <a:ext cx="150225" cy="112712"/>
          </a:xfrm>
          <a:prstGeom prst="rect">
            <a:avLst/>
          </a:prstGeom>
          <a:solidFill>
            <a:schemeClr val="accent5">
              <a:lumMod val="50000"/>
            </a:schemeClr>
          </a:solidFill>
          <a:ln w="127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>
              <a:cs typeface="Arial" charset="0"/>
            </a:endParaRPr>
          </a:p>
        </p:txBody>
      </p:sp>
      <p:sp>
        <p:nvSpPr>
          <p:cNvPr id="53" name="Rectangle 52"/>
          <p:cNvSpPr/>
          <p:nvPr/>
        </p:nvSpPr>
        <p:spPr bwMode="auto">
          <a:xfrm>
            <a:off x="8040193" y="5259388"/>
            <a:ext cx="150225" cy="112712"/>
          </a:xfrm>
          <a:prstGeom prst="rect">
            <a:avLst/>
          </a:prstGeom>
          <a:solidFill>
            <a:schemeClr val="accent5">
              <a:lumMod val="50000"/>
            </a:schemeClr>
          </a:solidFill>
          <a:ln w="127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>
              <a:cs typeface="Arial" charset="0"/>
            </a:endParaRPr>
          </a:p>
        </p:txBody>
      </p:sp>
      <p:sp>
        <p:nvSpPr>
          <p:cNvPr id="54" name="Rectangle 53"/>
          <p:cNvSpPr/>
          <p:nvPr/>
        </p:nvSpPr>
        <p:spPr bwMode="auto">
          <a:xfrm>
            <a:off x="8040193" y="5462588"/>
            <a:ext cx="150225" cy="112712"/>
          </a:xfrm>
          <a:prstGeom prst="rect">
            <a:avLst/>
          </a:prstGeom>
          <a:solidFill>
            <a:schemeClr val="accent5">
              <a:lumMod val="50000"/>
            </a:schemeClr>
          </a:solidFill>
          <a:ln w="127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>
              <a:cs typeface="Arial" charset="0"/>
            </a:endParaRPr>
          </a:p>
        </p:txBody>
      </p:sp>
      <p:sp>
        <p:nvSpPr>
          <p:cNvPr id="7203" name="Rectangle 54"/>
          <p:cNvSpPr>
            <a:spLocks noChangeArrowheads="1"/>
          </p:cNvSpPr>
          <p:nvPr/>
        </p:nvSpPr>
        <p:spPr bwMode="auto">
          <a:xfrm>
            <a:off x="8040193" y="2555876"/>
            <a:ext cx="150225" cy="112713"/>
          </a:xfrm>
          <a:prstGeom prst="rect">
            <a:avLst/>
          </a:prstGeom>
          <a:solidFill>
            <a:srgbClr val="FFC000"/>
          </a:solidFill>
          <a:ln w="12700" algn="ctr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7204" name="Rectangle 55"/>
          <p:cNvSpPr>
            <a:spLocks noChangeArrowheads="1"/>
          </p:cNvSpPr>
          <p:nvPr/>
        </p:nvSpPr>
        <p:spPr bwMode="auto">
          <a:xfrm>
            <a:off x="8040193" y="2768601"/>
            <a:ext cx="150225" cy="112713"/>
          </a:xfrm>
          <a:prstGeom prst="rect">
            <a:avLst/>
          </a:prstGeom>
          <a:solidFill>
            <a:srgbClr val="FFC000"/>
          </a:solidFill>
          <a:ln w="12700" algn="ctr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7205" name="Rectangle 56"/>
          <p:cNvSpPr>
            <a:spLocks noChangeArrowheads="1"/>
          </p:cNvSpPr>
          <p:nvPr/>
        </p:nvSpPr>
        <p:spPr bwMode="auto">
          <a:xfrm>
            <a:off x="8040193" y="2971801"/>
            <a:ext cx="150225" cy="112713"/>
          </a:xfrm>
          <a:prstGeom prst="rect">
            <a:avLst/>
          </a:prstGeom>
          <a:solidFill>
            <a:srgbClr val="FFC000"/>
          </a:solidFill>
          <a:ln w="12700" algn="ctr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7206" name="TextBox 1"/>
          <p:cNvSpPr txBox="1">
            <a:spLocks noChangeArrowheads="1"/>
          </p:cNvSpPr>
          <p:nvPr/>
        </p:nvSpPr>
        <p:spPr bwMode="auto">
          <a:xfrm>
            <a:off x="9925407" y="6062663"/>
            <a:ext cx="1745567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en-GB" sz="1200" b="0" dirty="0"/>
              <a:t>As of </a:t>
            </a:r>
            <a:r>
              <a:rPr lang="en-GB" sz="1200" b="0" dirty="0" smtClean="0"/>
              <a:t>Dec 2013</a:t>
            </a:r>
            <a:endParaRPr lang="en-GB" sz="1200" b="0" dirty="0"/>
          </a:p>
        </p:txBody>
      </p:sp>
    </p:spTree>
    <p:extLst>
      <p:ext uri="{BB962C8B-B14F-4D97-AF65-F5344CB8AC3E}">
        <p14:creationId xmlns:p14="http://schemas.microsoft.com/office/powerpoint/2010/main" val="1662326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smtClean="0"/>
              <a:t>Design an ARM-based SoC</a:t>
            </a:r>
          </a:p>
        </p:txBody>
      </p:sp>
      <p:sp>
        <p:nvSpPr>
          <p:cNvPr id="819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mtClean="0"/>
              <a:t>Select a set of IP cores from ARM and/or other third-party IP vendors</a:t>
            </a:r>
          </a:p>
          <a:p>
            <a:r>
              <a:rPr lang="en-GB" smtClean="0"/>
              <a:t>Integrate IP cores into a single chip design</a:t>
            </a:r>
          </a:p>
          <a:p>
            <a:r>
              <a:rPr lang="en-GB" smtClean="0"/>
              <a:t>Give design to semiconductor foundries for chip fabrication</a:t>
            </a:r>
          </a:p>
          <a:p>
            <a:endParaRPr lang="en-GB" dirty="0" smtClean="0"/>
          </a:p>
        </p:txBody>
      </p:sp>
      <p:sp>
        <p:nvSpPr>
          <p:cNvPr id="6" name="Rectangle 5"/>
          <p:cNvSpPr/>
          <p:nvPr/>
        </p:nvSpPr>
        <p:spPr bwMode="auto">
          <a:xfrm>
            <a:off x="4889707" y="3348039"/>
            <a:ext cx="3156833" cy="2224087"/>
          </a:xfrm>
          <a:prstGeom prst="rect">
            <a:avLst/>
          </a:prstGeom>
          <a:solidFill>
            <a:schemeClr val="bg1">
              <a:lumMod val="95000"/>
            </a:schemeClr>
          </a:solidFill>
          <a:ln w="1905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>
              <a:cs typeface="Arial" charset="0"/>
            </a:endParaRPr>
          </a:p>
        </p:txBody>
      </p:sp>
      <p:grpSp>
        <p:nvGrpSpPr>
          <p:cNvPr id="8197" name="Group 6"/>
          <p:cNvGrpSpPr>
            <a:grpSpLocks/>
          </p:cNvGrpSpPr>
          <p:nvPr/>
        </p:nvGrpSpPr>
        <p:grpSpPr bwMode="auto">
          <a:xfrm>
            <a:off x="9468385" y="3852864"/>
            <a:ext cx="1637660" cy="1227137"/>
            <a:chOff x="6790786" y="4391025"/>
            <a:chExt cx="1227904" cy="1227904"/>
          </a:xfrm>
        </p:grpSpPr>
        <p:grpSp>
          <p:nvGrpSpPr>
            <p:cNvPr id="8232" name="Group 7"/>
            <p:cNvGrpSpPr>
              <a:grpSpLocks/>
            </p:cNvGrpSpPr>
            <p:nvPr/>
          </p:nvGrpSpPr>
          <p:grpSpPr bwMode="auto">
            <a:xfrm>
              <a:off x="6996116" y="4391025"/>
              <a:ext cx="817243" cy="1227904"/>
              <a:chOff x="6767513" y="4391025"/>
              <a:chExt cx="817243" cy="1227904"/>
            </a:xfrm>
          </p:grpSpPr>
          <p:sp>
            <p:nvSpPr>
              <p:cNvPr id="19" name="Rectangle 18"/>
              <p:cNvSpPr/>
              <p:nvPr/>
            </p:nvSpPr>
            <p:spPr bwMode="auto">
              <a:xfrm>
                <a:off x="6766833" y="4391025"/>
                <a:ext cx="46007" cy="1227904"/>
              </a:xfrm>
              <a:prstGeom prst="rect">
                <a:avLst/>
              </a:prstGeom>
              <a:noFill/>
              <a:ln w="12700" cap="flat" cmpd="sng" algn="ctr">
                <a:solidFill>
                  <a:schemeClr val="tx1">
                    <a:lumMod val="50000"/>
                    <a:lumOff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en-GB">
                  <a:cs typeface="Arial" charset="0"/>
                </a:endParaRPr>
              </a:p>
            </p:txBody>
          </p:sp>
          <p:sp>
            <p:nvSpPr>
              <p:cNvPr id="20" name="Rectangle 19"/>
              <p:cNvSpPr/>
              <p:nvPr/>
            </p:nvSpPr>
            <p:spPr bwMode="auto">
              <a:xfrm>
                <a:off x="6881057" y="4391025"/>
                <a:ext cx="46007" cy="1227904"/>
              </a:xfrm>
              <a:prstGeom prst="rect">
                <a:avLst/>
              </a:prstGeom>
              <a:noFill/>
              <a:ln w="12700" cap="flat" cmpd="sng" algn="ctr">
                <a:solidFill>
                  <a:schemeClr val="tx1">
                    <a:lumMod val="50000"/>
                    <a:lumOff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en-GB">
                  <a:cs typeface="Arial" charset="0"/>
                </a:endParaRPr>
              </a:p>
            </p:txBody>
          </p:sp>
          <p:sp>
            <p:nvSpPr>
              <p:cNvPr id="21" name="Rectangle 20"/>
              <p:cNvSpPr/>
              <p:nvPr/>
            </p:nvSpPr>
            <p:spPr bwMode="auto">
              <a:xfrm>
                <a:off x="6985762" y="4391025"/>
                <a:ext cx="46007" cy="1227904"/>
              </a:xfrm>
              <a:prstGeom prst="rect">
                <a:avLst/>
              </a:prstGeom>
              <a:noFill/>
              <a:ln w="12700" cap="flat" cmpd="sng" algn="ctr">
                <a:solidFill>
                  <a:schemeClr val="tx1">
                    <a:lumMod val="50000"/>
                    <a:lumOff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en-GB">
                  <a:cs typeface="Arial" charset="0"/>
                </a:endParaRPr>
              </a:p>
            </p:txBody>
          </p:sp>
          <p:sp>
            <p:nvSpPr>
              <p:cNvPr id="22" name="Rectangle 21"/>
              <p:cNvSpPr/>
              <p:nvPr/>
            </p:nvSpPr>
            <p:spPr bwMode="auto">
              <a:xfrm>
                <a:off x="7099986" y="4391025"/>
                <a:ext cx="46007" cy="1227904"/>
              </a:xfrm>
              <a:prstGeom prst="rect">
                <a:avLst/>
              </a:prstGeom>
              <a:noFill/>
              <a:ln w="12700" cap="flat" cmpd="sng" algn="ctr">
                <a:solidFill>
                  <a:schemeClr val="tx1">
                    <a:lumMod val="50000"/>
                    <a:lumOff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en-GB">
                  <a:cs typeface="Arial" charset="0"/>
                </a:endParaRPr>
              </a:p>
            </p:txBody>
          </p:sp>
          <p:sp>
            <p:nvSpPr>
              <p:cNvPr id="23" name="Rectangle 22"/>
              <p:cNvSpPr/>
              <p:nvPr/>
            </p:nvSpPr>
            <p:spPr bwMode="auto">
              <a:xfrm>
                <a:off x="7206278" y="4391025"/>
                <a:ext cx="46006" cy="1227904"/>
              </a:xfrm>
              <a:prstGeom prst="rect">
                <a:avLst/>
              </a:prstGeom>
              <a:noFill/>
              <a:ln w="12700" cap="flat" cmpd="sng" algn="ctr">
                <a:solidFill>
                  <a:schemeClr val="tx1">
                    <a:lumMod val="50000"/>
                    <a:lumOff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en-GB">
                  <a:cs typeface="Arial" charset="0"/>
                </a:endParaRPr>
              </a:p>
            </p:txBody>
          </p:sp>
          <p:sp>
            <p:nvSpPr>
              <p:cNvPr id="24" name="Rectangle 23"/>
              <p:cNvSpPr/>
              <p:nvPr/>
            </p:nvSpPr>
            <p:spPr bwMode="auto">
              <a:xfrm>
                <a:off x="7320502" y="4391025"/>
                <a:ext cx="46006" cy="1227904"/>
              </a:xfrm>
              <a:prstGeom prst="rect">
                <a:avLst/>
              </a:prstGeom>
              <a:noFill/>
              <a:ln w="12700" cap="flat" cmpd="sng" algn="ctr">
                <a:solidFill>
                  <a:schemeClr val="tx1">
                    <a:lumMod val="50000"/>
                    <a:lumOff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en-GB">
                  <a:cs typeface="Arial" charset="0"/>
                </a:endParaRPr>
              </a:p>
            </p:txBody>
          </p:sp>
          <p:sp>
            <p:nvSpPr>
              <p:cNvPr id="25" name="Rectangle 24"/>
              <p:cNvSpPr/>
              <p:nvPr/>
            </p:nvSpPr>
            <p:spPr bwMode="auto">
              <a:xfrm>
                <a:off x="7425207" y="4391025"/>
                <a:ext cx="46006" cy="1227904"/>
              </a:xfrm>
              <a:prstGeom prst="rect">
                <a:avLst/>
              </a:prstGeom>
              <a:noFill/>
              <a:ln w="12700" cap="flat" cmpd="sng" algn="ctr">
                <a:solidFill>
                  <a:schemeClr val="tx1">
                    <a:lumMod val="50000"/>
                    <a:lumOff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en-GB">
                  <a:cs typeface="Arial" charset="0"/>
                </a:endParaRPr>
              </a:p>
            </p:txBody>
          </p:sp>
          <p:sp>
            <p:nvSpPr>
              <p:cNvPr id="26" name="Rectangle 25"/>
              <p:cNvSpPr/>
              <p:nvPr/>
            </p:nvSpPr>
            <p:spPr bwMode="auto">
              <a:xfrm>
                <a:off x="7539430" y="4391025"/>
                <a:ext cx="46006" cy="1227904"/>
              </a:xfrm>
              <a:prstGeom prst="rect">
                <a:avLst/>
              </a:prstGeom>
              <a:noFill/>
              <a:ln w="12700" cap="flat" cmpd="sng" algn="ctr">
                <a:solidFill>
                  <a:schemeClr val="tx1">
                    <a:lumMod val="50000"/>
                    <a:lumOff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en-GB">
                  <a:cs typeface="Arial" charset="0"/>
                </a:endParaRPr>
              </a:p>
            </p:txBody>
          </p:sp>
        </p:grpSp>
        <p:grpSp>
          <p:nvGrpSpPr>
            <p:cNvPr id="8233" name="Group 8"/>
            <p:cNvGrpSpPr>
              <a:grpSpLocks/>
            </p:cNvGrpSpPr>
            <p:nvPr/>
          </p:nvGrpSpPr>
          <p:grpSpPr bwMode="auto">
            <a:xfrm rot="5400000">
              <a:off x="6996116" y="4386262"/>
              <a:ext cx="817243" cy="1227904"/>
              <a:chOff x="6767513" y="4391025"/>
              <a:chExt cx="817243" cy="1227904"/>
            </a:xfrm>
          </p:grpSpPr>
          <p:sp>
            <p:nvSpPr>
              <p:cNvPr id="11" name="Rectangle 10"/>
              <p:cNvSpPr/>
              <p:nvPr/>
            </p:nvSpPr>
            <p:spPr bwMode="auto">
              <a:xfrm>
                <a:off x="6767096" y="4391025"/>
                <a:ext cx="46066" cy="1227904"/>
              </a:xfrm>
              <a:prstGeom prst="rect">
                <a:avLst/>
              </a:prstGeom>
              <a:noFill/>
              <a:ln w="12700" cap="flat" cmpd="sng" algn="ctr">
                <a:solidFill>
                  <a:schemeClr val="tx1">
                    <a:lumMod val="50000"/>
                    <a:lumOff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en-GB">
                  <a:cs typeface="Arial" charset="0"/>
                </a:endParaRPr>
              </a:p>
            </p:txBody>
          </p:sp>
          <p:sp>
            <p:nvSpPr>
              <p:cNvPr id="12" name="Rectangle 11"/>
              <p:cNvSpPr/>
              <p:nvPr/>
            </p:nvSpPr>
            <p:spPr bwMode="auto">
              <a:xfrm>
                <a:off x="6881467" y="4391025"/>
                <a:ext cx="46066" cy="1227904"/>
              </a:xfrm>
              <a:prstGeom prst="rect">
                <a:avLst/>
              </a:prstGeom>
              <a:noFill/>
              <a:ln w="12700" cap="flat" cmpd="sng" algn="ctr">
                <a:solidFill>
                  <a:schemeClr val="tx1">
                    <a:lumMod val="50000"/>
                    <a:lumOff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en-GB">
                  <a:cs typeface="Arial" charset="0"/>
                </a:endParaRPr>
              </a:p>
            </p:txBody>
          </p:sp>
          <p:sp>
            <p:nvSpPr>
              <p:cNvPr id="13" name="Rectangle 12"/>
              <p:cNvSpPr/>
              <p:nvPr/>
            </p:nvSpPr>
            <p:spPr bwMode="auto">
              <a:xfrm>
                <a:off x="6986308" y="4391025"/>
                <a:ext cx="46066" cy="1227904"/>
              </a:xfrm>
              <a:prstGeom prst="rect">
                <a:avLst/>
              </a:prstGeom>
              <a:noFill/>
              <a:ln w="12700" cap="flat" cmpd="sng" algn="ctr">
                <a:solidFill>
                  <a:schemeClr val="tx1">
                    <a:lumMod val="50000"/>
                    <a:lumOff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en-GB">
                  <a:cs typeface="Arial" charset="0"/>
                </a:endParaRPr>
              </a:p>
            </p:txBody>
          </p:sp>
          <p:sp>
            <p:nvSpPr>
              <p:cNvPr id="14" name="Rectangle 13"/>
              <p:cNvSpPr/>
              <p:nvPr/>
            </p:nvSpPr>
            <p:spPr bwMode="auto">
              <a:xfrm>
                <a:off x="7100679" y="4391025"/>
                <a:ext cx="46066" cy="1227904"/>
              </a:xfrm>
              <a:prstGeom prst="rect">
                <a:avLst/>
              </a:prstGeom>
              <a:noFill/>
              <a:ln w="12700" cap="flat" cmpd="sng" algn="ctr">
                <a:solidFill>
                  <a:schemeClr val="tx1">
                    <a:lumMod val="50000"/>
                    <a:lumOff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en-GB">
                  <a:cs typeface="Arial" charset="0"/>
                </a:endParaRPr>
              </a:p>
            </p:txBody>
          </p:sp>
          <p:sp>
            <p:nvSpPr>
              <p:cNvPr id="15" name="Rectangle 14"/>
              <p:cNvSpPr/>
              <p:nvPr/>
            </p:nvSpPr>
            <p:spPr bwMode="auto">
              <a:xfrm>
                <a:off x="7205519" y="4391025"/>
                <a:ext cx="46066" cy="1227904"/>
              </a:xfrm>
              <a:prstGeom prst="rect">
                <a:avLst/>
              </a:prstGeom>
              <a:noFill/>
              <a:ln w="12700" cap="flat" cmpd="sng" algn="ctr">
                <a:solidFill>
                  <a:schemeClr val="tx1">
                    <a:lumMod val="50000"/>
                    <a:lumOff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en-GB">
                  <a:cs typeface="Arial" charset="0"/>
                </a:endParaRPr>
              </a:p>
            </p:txBody>
          </p:sp>
          <p:sp>
            <p:nvSpPr>
              <p:cNvPr id="16" name="Rectangle 15"/>
              <p:cNvSpPr/>
              <p:nvPr/>
            </p:nvSpPr>
            <p:spPr bwMode="auto">
              <a:xfrm>
                <a:off x="7319891" y="4391025"/>
                <a:ext cx="46066" cy="1227904"/>
              </a:xfrm>
              <a:prstGeom prst="rect">
                <a:avLst/>
              </a:prstGeom>
              <a:noFill/>
              <a:ln w="12700" cap="flat" cmpd="sng" algn="ctr">
                <a:solidFill>
                  <a:schemeClr val="tx1">
                    <a:lumMod val="50000"/>
                    <a:lumOff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en-GB">
                  <a:cs typeface="Arial" charset="0"/>
                </a:endParaRPr>
              </a:p>
            </p:txBody>
          </p:sp>
          <p:sp>
            <p:nvSpPr>
              <p:cNvPr id="17" name="Rectangle 16"/>
              <p:cNvSpPr/>
              <p:nvPr/>
            </p:nvSpPr>
            <p:spPr bwMode="auto">
              <a:xfrm>
                <a:off x="7424731" y="4391025"/>
                <a:ext cx="46066" cy="1227904"/>
              </a:xfrm>
              <a:prstGeom prst="rect">
                <a:avLst/>
              </a:prstGeom>
              <a:noFill/>
              <a:ln w="12700" cap="flat" cmpd="sng" algn="ctr">
                <a:solidFill>
                  <a:schemeClr val="tx1">
                    <a:lumMod val="50000"/>
                    <a:lumOff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en-GB">
                  <a:cs typeface="Arial" charset="0"/>
                </a:endParaRPr>
              </a:p>
            </p:txBody>
          </p:sp>
          <p:sp>
            <p:nvSpPr>
              <p:cNvPr id="18" name="Rectangle 17"/>
              <p:cNvSpPr/>
              <p:nvPr/>
            </p:nvSpPr>
            <p:spPr bwMode="auto">
              <a:xfrm>
                <a:off x="7539103" y="4391025"/>
                <a:ext cx="46066" cy="1227904"/>
              </a:xfrm>
              <a:prstGeom prst="rect">
                <a:avLst/>
              </a:prstGeom>
              <a:noFill/>
              <a:ln w="12700" cap="flat" cmpd="sng" algn="ctr">
                <a:solidFill>
                  <a:schemeClr val="tx1">
                    <a:lumMod val="50000"/>
                    <a:lumOff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en-GB">
                  <a:cs typeface="Arial" charset="0"/>
                </a:endParaRPr>
              </a:p>
            </p:txBody>
          </p:sp>
        </p:grpSp>
        <p:sp>
          <p:nvSpPr>
            <p:cNvPr id="10" name="Rectangle 9"/>
            <p:cNvSpPr/>
            <p:nvPr/>
          </p:nvSpPr>
          <p:spPr bwMode="auto">
            <a:xfrm>
              <a:off x="6881213" y="4472038"/>
              <a:ext cx="1058155" cy="1056348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 w="19050" cap="flat" cmpd="sng" algn="ctr">
              <a:solidFill>
                <a:schemeClr val="tx1">
                  <a:lumMod val="65000"/>
                  <a:lumOff val="3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GB" sz="1100" dirty="0">
                  <a:cs typeface="Arial" charset="0"/>
                </a:rPr>
                <a:t>ARM-based</a:t>
              </a:r>
            </a:p>
            <a:p>
              <a:pPr algn="ctr">
                <a:defRPr/>
              </a:pPr>
              <a:r>
                <a:rPr lang="en-GB" sz="1100" dirty="0" err="1" smtClean="0">
                  <a:cs typeface="Arial" charset="0"/>
                </a:rPr>
                <a:t>SoC</a:t>
              </a:r>
              <a:endParaRPr lang="en-GB" sz="1100" dirty="0">
                <a:cs typeface="Arial" charset="0"/>
              </a:endParaRPr>
            </a:p>
          </p:txBody>
        </p:sp>
      </p:grpSp>
      <p:sp>
        <p:nvSpPr>
          <p:cNvPr id="37" name="Rectangle 36"/>
          <p:cNvSpPr/>
          <p:nvPr/>
        </p:nvSpPr>
        <p:spPr bwMode="auto">
          <a:xfrm>
            <a:off x="5023005" y="3652839"/>
            <a:ext cx="782861" cy="346075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1905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25400" dist="12700" dir="2700000" sx="105000" sy="105000" algn="tl" rotWithShape="0">
              <a:schemeClr val="tx1">
                <a:lumMod val="75000"/>
                <a:lumOff val="25000"/>
                <a:alpha val="54000"/>
              </a:schemeClr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en-GB" sz="1100" b="0" dirty="0">
                <a:cs typeface="Arial" charset="0"/>
              </a:rPr>
              <a:t>ROM</a:t>
            </a:r>
          </a:p>
        </p:txBody>
      </p:sp>
      <p:sp>
        <p:nvSpPr>
          <p:cNvPr id="38" name="Rectangle 37"/>
          <p:cNvSpPr/>
          <p:nvPr/>
        </p:nvSpPr>
        <p:spPr bwMode="auto">
          <a:xfrm>
            <a:off x="5879921" y="3652839"/>
            <a:ext cx="1070615" cy="346075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1905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25400" dist="12700" dir="2700000" sx="105000" sy="105000" algn="tl" rotWithShape="0">
              <a:schemeClr val="tx1">
                <a:lumMod val="75000"/>
                <a:lumOff val="25000"/>
                <a:alpha val="54000"/>
              </a:schemeClr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en-GB" sz="1100" b="0" dirty="0">
                <a:cs typeface="Arial" charset="0"/>
              </a:rPr>
              <a:t>ARM</a:t>
            </a:r>
          </a:p>
          <a:p>
            <a:pPr algn="ctr">
              <a:defRPr/>
            </a:pPr>
            <a:r>
              <a:rPr lang="en-GB" sz="1100" b="0" dirty="0">
                <a:cs typeface="Arial" charset="0"/>
              </a:rPr>
              <a:t>processor</a:t>
            </a:r>
          </a:p>
        </p:txBody>
      </p:sp>
      <p:sp>
        <p:nvSpPr>
          <p:cNvPr id="39" name="Rectangle 38"/>
          <p:cNvSpPr/>
          <p:nvPr/>
        </p:nvSpPr>
        <p:spPr bwMode="auto">
          <a:xfrm>
            <a:off x="7075369" y="3652839"/>
            <a:ext cx="780746" cy="346075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1905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25400" dist="12700" dir="2700000" sx="105000" sy="105000" algn="tl" rotWithShape="0">
              <a:schemeClr val="tx1">
                <a:lumMod val="75000"/>
                <a:lumOff val="25000"/>
                <a:alpha val="54000"/>
              </a:schemeClr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en-GB" sz="1100" b="0" dirty="0">
                <a:cs typeface="Arial" charset="0"/>
              </a:rPr>
              <a:t>RAM</a:t>
            </a:r>
          </a:p>
        </p:txBody>
      </p:sp>
      <p:sp>
        <p:nvSpPr>
          <p:cNvPr id="40" name="Rectangle 39"/>
          <p:cNvSpPr/>
          <p:nvPr/>
        </p:nvSpPr>
        <p:spPr bwMode="auto">
          <a:xfrm>
            <a:off x="5023005" y="4198939"/>
            <a:ext cx="2833110" cy="219075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1905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25400" dist="12700" dir="2700000" sx="105000" sy="105000" algn="tl" rotWithShape="0">
              <a:schemeClr val="tx1">
                <a:lumMod val="75000"/>
                <a:lumOff val="25000"/>
                <a:alpha val="54000"/>
              </a:schemeClr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en-GB" sz="1100" b="0" dirty="0">
                <a:cs typeface="Arial" charset="0"/>
              </a:rPr>
              <a:t>System bus</a:t>
            </a:r>
          </a:p>
        </p:txBody>
      </p:sp>
      <p:sp>
        <p:nvSpPr>
          <p:cNvPr id="42" name="Rectangle 41"/>
          <p:cNvSpPr/>
          <p:nvPr/>
        </p:nvSpPr>
        <p:spPr bwMode="auto">
          <a:xfrm>
            <a:off x="5023005" y="4614864"/>
            <a:ext cx="2833110" cy="346075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1905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25400" dist="12700" dir="2700000" sx="105000" sy="105000" algn="tl" rotWithShape="0">
              <a:schemeClr val="tx1">
                <a:lumMod val="75000"/>
                <a:lumOff val="25000"/>
                <a:alpha val="54000"/>
              </a:schemeClr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en-GB" sz="1100" b="0" dirty="0">
                <a:cs typeface="Arial" charset="0"/>
              </a:rPr>
              <a:t>Peripherals</a:t>
            </a:r>
          </a:p>
        </p:txBody>
      </p:sp>
      <p:sp>
        <p:nvSpPr>
          <p:cNvPr id="44" name="Rectangle 43"/>
          <p:cNvSpPr/>
          <p:nvPr/>
        </p:nvSpPr>
        <p:spPr bwMode="auto">
          <a:xfrm>
            <a:off x="5023005" y="5154614"/>
            <a:ext cx="2833110" cy="219075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1905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25400" dist="12700" dir="2700000" sx="105000" sy="105000" algn="tl" rotWithShape="0">
              <a:schemeClr val="tx1">
                <a:lumMod val="75000"/>
                <a:lumOff val="25000"/>
                <a:alpha val="54000"/>
              </a:schemeClr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en-GB" sz="1100" b="0" dirty="0">
                <a:cs typeface="Arial" charset="0"/>
              </a:rPr>
              <a:t>External Interface</a:t>
            </a:r>
          </a:p>
        </p:txBody>
      </p:sp>
      <p:sp>
        <p:nvSpPr>
          <p:cNvPr id="8204" name="TextBox 62"/>
          <p:cNvSpPr txBox="1">
            <a:spLocks noChangeArrowheads="1"/>
          </p:cNvSpPr>
          <p:nvPr/>
        </p:nvSpPr>
        <p:spPr bwMode="auto">
          <a:xfrm>
            <a:off x="5410204" y="3317876"/>
            <a:ext cx="2050248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9pPr>
          </a:lstStyle>
          <a:p>
            <a:pPr algn="ctr" eaLnBrk="1" hangingPunct="1"/>
            <a:r>
              <a:rPr lang="en-GB" sz="1200"/>
              <a:t>SoC</a:t>
            </a:r>
          </a:p>
        </p:txBody>
      </p:sp>
      <p:sp>
        <p:nvSpPr>
          <p:cNvPr id="8205" name="TextBox 63"/>
          <p:cNvSpPr txBox="1">
            <a:spLocks noChangeArrowheads="1"/>
          </p:cNvSpPr>
          <p:nvPr/>
        </p:nvSpPr>
        <p:spPr bwMode="auto">
          <a:xfrm>
            <a:off x="5410204" y="5922964"/>
            <a:ext cx="2050248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9pPr>
          </a:lstStyle>
          <a:p>
            <a:pPr algn="ctr" eaLnBrk="1" hangingPunct="1"/>
            <a:r>
              <a:rPr lang="en-GB" sz="1100"/>
              <a:t>SoC Design</a:t>
            </a:r>
          </a:p>
        </p:txBody>
      </p:sp>
      <p:sp>
        <p:nvSpPr>
          <p:cNvPr id="8206" name="TextBox 64"/>
          <p:cNvSpPr txBox="1">
            <a:spLocks noChangeArrowheads="1"/>
          </p:cNvSpPr>
          <p:nvPr/>
        </p:nvSpPr>
        <p:spPr bwMode="auto">
          <a:xfrm>
            <a:off x="9362593" y="5922964"/>
            <a:ext cx="2050248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9pPr>
          </a:lstStyle>
          <a:p>
            <a:pPr algn="ctr" eaLnBrk="1" hangingPunct="1"/>
            <a:r>
              <a:rPr lang="en-GB" sz="1100"/>
              <a:t>Chip Manufacture</a:t>
            </a:r>
          </a:p>
        </p:txBody>
      </p:sp>
      <p:sp>
        <p:nvSpPr>
          <p:cNvPr id="8207" name="TextBox 65"/>
          <p:cNvSpPr txBox="1">
            <a:spLocks noChangeArrowheads="1"/>
          </p:cNvSpPr>
          <p:nvPr/>
        </p:nvSpPr>
        <p:spPr bwMode="auto">
          <a:xfrm>
            <a:off x="452790" y="5922964"/>
            <a:ext cx="3975664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9pPr>
          </a:lstStyle>
          <a:p>
            <a:pPr algn="ctr" eaLnBrk="1" hangingPunct="1"/>
            <a:r>
              <a:rPr lang="en-GB" sz="1100"/>
              <a:t>Licensable IPs</a:t>
            </a:r>
          </a:p>
        </p:txBody>
      </p:sp>
      <p:sp>
        <p:nvSpPr>
          <p:cNvPr id="121" name="Right Arrow 120"/>
          <p:cNvSpPr/>
          <p:nvPr/>
        </p:nvSpPr>
        <p:spPr bwMode="auto">
          <a:xfrm>
            <a:off x="8429507" y="4308476"/>
            <a:ext cx="571277" cy="195263"/>
          </a:xfrm>
          <a:prstGeom prst="rightArrow">
            <a:avLst/>
          </a:prstGeom>
          <a:solidFill>
            <a:schemeClr val="accent6">
              <a:lumMod val="95000"/>
            </a:schemeClr>
          </a:solidFill>
          <a:ln w="1905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>
              <a:cs typeface="Arial" charset="0"/>
            </a:endParaRPr>
          </a:p>
        </p:txBody>
      </p:sp>
      <p:sp>
        <p:nvSpPr>
          <p:cNvPr id="62" name="Rectangle 61"/>
          <p:cNvSpPr/>
          <p:nvPr/>
        </p:nvSpPr>
        <p:spPr bwMode="auto">
          <a:xfrm>
            <a:off x="926738" y="3348039"/>
            <a:ext cx="3156833" cy="2224087"/>
          </a:xfrm>
          <a:prstGeom prst="rect">
            <a:avLst/>
          </a:prstGeom>
          <a:solidFill>
            <a:schemeClr val="bg1">
              <a:lumMod val="95000"/>
            </a:schemeClr>
          </a:solidFill>
          <a:ln w="1905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>
              <a:cs typeface="Arial" charset="0"/>
            </a:endParaRPr>
          </a:p>
        </p:txBody>
      </p:sp>
      <p:sp>
        <p:nvSpPr>
          <p:cNvPr id="8210" name="TextBox 60"/>
          <p:cNvSpPr txBox="1">
            <a:spLocks noChangeArrowheads="1"/>
          </p:cNvSpPr>
          <p:nvPr/>
        </p:nvSpPr>
        <p:spPr bwMode="auto">
          <a:xfrm>
            <a:off x="1756147" y="3303589"/>
            <a:ext cx="1540331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en-GB"/>
              <a:t>IP libraries</a:t>
            </a:r>
          </a:p>
        </p:txBody>
      </p:sp>
      <p:sp>
        <p:nvSpPr>
          <p:cNvPr id="64" name="Rectangle 63"/>
          <p:cNvSpPr/>
          <p:nvPr/>
        </p:nvSpPr>
        <p:spPr bwMode="auto">
          <a:xfrm>
            <a:off x="1034647" y="3606801"/>
            <a:ext cx="899231" cy="290513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1905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25400" dist="12700" dir="2700000" sx="105000" sy="105000" algn="tl" rotWithShape="0">
              <a:schemeClr val="tx1">
                <a:lumMod val="75000"/>
                <a:lumOff val="25000"/>
                <a:alpha val="54000"/>
              </a:schemeClr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en-GB" sz="1000" b="0" dirty="0">
                <a:cs typeface="Arial" charset="0"/>
              </a:rPr>
              <a:t>Cortex-A9</a:t>
            </a:r>
          </a:p>
        </p:txBody>
      </p:sp>
      <p:sp>
        <p:nvSpPr>
          <p:cNvPr id="65" name="Rectangle 64"/>
          <p:cNvSpPr/>
          <p:nvPr/>
        </p:nvSpPr>
        <p:spPr bwMode="auto">
          <a:xfrm>
            <a:off x="2001584" y="3606801"/>
            <a:ext cx="899233" cy="290513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1905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25400" dist="12700" dir="2700000" sx="105000" sy="105000" algn="tl" rotWithShape="0">
              <a:schemeClr val="tx1">
                <a:lumMod val="75000"/>
                <a:lumOff val="25000"/>
                <a:alpha val="54000"/>
              </a:schemeClr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en-GB" sz="1000" b="0" dirty="0">
                <a:cs typeface="Arial" charset="0"/>
              </a:rPr>
              <a:t>Cortex-R5</a:t>
            </a:r>
          </a:p>
        </p:txBody>
      </p:sp>
      <p:sp>
        <p:nvSpPr>
          <p:cNvPr id="66" name="Rectangle 65"/>
          <p:cNvSpPr/>
          <p:nvPr/>
        </p:nvSpPr>
        <p:spPr bwMode="auto">
          <a:xfrm>
            <a:off x="3012956" y="3606801"/>
            <a:ext cx="899233" cy="290513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1905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25400" dist="12700" dir="2700000" sx="105000" sy="105000" algn="tl" rotWithShape="0">
              <a:schemeClr val="tx1">
                <a:lumMod val="75000"/>
                <a:lumOff val="25000"/>
                <a:alpha val="54000"/>
              </a:schemeClr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en-GB" sz="1000" b="0" dirty="0" smtClean="0">
                <a:cs typeface="Arial" charset="0"/>
              </a:rPr>
              <a:t>Cortex-M4</a:t>
            </a:r>
            <a:endParaRPr lang="en-GB" sz="1000" b="0" dirty="0">
              <a:cs typeface="Arial" charset="0"/>
            </a:endParaRPr>
          </a:p>
        </p:txBody>
      </p:sp>
      <p:sp>
        <p:nvSpPr>
          <p:cNvPr id="67" name="Rectangle 66"/>
          <p:cNvSpPr/>
          <p:nvPr/>
        </p:nvSpPr>
        <p:spPr bwMode="auto">
          <a:xfrm>
            <a:off x="1034647" y="4013201"/>
            <a:ext cx="899231" cy="290513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1905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25400" dist="12700" dir="2700000" sx="105000" sy="105000" algn="tl" rotWithShape="0">
              <a:schemeClr val="tx1">
                <a:lumMod val="75000"/>
                <a:lumOff val="25000"/>
                <a:alpha val="54000"/>
              </a:schemeClr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en-GB" sz="1000" b="0" dirty="0">
                <a:cs typeface="Arial" charset="0"/>
              </a:rPr>
              <a:t>ARM7</a:t>
            </a:r>
          </a:p>
        </p:txBody>
      </p:sp>
      <p:sp>
        <p:nvSpPr>
          <p:cNvPr id="68" name="Rectangle 67"/>
          <p:cNvSpPr/>
          <p:nvPr/>
        </p:nvSpPr>
        <p:spPr bwMode="auto">
          <a:xfrm>
            <a:off x="2001584" y="4013201"/>
            <a:ext cx="899233" cy="290513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1905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25400" dist="12700" dir="2700000" sx="105000" sy="105000" algn="tl" rotWithShape="0">
              <a:schemeClr val="tx1">
                <a:lumMod val="75000"/>
                <a:lumOff val="25000"/>
                <a:alpha val="54000"/>
              </a:schemeClr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en-GB" sz="1000" b="0" dirty="0">
                <a:cs typeface="Arial" charset="0"/>
              </a:rPr>
              <a:t>ARM9</a:t>
            </a:r>
          </a:p>
        </p:txBody>
      </p:sp>
      <p:sp>
        <p:nvSpPr>
          <p:cNvPr id="69" name="Rectangle 68"/>
          <p:cNvSpPr/>
          <p:nvPr/>
        </p:nvSpPr>
        <p:spPr bwMode="auto">
          <a:xfrm>
            <a:off x="3012956" y="4013201"/>
            <a:ext cx="899233" cy="290513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1905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25400" dist="12700" dir="2700000" sx="105000" sy="105000" algn="tl" rotWithShape="0">
              <a:schemeClr val="tx1">
                <a:lumMod val="75000"/>
                <a:lumOff val="25000"/>
                <a:alpha val="54000"/>
              </a:schemeClr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en-GB" sz="1000" b="0" dirty="0">
                <a:cs typeface="Arial" charset="0"/>
              </a:rPr>
              <a:t>ARM11</a:t>
            </a:r>
          </a:p>
        </p:txBody>
      </p:sp>
      <p:sp>
        <p:nvSpPr>
          <p:cNvPr id="70" name="Rectangle 69"/>
          <p:cNvSpPr/>
          <p:nvPr/>
        </p:nvSpPr>
        <p:spPr bwMode="auto">
          <a:xfrm>
            <a:off x="1034647" y="4789488"/>
            <a:ext cx="899231" cy="290512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1905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25400" dist="12700" dir="2700000" sx="105000" sy="105000" algn="tl" rotWithShape="0">
              <a:schemeClr val="tx1">
                <a:lumMod val="75000"/>
                <a:lumOff val="25000"/>
                <a:alpha val="54000"/>
              </a:schemeClr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en-GB" sz="1000" b="0" dirty="0">
                <a:cs typeface="Arial" charset="0"/>
              </a:rPr>
              <a:t>AXI bus</a:t>
            </a:r>
          </a:p>
        </p:txBody>
      </p:sp>
      <p:sp>
        <p:nvSpPr>
          <p:cNvPr id="71" name="Rectangle 70"/>
          <p:cNvSpPr/>
          <p:nvPr/>
        </p:nvSpPr>
        <p:spPr bwMode="auto">
          <a:xfrm>
            <a:off x="2001584" y="4789488"/>
            <a:ext cx="899233" cy="290512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1905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25400" dist="12700" dir="2700000" sx="105000" sy="105000" algn="tl" rotWithShape="0">
              <a:schemeClr val="tx1">
                <a:lumMod val="75000"/>
                <a:lumOff val="25000"/>
                <a:alpha val="54000"/>
              </a:schemeClr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en-GB" sz="1000" b="0" dirty="0">
                <a:cs typeface="Arial" charset="0"/>
              </a:rPr>
              <a:t>AHB bus</a:t>
            </a:r>
          </a:p>
        </p:txBody>
      </p:sp>
      <p:sp>
        <p:nvSpPr>
          <p:cNvPr id="72" name="Rectangle 71"/>
          <p:cNvSpPr/>
          <p:nvPr/>
        </p:nvSpPr>
        <p:spPr bwMode="auto">
          <a:xfrm>
            <a:off x="3012956" y="4789488"/>
            <a:ext cx="899233" cy="290512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1905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25400" dist="12700" dir="2700000" sx="105000" sy="105000" algn="tl" rotWithShape="0">
              <a:schemeClr val="tx1">
                <a:lumMod val="75000"/>
                <a:lumOff val="25000"/>
                <a:alpha val="54000"/>
              </a:schemeClr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en-GB" sz="1000" b="0" dirty="0">
                <a:cs typeface="Arial" charset="0"/>
              </a:rPr>
              <a:t>APB bus</a:t>
            </a:r>
          </a:p>
        </p:txBody>
      </p:sp>
      <p:sp>
        <p:nvSpPr>
          <p:cNvPr id="74" name="Rectangle 73"/>
          <p:cNvSpPr/>
          <p:nvPr/>
        </p:nvSpPr>
        <p:spPr bwMode="auto">
          <a:xfrm>
            <a:off x="1034647" y="5189538"/>
            <a:ext cx="899231" cy="290512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1905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25400" dist="12700" dir="2700000" sx="105000" sy="105000" algn="tl" rotWithShape="0">
              <a:schemeClr val="tx1">
                <a:lumMod val="75000"/>
                <a:lumOff val="25000"/>
                <a:alpha val="54000"/>
              </a:schemeClr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en-GB" sz="1000" b="0" dirty="0">
                <a:cs typeface="Arial" charset="0"/>
              </a:rPr>
              <a:t>GPIO</a:t>
            </a:r>
          </a:p>
        </p:txBody>
      </p:sp>
      <p:sp>
        <p:nvSpPr>
          <p:cNvPr id="75" name="Rectangle 74"/>
          <p:cNvSpPr/>
          <p:nvPr/>
        </p:nvSpPr>
        <p:spPr bwMode="auto">
          <a:xfrm>
            <a:off x="2001584" y="5189538"/>
            <a:ext cx="899233" cy="290512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1905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25400" dist="12700" dir="2700000" sx="105000" sy="105000" algn="tl" rotWithShape="0">
              <a:schemeClr val="tx1">
                <a:lumMod val="75000"/>
                <a:lumOff val="25000"/>
                <a:alpha val="54000"/>
              </a:schemeClr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en-GB" sz="1000" b="0" dirty="0">
                <a:cs typeface="Arial" charset="0"/>
              </a:rPr>
              <a:t>I/O blocks</a:t>
            </a:r>
          </a:p>
        </p:txBody>
      </p:sp>
      <p:sp>
        <p:nvSpPr>
          <p:cNvPr id="76" name="Rectangle 75"/>
          <p:cNvSpPr/>
          <p:nvPr/>
        </p:nvSpPr>
        <p:spPr bwMode="auto">
          <a:xfrm>
            <a:off x="3012956" y="5189538"/>
            <a:ext cx="899233" cy="290512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1905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25400" dist="12700" dir="2700000" sx="105000" sy="105000" algn="tl" rotWithShape="0">
              <a:schemeClr val="tx1">
                <a:lumMod val="75000"/>
                <a:lumOff val="25000"/>
                <a:alpha val="54000"/>
              </a:schemeClr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en-GB" sz="1000" b="0" dirty="0">
                <a:cs typeface="Arial" charset="0"/>
              </a:rPr>
              <a:t>Timer</a:t>
            </a:r>
          </a:p>
        </p:txBody>
      </p:sp>
      <p:sp>
        <p:nvSpPr>
          <p:cNvPr id="77" name="Rectangle 76"/>
          <p:cNvSpPr/>
          <p:nvPr/>
        </p:nvSpPr>
        <p:spPr bwMode="auto">
          <a:xfrm>
            <a:off x="1034647" y="4405313"/>
            <a:ext cx="899231" cy="29210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1905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25400" dist="12700" dir="2700000" sx="105000" sy="105000" algn="tl" rotWithShape="0">
              <a:schemeClr val="tx1">
                <a:lumMod val="75000"/>
                <a:lumOff val="25000"/>
                <a:alpha val="54000"/>
              </a:schemeClr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en-GB" sz="1000" b="0" dirty="0">
                <a:cs typeface="Arial" charset="0"/>
              </a:rPr>
              <a:t>DRAM ctrl</a:t>
            </a:r>
          </a:p>
        </p:txBody>
      </p:sp>
      <p:sp>
        <p:nvSpPr>
          <p:cNvPr id="78" name="Rectangle 77"/>
          <p:cNvSpPr/>
          <p:nvPr/>
        </p:nvSpPr>
        <p:spPr bwMode="auto">
          <a:xfrm>
            <a:off x="2001584" y="4405313"/>
            <a:ext cx="899233" cy="29210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1905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25400" dist="12700" dir="2700000" sx="105000" sy="105000" algn="tl" rotWithShape="0">
              <a:schemeClr val="tx1">
                <a:lumMod val="75000"/>
                <a:lumOff val="25000"/>
                <a:alpha val="54000"/>
              </a:schemeClr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en-GB" sz="1000" b="0" dirty="0">
                <a:cs typeface="Arial" charset="0"/>
              </a:rPr>
              <a:t>FLASH ctrl</a:t>
            </a:r>
          </a:p>
        </p:txBody>
      </p:sp>
      <p:sp>
        <p:nvSpPr>
          <p:cNvPr id="79" name="Rectangle 78"/>
          <p:cNvSpPr/>
          <p:nvPr/>
        </p:nvSpPr>
        <p:spPr bwMode="auto">
          <a:xfrm>
            <a:off x="3012956" y="4405313"/>
            <a:ext cx="899233" cy="29210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1905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25400" dist="12700" dir="2700000" sx="105000" sy="105000" algn="tl" rotWithShape="0">
              <a:schemeClr val="tx1">
                <a:lumMod val="75000"/>
                <a:lumOff val="25000"/>
                <a:alpha val="54000"/>
              </a:schemeClr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en-GB" sz="1000" b="0" dirty="0">
                <a:cs typeface="Arial" charset="0"/>
              </a:rPr>
              <a:t>SRAM ctrl</a:t>
            </a:r>
          </a:p>
        </p:txBody>
      </p:sp>
      <p:cxnSp>
        <p:nvCxnSpPr>
          <p:cNvPr id="73" name="Curved Connector 72"/>
          <p:cNvCxnSpPr>
            <a:stCxn id="66" idx="0"/>
            <a:endCxn id="38" idx="0"/>
          </p:cNvCxnSpPr>
          <p:nvPr/>
        </p:nvCxnSpPr>
        <p:spPr bwMode="auto">
          <a:xfrm rot="16200000" flipH="1">
            <a:off x="4916410" y="2154021"/>
            <a:ext cx="46038" cy="2951596"/>
          </a:xfrm>
          <a:prstGeom prst="curvedConnector3">
            <a:avLst>
              <a:gd name="adj1" fmla="val -502771"/>
            </a:avLst>
          </a:prstGeom>
          <a:noFill/>
          <a:ln w="19050" cap="flat" cmpd="sng" algn="ctr">
            <a:solidFill>
              <a:schemeClr val="accent2">
                <a:lumMod val="75000"/>
              </a:schemeClr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81" name="Curved Connector 80"/>
          <p:cNvCxnSpPr>
            <a:stCxn id="78" idx="0"/>
            <a:endCxn id="37" idx="2"/>
          </p:cNvCxnSpPr>
          <p:nvPr/>
        </p:nvCxnSpPr>
        <p:spPr bwMode="auto">
          <a:xfrm rot="5400000" flipH="1" flipV="1">
            <a:off x="3728295" y="2720761"/>
            <a:ext cx="407987" cy="2964292"/>
          </a:xfrm>
          <a:prstGeom prst="curvedConnector3">
            <a:avLst>
              <a:gd name="adj1" fmla="val 50000"/>
            </a:avLst>
          </a:prstGeom>
          <a:noFill/>
          <a:ln w="19050" cap="flat" cmpd="sng" algn="ctr">
            <a:solidFill>
              <a:schemeClr val="accent2">
                <a:lumMod val="75000"/>
              </a:schemeClr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92" name="Curved Connector 91"/>
          <p:cNvCxnSpPr>
            <a:stCxn id="71" idx="0"/>
            <a:endCxn id="40" idx="1"/>
          </p:cNvCxnSpPr>
          <p:nvPr/>
        </p:nvCxnSpPr>
        <p:spPr bwMode="auto">
          <a:xfrm rot="5400000" flipH="1" flipV="1">
            <a:off x="3496067" y="3262552"/>
            <a:ext cx="481013" cy="2572861"/>
          </a:xfrm>
          <a:prstGeom prst="curvedConnector2">
            <a:avLst/>
          </a:prstGeom>
          <a:noFill/>
          <a:ln w="19050" cap="flat" cmpd="sng" algn="ctr">
            <a:solidFill>
              <a:schemeClr val="accent2">
                <a:lumMod val="75000"/>
              </a:schemeClr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95" name="Curved Connector 94"/>
          <p:cNvCxnSpPr>
            <a:stCxn id="76" idx="0"/>
            <a:endCxn id="42" idx="2"/>
          </p:cNvCxnSpPr>
          <p:nvPr/>
        </p:nvCxnSpPr>
        <p:spPr bwMode="auto">
          <a:xfrm rot="5400000" flipH="1" flipV="1">
            <a:off x="4837824" y="3586745"/>
            <a:ext cx="228600" cy="2976986"/>
          </a:xfrm>
          <a:prstGeom prst="curvedConnector3">
            <a:avLst>
              <a:gd name="adj1" fmla="val 50000"/>
            </a:avLst>
          </a:prstGeom>
          <a:noFill/>
          <a:ln w="19050" cap="flat" cmpd="sng" algn="ctr">
            <a:solidFill>
              <a:schemeClr val="accent2">
                <a:lumMod val="75000"/>
              </a:schemeClr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98" name="Curved Connector 97"/>
          <p:cNvCxnSpPr>
            <a:stCxn id="75" idx="2"/>
            <a:endCxn id="44" idx="2"/>
          </p:cNvCxnSpPr>
          <p:nvPr/>
        </p:nvCxnSpPr>
        <p:spPr bwMode="auto">
          <a:xfrm rot="5400000" flipH="1" flipV="1">
            <a:off x="4391141" y="3432689"/>
            <a:ext cx="106362" cy="3988359"/>
          </a:xfrm>
          <a:prstGeom prst="curvedConnector3">
            <a:avLst>
              <a:gd name="adj1" fmla="val -216307"/>
            </a:avLst>
          </a:prstGeom>
          <a:noFill/>
          <a:ln w="19050" cap="flat" cmpd="sng" algn="ctr">
            <a:solidFill>
              <a:schemeClr val="accent2">
                <a:lumMod val="75000"/>
              </a:schemeClr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107" name="Curved Connector 106"/>
          <p:cNvCxnSpPr>
            <a:stCxn id="79" idx="3"/>
            <a:endCxn id="39" idx="2"/>
          </p:cNvCxnSpPr>
          <p:nvPr/>
        </p:nvCxnSpPr>
        <p:spPr bwMode="auto">
          <a:xfrm flipV="1">
            <a:off x="3912189" y="3998913"/>
            <a:ext cx="3554611" cy="552450"/>
          </a:xfrm>
          <a:prstGeom prst="curvedConnector2">
            <a:avLst/>
          </a:prstGeom>
          <a:noFill/>
          <a:ln w="19050" cap="flat" cmpd="sng" algn="ctr">
            <a:solidFill>
              <a:schemeClr val="accent2">
                <a:lumMod val="75000"/>
              </a:schemeClr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</p:spTree>
    <p:extLst>
      <p:ext uri="{BB962C8B-B14F-4D97-AF65-F5344CB8AC3E}">
        <p14:creationId xmlns:p14="http://schemas.microsoft.com/office/powerpoint/2010/main" val="288846175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smtClean="0"/>
              <a:t>ARM Cortex-M Series</a:t>
            </a:r>
            <a:endParaRPr lang="en-GB" dirty="0" smtClean="0"/>
          </a:p>
        </p:txBody>
      </p:sp>
      <p:sp>
        <p:nvSpPr>
          <p:cNvPr id="6147" name="Content Placeholder 2"/>
          <p:cNvSpPr>
            <a:spLocks noGrp="1"/>
          </p:cNvSpPr>
          <p:nvPr>
            <p:ph idx="1"/>
          </p:nvPr>
        </p:nvSpPr>
        <p:spPr>
          <a:xfrm>
            <a:off x="479813" y="1066800"/>
            <a:ext cx="11155973" cy="4680000"/>
          </a:xfrm>
        </p:spPr>
        <p:txBody>
          <a:bodyPr/>
          <a:lstStyle/>
          <a:p>
            <a:r>
              <a:rPr lang="en-GB" dirty="0" smtClean="0"/>
              <a:t>Cortex-M series: Cortex-M0, M0+, M1, M3, M4.</a:t>
            </a:r>
          </a:p>
          <a:p>
            <a:r>
              <a:rPr lang="en-GB" dirty="0" smtClean="0"/>
              <a:t>Energy-efficiency</a:t>
            </a:r>
          </a:p>
          <a:p>
            <a:pPr lvl="1"/>
            <a:r>
              <a:rPr lang="en-GB" dirty="0" smtClean="0"/>
              <a:t>Lower energy cost, longer battery life</a:t>
            </a:r>
          </a:p>
          <a:p>
            <a:r>
              <a:rPr lang="en-GB" dirty="0" smtClean="0"/>
              <a:t>Smaller code</a:t>
            </a:r>
          </a:p>
          <a:p>
            <a:pPr lvl="1"/>
            <a:r>
              <a:rPr lang="en-GB" dirty="0" smtClean="0"/>
              <a:t>Lower silicon costs</a:t>
            </a:r>
          </a:p>
          <a:p>
            <a:r>
              <a:rPr lang="en-GB" dirty="0" smtClean="0"/>
              <a:t>Ease of use</a:t>
            </a:r>
          </a:p>
          <a:p>
            <a:pPr lvl="1"/>
            <a:r>
              <a:rPr lang="en-GB" dirty="0" smtClean="0"/>
              <a:t>Faster software development and reuse</a:t>
            </a:r>
          </a:p>
          <a:p>
            <a:r>
              <a:rPr lang="en-GB" dirty="0" smtClean="0"/>
              <a:t>Embedded applications</a:t>
            </a:r>
          </a:p>
          <a:p>
            <a:pPr lvl="1"/>
            <a:r>
              <a:rPr lang="en-GB" dirty="0" smtClean="0"/>
              <a:t>Smart metering, human interface devices, automotive and industrial control systems, white goods, consumer products and medical instrumentation</a:t>
            </a:r>
          </a:p>
          <a:p>
            <a:endParaRPr lang="en-GB" dirty="0" smtClean="0"/>
          </a:p>
          <a:p>
            <a:pPr lvl="1"/>
            <a:endParaRPr lang="en-GB" dirty="0" smtClean="0"/>
          </a:p>
        </p:txBody>
      </p:sp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06571" y="5869946"/>
            <a:ext cx="6911248" cy="9880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21" name="TextBox 5"/>
          <p:cNvSpPr txBox="1">
            <a:spLocks noChangeArrowheads="1"/>
          </p:cNvSpPr>
          <p:nvPr/>
        </p:nvSpPr>
        <p:spPr bwMode="auto">
          <a:xfrm>
            <a:off x="9065419" y="6363973"/>
            <a:ext cx="1745567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en-GB" sz="1200" b="0" dirty="0"/>
              <a:t>As of </a:t>
            </a:r>
            <a:r>
              <a:rPr lang="en-GB" sz="1200" b="0" dirty="0" smtClean="0"/>
              <a:t>Dec 2013</a:t>
            </a:r>
            <a:endParaRPr lang="en-GB" sz="1200" b="0" dirty="0"/>
          </a:p>
        </p:txBody>
      </p:sp>
    </p:spTree>
    <p:extLst>
      <p:ext uri="{BB962C8B-B14F-4D97-AF65-F5344CB8AC3E}">
        <p14:creationId xmlns:p14="http://schemas.microsoft.com/office/powerpoint/2010/main" val="2405945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smtClean="0"/>
              <a:t>ARM Processors vs. ARM Architectures  </a:t>
            </a:r>
            <a:endParaRPr lang="en-GB" dirty="0" smtClean="0"/>
          </a:p>
        </p:txBody>
      </p:sp>
      <p:sp>
        <p:nvSpPr>
          <p:cNvPr id="11267" name="Content Placeholder 2"/>
          <p:cNvSpPr>
            <a:spLocks noGrp="1"/>
          </p:cNvSpPr>
          <p:nvPr>
            <p:ph idx="1"/>
          </p:nvPr>
        </p:nvSpPr>
        <p:spPr>
          <a:xfrm>
            <a:off x="479813" y="1295400"/>
            <a:ext cx="11155973" cy="3165035"/>
          </a:xfrm>
        </p:spPr>
        <p:txBody>
          <a:bodyPr/>
          <a:lstStyle/>
          <a:p>
            <a:r>
              <a:rPr lang="en-GB" sz="2000" dirty="0" smtClean="0"/>
              <a:t>ARM architecture </a:t>
            </a:r>
          </a:p>
          <a:p>
            <a:pPr lvl="1"/>
            <a:r>
              <a:rPr lang="en-GB" sz="1800" dirty="0" smtClean="0"/>
              <a:t>Describes the details of instruction set, programmer’s model, exception model, and memory map</a:t>
            </a:r>
          </a:p>
          <a:p>
            <a:pPr lvl="1"/>
            <a:r>
              <a:rPr lang="en-GB" sz="1800" dirty="0" smtClean="0"/>
              <a:t>Documented in the Architecture Reference Manual</a:t>
            </a:r>
          </a:p>
          <a:p>
            <a:r>
              <a:rPr lang="en-GB" sz="2000" dirty="0" smtClean="0"/>
              <a:t>ARM processor</a:t>
            </a:r>
          </a:p>
          <a:p>
            <a:pPr lvl="1"/>
            <a:r>
              <a:rPr lang="en-GB" sz="1800" dirty="0" smtClean="0"/>
              <a:t>Developed using one of the ARM architectures</a:t>
            </a:r>
          </a:p>
          <a:p>
            <a:pPr lvl="1"/>
            <a:r>
              <a:rPr lang="en-GB" sz="1800" dirty="0" smtClean="0"/>
              <a:t>More implementation details, such as timing information</a:t>
            </a:r>
          </a:p>
          <a:p>
            <a:pPr lvl="1"/>
            <a:r>
              <a:rPr lang="en-GB" sz="1800" dirty="0" smtClean="0"/>
              <a:t>Documented in processor’s Technical Reference Manual</a:t>
            </a:r>
          </a:p>
        </p:txBody>
      </p:sp>
      <p:grpSp>
        <p:nvGrpSpPr>
          <p:cNvPr id="7" name="Group 6"/>
          <p:cNvGrpSpPr/>
          <p:nvPr/>
        </p:nvGrpSpPr>
        <p:grpSpPr>
          <a:xfrm>
            <a:off x="1750451" y="4423922"/>
            <a:ext cx="8762768" cy="2434078"/>
            <a:chOff x="225599" y="3988755"/>
            <a:chExt cx="8762768" cy="2434078"/>
          </a:xfrm>
        </p:grpSpPr>
        <p:sp>
          <p:nvSpPr>
            <p:cNvPr id="39" name="Rectangle 32"/>
            <p:cNvSpPr>
              <a:spLocks noChangeArrowheads="1"/>
            </p:cNvSpPr>
            <p:nvPr/>
          </p:nvSpPr>
          <p:spPr bwMode="auto">
            <a:xfrm>
              <a:off x="4408661" y="3988755"/>
              <a:ext cx="2247900" cy="2139950"/>
            </a:xfrm>
            <a:prstGeom prst="rect">
              <a:avLst/>
            </a:prstGeom>
            <a:solidFill>
              <a:srgbClr val="B8CF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9050" algn="ctr">
                  <a:solidFill>
                    <a:srgbClr val="000000"/>
                  </a:solidFill>
                  <a:prstDash val="sysDot"/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sz="1400" b="1">
                <a:solidFill>
                  <a:srgbClr val="000000"/>
                </a:solidFill>
                <a:latin typeface="Arial" charset="0"/>
                <a:ea typeface="MS PGothic" pitchFamily="34" charset="-128"/>
              </a:endParaRPr>
            </a:p>
          </p:txBody>
        </p:sp>
        <p:sp>
          <p:nvSpPr>
            <p:cNvPr id="44" name="Rectangle 49"/>
            <p:cNvSpPr>
              <a:spLocks noChangeArrowheads="1"/>
            </p:cNvSpPr>
            <p:nvPr/>
          </p:nvSpPr>
          <p:spPr bwMode="auto">
            <a:xfrm>
              <a:off x="6656561" y="3988755"/>
              <a:ext cx="2231757" cy="2139950"/>
            </a:xfrm>
            <a:prstGeom prst="rect">
              <a:avLst/>
            </a:prstGeom>
            <a:solidFill>
              <a:srgbClr val="A2C0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9050" algn="ctr">
                  <a:solidFill>
                    <a:srgbClr val="000000"/>
                  </a:solidFill>
                  <a:prstDash val="sysDot"/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sz="1400" b="1">
                <a:solidFill>
                  <a:srgbClr val="000000"/>
                </a:solidFill>
                <a:latin typeface="Arial" charset="0"/>
                <a:ea typeface="MS PGothic" pitchFamily="34" charset="-128"/>
              </a:endParaRPr>
            </a:p>
          </p:txBody>
        </p:sp>
        <p:sp>
          <p:nvSpPr>
            <p:cNvPr id="45" name="Rectangle 44"/>
            <p:cNvSpPr/>
            <p:nvPr/>
          </p:nvSpPr>
          <p:spPr bwMode="auto">
            <a:xfrm>
              <a:off x="3030711" y="3988755"/>
              <a:ext cx="1377950" cy="2139950"/>
            </a:xfrm>
            <a:prstGeom prst="rect">
              <a:avLst/>
            </a:prstGeom>
            <a:solidFill>
              <a:srgbClr val="AAC5D2">
                <a:lumMod val="60000"/>
                <a:lumOff val="40000"/>
              </a:srgbClr>
            </a:solidFill>
            <a:ln w="19050" cap="flat" cmpd="sng" algn="ctr">
              <a:noFill/>
              <a:prstDash val="sysDot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4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MS PGothic" pitchFamily="34" charset="-128"/>
              </a:endParaRPr>
            </a:p>
          </p:txBody>
        </p:sp>
        <p:sp>
          <p:nvSpPr>
            <p:cNvPr id="46" name="Rounded Rectangle 45"/>
            <p:cNvSpPr/>
            <p:nvPr/>
          </p:nvSpPr>
          <p:spPr bwMode="auto">
            <a:xfrm>
              <a:off x="5565969" y="5321291"/>
              <a:ext cx="1112837" cy="404813"/>
            </a:xfrm>
            <a:prstGeom prst="roundRect">
              <a:avLst/>
            </a:prstGeom>
            <a:solidFill>
              <a:srgbClr val="911B1D">
                <a:lumMod val="20000"/>
                <a:lumOff val="80000"/>
              </a:srgbClr>
            </a:solidFill>
            <a:ln w="19050" cap="flat" cmpd="sng" algn="ctr">
              <a:solidFill>
                <a:srgbClr val="000000">
                  <a:lumMod val="75000"/>
                  <a:lumOff val="25000"/>
                </a:srgb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1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MS PGothic" pitchFamily="34" charset="-128"/>
                <a:cs typeface="Arial" charset="0"/>
              </a:endParaRPr>
            </a:p>
          </p:txBody>
        </p:sp>
        <p:sp>
          <p:nvSpPr>
            <p:cNvPr id="47" name="Rectangle 46"/>
            <p:cNvSpPr/>
            <p:nvPr/>
          </p:nvSpPr>
          <p:spPr bwMode="auto">
            <a:xfrm>
              <a:off x="281161" y="3988755"/>
              <a:ext cx="1377950" cy="2139950"/>
            </a:xfrm>
            <a:prstGeom prst="rect">
              <a:avLst/>
            </a:prstGeom>
            <a:solidFill>
              <a:srgbClr val="AAC5D2">
                <a:lumMod val="20000"/>
                <a:lumOff val="80000"/>
              </a:srgbClr>
            </a:solidFill>
            <a:ln w="19050" cap="flat" cmpd="sng" algn="ctr">
              <a:noFill/>
              <a:prstDash val="sysDot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4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MS PGothic" pitchFamily="34" charset="-128"/>
              </a:endParaRPr>
            </a:p>
          </p:txBody>
        </p:sp>
        <p:sp>
          <p:nvSpPr>
            <p:cNvPr id="49" name="Rectangle 48"/>
            <p:cNvSpPr/>
            <p:nvPr/>
          </p:nvSpPr>
          <p:spPr bwMode="auto">
            <a:xfrm>
              <a:off x="1659111" y="3988755"/>
              <a:ext cx="1377950" cy="2139950"/>
            </a:xfrm>
            <a:prstGeom prst="rect">
              <a:avLst/>
            </a:prstGeom>
            <a:solidFill>
              <a:srgbClr val="AAC5D2">
                <a:lumMod val="40000"/>
                <a:lumOff val="60000"/>
              </a:srgbClr>
            </a:solidFill>
            <a:ln w="19050" cap="flat" cmpd="sng" algn="ctr">
              <a:noFill/>
              <a:prstDash val="sysDot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4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MS PGothic" pitchFamily="34" charset="-128"/>
              </a:endParaRPr>
            </a:p>
          </p:txBody>
        </p:sp>
        <p:sp>
          <p:nvSpPr>
            <p:cNvPr id="50" name="TextBox 3"/>
            <p:cNvSpPr txBox="1">
              <a:spLocks noChangeArrowheads="1"/>
            </p:cNvSpPr>
            <p:nvPr/>
          </p:nvSpPr>
          <p:spPr bwMode="auto">
            <a:xfrm>
              <a:off x="282749" y="4025268"/>
              <a:ext cx="1409700" cy="430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1pPr>
              <a:lvl2pPr marL="742950" indent="-28575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2pPr>
              <a:lvl3pPr marL="1143000" indent="-22860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3pPr>
              <a:lvl4pPr marL="1600200" indent="-22860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4pPr>
              <a:lvl5pPr marL="2057400" indent="-22860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9pPr>
            </a:lstStyle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MS PGothic" pitchFamily="34" charset="-128"/>
                </a:rPr>
                <a:t>ARMv4/v4T </a:t>
              </a:r>
              <a:r>
                <a:rPr kumimoji="0" lang="en-GB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MS PGothic" pitchFamily="34" charset="-128"/>
                </a:rPr>
                <a:t>Architecture</a:t>
              </a:r>
            </a:p>
          </p:txBody>
        </p:sp>
        <p:sp>
          <p:nvSpPr>
            <p:cNvPr id="51" name="TextBox 4"/>
            <p:cNvSpPr txBox="1">
              <a:spLocks noChangeArrowheads="1"/>
            </p:cNvSpPr>
            <p:nvPr/>
          </p:nvSpPr>
          <p:spPr bwMode="auto">
            <a:xfrm>
              <a:off x="1681336" y="4025268"/>
              <a:ext cx="1419225" cy="430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1pPr>
              <a:lvl2pPr marL="742950" indent="-28575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2pPr>
              <a:lvl3pPr marL="1143000" indent="-22860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3pPr>
              <a:lvl4pPr marL="1600200" indent="-22860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4pPr>
              <a:lvl5pPr marL="2057400" indent="-22860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9pPr>
            </a:lstStyle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1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MS PGothic" pitchFamily="34" charset="-128"/>
                </a:rPr>
                <a:t>ARMv5/ v4E Architecture</a:t>
              </a:r>
            </a:p>
          </p:txBody>
        </p:sp>
        <p:sp>
          <p:nvSpPr>
            <p:cNvPr id="52" name="TextBox 5"/>
            <p:cNvSpPr txBox="1">
              <a:spLocks noChangeArrowheads="1"/>
            </p:cNvSpPr>
            <p:nvPr/>
          </p:nvSpPr>
          <p:spPr bwMode="auto">
            <a:xfrm>
              <a:off x="3059286" y="4025268"/>
              <a:ext cx="1277938" cy="430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1pPr>
              <a:lvl2pPr marL="742950" indent="-28575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2pPr>
              <a:lvl3pPr marL="1143000" indent="-22860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3pPr>
              <a:lvl4pPr marL="1600200" indent="-22860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4pPr>
              <a:lvl5pPr marL="2057400" indent="-22860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9pPr>
            </a:lstStyle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1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MS PGothic" pitchFamily="34" charset="-128"/>
                </a:rPr>
                <a:t>ARMv6 Architecture</a:t>
              </a:r>
            </a:p>
          </p:txBody>
        </p:sp>
        <p:sp>
          <p:nvSpPr>
            <p:cNvPr id="53" name="TextBox 6"/>
            <p:cNvSpPr txBox="1">
              <a:spLocks noChangeArrowheads="1"/>
            </p:cNvSpPr>
            <p:nvPr/>
          </p:nvSpPr>
          <p:spPr bwMode="auto">
            <a:xfrm>
              <a:off x="4559474" y="4025268"/>
              <a:ext cx="1128712" cy="430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1pPr>
              <a:lvl2pPr marL="742950" indent="-28575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2pPr>
              <a:lvl3pPr marL="1143000" indent="-22860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3pPr>
              <a:lvl4pPr marL="1600200" indent="-22860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4pPr>
              <a:lvl5pPr marL="2057400" indent="-22860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9pPr>
            </a:lstStyle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1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MS PGothic" pitchFamily="34" charset="-128"/>
                </a:rPr>
                <a:t>ARMv7</a:t>
              </a:r>
            </a:p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1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MS PGothic" pitchFamily="34" charset="-128"/>
                </a:rPr>
                <a:t>Architecture</a:t>
              </a:r>
            </a:p>
          </p:txBody>
        </p:sp>
        <p:sp>
          <p:nvSpPr>
            <p:cNvPr id="54" name="TextBox 37"/>
            <p:cNvSpPr txBox="1">
              <a:spLocks noChangeArrowheads="1"/>
            </p:cNvSpPr>
            <p:nvPr/>
          </p:nvSpPr>
          <p:spPr bwMode="auto">
            <a:xfrm>
              <a:off x="2940224" y="5341306"/>
              <a:ext cx="1468437" cy="430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1pPr>
              <a:lvl2pPr marL="742950" indent="-28575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2pPr>
              <a:lvl3pPr marL="1143000" indent="-22860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3pPr>
              <a:lvl4pPr marL="1600200" indent="-22860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4pPr>
              <a:lvl5pPr marL="2057400" indent="-22860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9pPr>
            </a:lstStyle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MS PGothic" pitchFamily="34" charset="-128"/>
                </a:rPr>
                <a:t>ARM v6-M</a:t>
              </a:r>
            </a:p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MS PGothic" pitchFamily="34" charset="-128"/>
                </a:rPr>
                <a:t>e.g. Cortex-M0, M1</a:t>
              </a:r>
            </a:p>
          </p:txBody>
        </p:sp>
        <p:sp>
          <p:nvSpPr>
            <p:cNvPr id="55" name="TextBox 3"/>
            <p:cNvSpPr txBox="1">
              <a:spLocks noChangeArrowheads="1"/>
            </p:cNvSpPr>
            <p:nvPr/>
          </p:nvSpPr>
          <p:spPr bwMode="auto">
            <a:xfrm>
              <a:off x="225599" y="5885818"/>
              <a:ext cx="1409700" cy="2619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1pPr>
              <a:lvl2pPr marL="742950" indent="-28575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2pPr>
              <a:lvl3pPr marL="1143000" indent="-22860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3pPr>
              <a:lvl4pPr marL="1600200" indent="-22860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4pPr>
              <a:lvl5pPr marL="2057400" indent="-22860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9pPr>
            </a:lstStyle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1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MS PGothic" pitchFamily="34" charset="-128"/>
                </a:rPr>
                <a:t>e.g. ARM7TDMI</a:t>
              </a:r>
            </a:p>
          </p:txBody>
        </p:sp>
        <p:sp>
          <p:nvSpPr>
            <p:cNvPr id="56" name="TextBox 4"/>
            <p:cNvSpPr txBox="1">
              <a:spLocks noChangeArrowheads="1"/>
            </p:cNvSpPr>
            <p:nvPr/>
          </p:nvSpPr>
          <p:spPr bwMode="auto">
            <a:xfrm>
              <a:off x="1652761" y="5866768"/>
              <a:ext cx="1419225" cy="2603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1pPr>
              <a:lvl2pPr marL="742950" indent="-28575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2pPr>
              <a:lvl3pPr marL="1143000" indent="-22860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3pPr>
              <a:lvl4pPr marL="1600200" indent="-22860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4pPr>
              <a:lvl5pPr marL="2057400" indent="-22860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9pPr>
            </a:lstStyle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1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MS PGothic" pitchFamily="34" charset="-128"/>
                </a:rPr>
                <a:t>e.g. ARM9926EJ-S</a:t>
              </a:r>
            </a:p>
          </p:txBody>
        </p:sp>
        <p:sp>
          <p:nvSpPr>
            <p:cNvPr id="57" name="TextBox 5"/>
            <p:cNvSpPr txBox="1">
              <a:spLocks noChangeArrowheads="1"/>
            </p:cNvSpPr>
            <p:nvPr/>
          </p:nvSpPr>
          <p:spPr bwMode="auto">
            <a:xfrm>
              <a:off x="3049761" y="5857243"/>
              <a:ext cx="1277938" cy="2619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1pPr>
              <a:lvl2pPr marL="742950" indent="-28575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2pPr>
              <a:lvl3pPr marL="1143000" indent="-22860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3pPr>
              <a:lvl4pPr marL="1600200" indent="-22860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4pPr>
              <a:lvl5pPr marL="2057400" indent="-22860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9pPr>
            </a:lstStyle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1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MS PGothic" pitchFamily="34" charset="-128"/>
                </a:rPr>
                <a:t>e.g. ARM1136</a:t>
              </a:r>
            </a:p>
          </p:txBody>
        </p:sp>
        <p:cxnSp>
          <p:nvCxnSpPr>
            <p:cNvPr id="58" name="Straight Arrow Connector 57"/>
            <p:cNvCxnSpPr/>
            <p:nvPr/>
          </p:nvCxnSpPr>
          <p:spPr bwMode="auto">
            <a:xfrm>
              <a:off x="474836" y="4950780"/>
              <a:ext cx="990600" cy="0"/>
            </a:xfrm>
            <a:prstGeom prst="straightConnector1">
              <a:avLst/>
            </a:prstGeom>
            <a:noFill/>
            <a:ln w="22225" cap="flat" cmpd="sng" algn="ctr">
              <a:solidFill>
                <a:srgbClr val="000000">
                  <a:lumMod val="75000"/>
                  <a:lumOff val="25000"/>
                </a:srgbClr>
              </a:solidFill>
              <a:prstDash val="solid"/>
              <a:round/>
              <a:headEnd type="none" w="med" len="med"/>
              <a:tailEnd type="triangle" w="lg" len="lg"/>
            </a:ln>
            <a:effectLst/>
          </p:spPr>
        </p:cxnSp>
        <p:cxnSp>
          <p:nvCxnSpPr>
            <p:cNvPr id="59" name="Straight Arrow Connector 58"/>
            <p:cNvCxnSpPr/>
            <p:nvPr/>
          </p:nvCxnSpPr>
          <p:spPr bwMode="auto">
            <a:xfrm>
              <a:off x="1852786" y="4950780"/>
              <a:ext cx="990600" cy="0"/>
            </a:xfrm>
            <a:prstGeom prst="straightConnector1">
              <a:avLst/>
            </a:prstGeom>
            <a:noFill/>
            <a:ln w="22225" cap="flat" cmpd="sng" algn="ctr">
              <a:solidFill>
                <a:srgbClr val="000000">
                  <a:lumMod val="75000"/>
                  <a:lumOff val="25000"/>
                </a:srgbClr>
              </a:solidFill>
              <a:prstDash val="solid"/>
              <a:round/>
              <a:headEnd type="none" w="med" len="med"/>
              <a:tailEnd type="triangle" w="lg" len="lg"/>
            </a:ln>
            <a:effectLst/>
          </p:spPr>
        </p:cxnSp>
        <p:cxnSp>
          <p:nvCxnSpPr>
            <p:cNvPr id="60" name="Straight Arrow Connector 59"/>
            <p:cNvCxnSpPr/>
            <p:nvPr/>
          </p:nvCxnSpPr>
          <p:spPr bwMode="auto">
            <a:xfrm>
              <a:off x="3202161" y="4950780"/>
              <a:ext cx="990600" cy="0"/>
            </a:xfrm>
            <a:prstGeom prst="straightConnector1">
              <a:avLst/>
            </a:prstGeom>
            <a:noFill/>
            <a:ln w="22225" cap="flat" cmpd="sng" algn="ctr">
              <a:solidFill>
                <a:srgbClr val="000000">
                  <a:lumMod val="75000"/>
                  <a:lumOff val="25000"/>
                </a:srgbClr>
              </a:solidFill>
              <a:prstDash val="solid"/>
              <a:round/>
              <a:headEnd type="none" w="med" len="med"/>
              <a:tailEnd type="triangle" w="lg" len="lg"/>
            </a:ln>
            <a:effectLst/>
          </p:spPr>
        </p:cxnSp>
        <p:cxnSp>
          <p:nvCxnSpPr>
            <p:cNvPr id="61" name="Straight Arrow Connector 60"/>
            <p:cNvCxnSpPr/>
            <p:nvPr/>
          </p:nvCxnSpPr>
          <p:spPr bwMode="auto">
            <a:xfrm>
              <a:off x="4562649" y="4950780"/>
              <a:ext cx="990600" cy="0"/>
            </a:xfrm>
            <a:prstGeom prst="straightConnector1">
              <a:avLst/>
            </a:prstGeom>
            <a:noFill/>
            <a:ln w="22225" cap="flat" cmpd="sng" algn="ctr">
              <a:solidFill>
                <a:srgbClr val="000000">
                  <a:lumMod val="75000"/>
                  <a:lumOff val="25000"/>
                </a:srgbClr>
              </a:solidFill>
              <a:prstDash val="solid"/>
              <a:round/>
              <a:headEnd type="none" w="med" len="med"/>
              <a:tailEnd type="triangle" w="lg" len="lg"/>
            </a:ln>
            <a:effectLst/>
          </p:spPr>
        </p:cxnSp>
        <p:cxnSp>
          <p:nvCxnSpPr>
            <p:cNvPr id="62" name="Straight Arrow Connector 61"/>
            <p:cNvCxnSpPr/>
            <p:nvPr/>
          </p:nvCxnSpPr>
          <p:spPr bwMode="auto">
            <a:xfrm flipV="1">
              <a:off x="4562649" y="4506280"/>
              <a:ext cx="987425" cy="298450"/>
            </a:xfrm>
            <a:prstGeom prst="straightConnector1">
              <a:avLst/>
            </a:prstGeom>
            <a:noFill/>
            <a:ln w="22225" cap="flat" cmpd="sng" algn="ctr">
              <a:solidFill>
                <a:srgbClr val="000000">
                  <a:lumMod val="75000"/>
                  <a:lumOff val="25000"/>
                </a:srgbClr>
              </a:solidFill>
              <a:prstDash val="solid"/>
              <a:round/>
              <a:headEnd type="none" w="med" len="med"/>
              <a:tailEnd type="triangle" w="lg" len="lg"/>
            </a:ln>
            <a:effectLst/>
          </p:spPr>
        </p:cxnSp>
        <p:cxnSp>
          <p:nvCxnSpPr>
            <p:cNvPr id="63" name="Straight Arrow Connector 62"/>
            <p:cNvCxnSpPr/>
            <p:nvPr/>
          </p:nvCxnSpPr>
          <p:spPr bwMode="auto">
            <a:xfrm>
              <a:off x="4562649" y="5068255"/>
              <a:ext cx="987425" cy="339725"/>
            </a:xfrm>
            <a:prstGeom prst="straightConnector1">
              <a:avLst/>
            </a:prstGeom>
            <a:noFill/>
            <a:ln w="22225" cap="flat" cmpd="sng" algn="ctr">
              <a:solidFill>
                <a:srgbClr val="000000">
                  <a:lumMod val="75000"/>
                  <a:lumOff val="25000"/>
                </a:srgbClr>
              </a:solidFill>
              <a:prstDash val="solid"/>
              <a:round/>
              <a:headEnd type="none" w="med" len="med"/>
              <a:tailEnd type="triangle" w="lg" len="lg"/>
            </a:ln>
            <a:effectLst/>
          </p:spPr>
        </p:cxnSp>
        <p:cxnSp>
          <p:nvCxnSpPr>
            <p:cNvPr id="64" name="Straight Arrow Connector 63"/>
            <p:cNvCxnSpPr/>
            <p:nvPr/>
          </p:nvCxnSpPr>
          <p:spPr bwMode="auto">
            <a:xfrm>
              <a:off x="3521249" y="4995230"/>
              <a:ext cx="176212" cy="319088"/>
            </a:xfrm>
            <a:prstGeom prst="straightConnector1">
              <a:avLst/>
            </a:prstGeom>
            <a:noFill/>
            <a:ln w="22225" cap="flat" cmpd="sng" algn="ctr">
              <a:solidFill>
                <a:srgbClr val="000000">
                  <a:lumMod val="75000"/>
                  <a:lumOff val="25000"/>
                </a:srgbClr>
              </a:solidFill>
              <a:prstDash val="solid"/>
              <a:round/>
              <a:headEnd type="none" w="med" len="med"/>
              <a:tailEnd type="triangle" w="lg" len="lg"/>
            </a:ln>
            <a:effectLst/>
          </p:spPr>
        </p:cxnSp>
        <p:sp>
          <p:nvSpPr>
            <p:cNvPr id="65" name="TextBox 3"/>
            <p:cNvSpPr txBox="1">
              <a:spLocks noChangeArrowheads="1"/>
            </p:cNvSpPr>
            <p:nvPr/>
          </p:nvSpPr>
          <p:spPr bwMode="auto">
            <a:xfrm>
              <a:off x="6561980" y="4025268"/>
              <a:ext cx="1409700" cy="430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1pPr>
              <a:lvl2pPr marL="742950" indent="-28575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2pPr>
              <a:lvl3pPr marL="1143000" indent="-22860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3pPr>
              <a:lvl4pPr marL="1600200" indent="-22860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4pPr>
              <a:lvl5pPr marL="2057400" indent="-22860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9pPr>
            </a:lstStyle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MS PGothic" pitchFamily="34" charset="-128"/>
                </a:rPr>
                <a:t>ARMv8 Architecture</a:t>
              </a:r>
            </a:p>
          </p:txBody>
        </p:sp>
        <p:sp>
          <p:nvSpPr>
            <p:cNvPr id="66" name="TextBox 33"/>
            <p:cNvSpPr txBox="1">
              <a:spLocks noChangeArrowheads="1"/>
            </p:cNvSpPr>
            <p:nvPr/>
          </p:nvSpPr>
          <p:spPr bwMode="auto">
            <a:xfrm>
              <a:off x="5492924" y="4206243"/>
              <a:ext cx="1169987" cy="430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1pPr>
              <a:lvl2pPr marL="742950" indent="-28575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2pPr>
              <a:lvl3pPr marL="1143000" indent="-22860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3pPr>
              <a:lvl4pPr marL="1600200" indent="-22860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4pPr>
              <a:lvl5pPr marL="2057400" indent="-22860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9pPr>
            </a:lstStyle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MS PGothic" pitchFamily="34" charset="-128"/>
                </a:rPr>
                <a:t>ARMv7-A</a:t>
              </a:r>
            </a:p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MS PGothic" pitchFamily="34" charset="-128"/>
                </a:rPr>
                <a:t>e.g. Cortex-A9</a:t>
              </a:r>
            </a:p>
          </p:txBody>
        </p:sp>
        <p:sp>
          <p:nvSpPr>
            <p:cNvPr id="67" name="TextBox 34"/>
            <p:cNvSpPr txBox="1">
              <a:spLocks noChangeArrowheads="1"/>
            </p:cNvSpPr>
            <p:nvPr/>
          </p:nvSpPr>
          <p:spPr bwMode="auto">
            <a:xfrm>
              <a:off x="5492924" y="4723768"/>
              <a:ext cx="1169987" cy="430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1pPr>
              <a:lvl2pPr marL="742950" indent="-28575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2pPr>
              <a:lvl3pPr marL="1143000" indent="-22860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3pPr>
              <a:lvl4pPr marL="1600200" indent="-22860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4pPr>
              <a:lvl5pPr marL="2057400" indent="-22860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9pPr>
            </a:lstStyle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1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MS PGothic" pitchFamily="34" charset="-128"/>
                </a:rPr>
                <a:t>ARMv7-R</a:t>
              </a:r>
            </a:p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1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MS PGothic" pitchFamily="34" charset="-128"/>
                </a:rPr>
                <a:t>e.g. Cortex-R4</a:t>
              </a:r>
            </a:p>
          </p:txBody>
        </p:sp>
        <p:sp>
          <p:nvSpPr>
            <p:cNvPr id="68" name="TextBox 35"/>
            <p:cNvSpPr txBox="1">
              <a:spLocks noChangeArrowheads="1"/>
            </p:cNvSpPr>
            <p:nvPr/>
          </p:nvSpPr>
          <p:spPr bwMode="auto">
            <a:xfrm>
              <a:off x="5492924" y="5311143"/>
              <a:ext cx="1169987" cy="430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1pPr>
              <a:lvl2pPr marL="742950" indent="-28575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2pPr>
              <a:lvl3pPr marL="1143000" indent="-22860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3pPr>
              <a:lvl4pPr marL="1600200" indent="-22860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4pPr>
              <a:lvl5pPr marL="2057400" indent="-22860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9pPr>
            </a:lstStyle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MS PGothic" pitchFamily="34" charset="-128"/>
                </a:rPr>
                <a:t>ARMv7-M</a:t>
              </a:r>
            </a:p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MS PGothic" pitchFamily="34" charset="-128"/>
                </a:rPr>
                <a:t>e.g. </a:t>
              </a:r>
              <a:r>
                <a:rPr kumimoji="0" lang="en-GB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MS PGothic" pitchFamily="34" charset="-128"/>
                </a:rPr>
                <a:t>Cortex-M4</a:t>
              </a:r>
              <a:endParaRPr kumimoji="0" lang="en-GB" sz="11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MS PGothic" pitchFamily="34" charset="-128"/>
              </a:endParaRPr>
            </a:p>
          </p:txBody>
        </p:sp>
        <p:cxnSp>
          <p:nvCxnSpPr>
            <p:cNvPr id="69" name="Straight Arrow Connector 68"/>
            <p:cNvCxnSpPr/>
            <p:nvPr/>
          </p:nvCxnSpPr>
          <p:spPr bwMode="auto">
            <a:xfrm>
              <a:off x="6810090" y="4950780"/>
              <a:ext cx="990600" cy="0"/>
            </a:xfrm>
            <a:prstGeom prst="straightConnector1">
              <a:avLst/>
            </a:prstGeom>
            <a:noFill/>
            <a:ln w="22225" cap="flat" cmpd="sng" algn="ctr">
              <a:solidFill>
                <a:srgbClr val="000000">
                  <a:lumMod val="75000"/>
                  <a:lumOff val="25000"/>
                </a:srgbClr>
              </a:solidFill>
              <a:prstDash val="solid"/>
              <a:round/>
              <a:headEnd type="none" w="med" len="med"/>
              <a:tailEnd type="triangle" w="lg" len="lg"/>
            </a:ln>
            <a:effectLst/>
          </p:spPr>
        </p:cxnSp>
        <p:cxnSp>
          <p:nvCxnSpPr>
            <p:cNvPr id="70" name="Straight Arrow Connector 69"/>
            <p:cNvCxnSpPr/>
            <p:nvPr/>
          </p:nvCxnSpPr>
          <p:spPr bwMode="auto">
            <a:xfrm flipV="1">
              <a:off x="6810090" y="4506280"/>
              <a:ext cx="987425" cy="298450"/>
            </a:xfrm>
            <a:prstGeom prst="straightConnector1">
              <a:avLst/>
            </a:prstGeom>
            <a:noFill/>
            <a:ln w="22225" cap="flat" cmpd="sng" algn="ctr">
              <a:solidFill>
                <a:srgbClr val="000000">
                  <a:lumMod val="75000"/>
                  <a:lumOff val="25000"/>
                </a:srgbClr>
              </a:solidFill>
              <a:prstDash val="solid"/>
              <a:round/>
              <a:headEnd type="none" w="med" len="med"/>
              <a:tailEnd type="triangle" w="lg" len="lg"/>
            </a:ln>
            <a:effectLst/>
          </p:spPr>
        </p:cxnSp>
        <p:sp>
          <p:nvSpPr>
            <p:cNvPr id="71" name="TextBox 33"/>
            <p:cNvSpPr txBox="1">
              <a:spLocks noChangeArrowheads="1"/>
            </p:cNvSpPr>
            <p:nvPr/>
          </p:nvSpPr>
          <p:spPr bwMode="auto">
            <a:xfrm>
              <a:off x="7729348" y="4206243"/>
              <a:ext cx="1169987" cy="6001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1pPr>
              <a:lvl2pPr marL="742950" indent="-28575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2pPr>
              <a:lvl3pPr marL="1143000" indent="-22860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3pPr>
              <a:lvl4pPr marL="1600200" indent="-22860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4pPr>
              <a:lvl5pPr marL="2057400" indent="-22860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9pPr>
            </a:lstStyle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MS PGothic" pitchFamily="34" charset="-128"/>
                </a:rPr>
                <a:t>ARMv8-A</a:t>
              </a:r>
              <a:endParaRPr kumimoji="0" lang="en-GB" sz="11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MS PGothic" pitchFamily="34" charset="-128"/>
              </a:endParaRPr>
            </a:p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MS PGothic" pitchFamily="34" charset="-128"/>
                </a:rPr>
                <a:t>e.g. </a:t>
              </a:r>
              <a:r>
                <a:rPr kumimoji="0" lang="en-GB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MS PGothic" pitchFamily="34" charset="-128"/>
                </a:rPr>
                <a:t>Cortex-A53</a:t>
              </a:r>
            </a:p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MS PGothic" pitchFamily="34" charset="-128"/>
                </a:rPr>
                <a:t>Cortex-A57</a:t>
              </a:r>
              <a:endParaRPr kumimoji="0" lang="en-GB" sz="11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MS PGothic" pitchFamily="34" charset="-128"/>
              </a:endParaRPr>
            </a:p>
          </p:txBody>
        </p:sp>
        <p:sp>
          <p:nvSpPr>
            <p:cNvPr id="72" name="TextBox 34"/>
            <p:cNvSpPr txBox="1">
              <a:spLocks noChangeArrowheads="1"/>
            </p:cNvSpPr>
            <p:nvPr/>
          </p:nvSpPr>
          <p:spPr bwMode="auto">
            <a:xfrm>
              <a:off x="7718331" y="4841120"/>
              <a:ext cx="1169987" cy="2616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1pPr>
              <a:lvl2pPr marL="742950" indent="-28575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2pPr>
              <a:lvl3pPr marL="1143000" indent="-22860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3pPr>
              <a:lvl4pPr marL="1600200" indent="-22860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4pPr>
              <a:lvl5pPr marL="2057400" indent="-22860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9pPr>
            </a:lstStyle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MS PGothic" pitchFamily="34" charset="-128"/>
                </a:rPr>
                <a:t>ARMv8-R</a:t>
              </a:r>
              <a:endParaRPr kumimoji="0" lang="en-GB" sz="11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MS PGothic" pitchFamily="34" charset="-128"/>
              </a:endParaRPr>
            </a:p>
          </p:txBody>
        </p:sp>
        <p:sp>
          <p:nvSpPr>
            <p:cNvPr id="73" name="TextBox 72"/>
            <p:cNvSpPr txBox="1"/>
            <p:nvPr/>
          </p:nvSpPr>
          <p:spPr>
            <a:xfrm>
              <a:off x="7706337" y="6161223"/>
              <a:ext cx="1282030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sz="1100" dirty="0" smtClean="0">
                  <a:solidFill>
                    <a:srgbClr val="000000"/>
                  </a:solidFill>
                  <a:latin typeface="Arial" charset="0"/>
                  <a:ea typeface="MS PGothic" pitchFamily="34" charset="-128"/>
                </a:rPr>
                <a:t>As of Dec 2013</a:t>
              </a:r>
              <a:endParaRPr lang="en-GB" sz="1100" dirty="0">
                <a:solidFill>
                  <a:srgbClr val="000000"/>
                </a:solidFill>
                <a:latin typeface="Arial" charset="0"/>
                <a:ea typeface="MS PGothic" pitchFamily="34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7768482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smtClean="0"/>
              <a:t>ARM Cortex-M Series Family</a:t>
            </a:r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31017403"/>
              </p:ext>
            </p:extLst>
          </p:nvPr>
        </p:nvGraphicFramePr>
        <p:xfrm>
          <a:off x="531019" y="1143000"/>
          <a:ext cx="10972800" cy="49214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31341"/>
                <a:gridCol w="1202071"/>
                <a:gridCol w="1233294"/>
                <a:gridCol w="884095"/>
                <a:gridCol w="1055258"/>
                <a:gridCol w="1070334"/>
                <a:gridCol w="1025108"/>
                <a:gridCol w="994957"/>
                <a:gridCol w="1160785"/>
                <a:gridCol w="1115557"/>
              </a:tblGrid>
              <a:tr h="906585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 smtClean="0">
                          <a:effectLst/>
                        </a:rPr>
                        <a:t>Processor </a:t>
                      </a:r>
                      <a:endParaRPr lang="en-GB" sz="1050" dirty="0">
                        <a:effectLst/>
                      </a:endParaRPr>
                    </a:p>
                  </a:txBody>
                  <a:tcPr marL="121872" marR="121872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effectLst/>
                        </a:rPr>
                        <a:t>ARM</a:t>
                      </a:r>
                      <a:br>
                        <a:rPr lang="en-GB" sz="1050" dirty="0">
                          <a:effectLst/>
                        </a:rPr>
                      </a:br>
                      <a:r>
                        <a:rPr lang="en-GB" sz="1050" dirty="0">
                          <a:effectLst/>
                        </a:rPr>
                        <a:t>Architecture</a:t>
                      </a:r>
                    </a:p>
                  </a:txBody>
                  <a:tcPr marL="121872" marR="121872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effectLst/>
                        </a:rPr>
                        <a:t>Core</a:t>
                      </a:r>
                      <a:br>
                        <a:rPr lang="en-GB" sz="1050" dirty="0">
                          <a:effectLst/>
                        </a:rPr>
                      </a:br>
                      <a:r>
                        <a:rPr lang="en-GB" sz="1050" dirty="0">
                          <a:effectLst/>
                        </a:rPr>
                        <a:t>Architecture</a:t>
                      </a:r>
                    </a:p>
                  </a:txBody>
                  <a:tcPr marL="121872" marR="121872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dirty="0" smtClean="0">
                          <a:effectLst/>
                        </a:rPr>
                        <a:t>Thumb</a:t>
                      </a:r>
                      <a:r>
                        <a:rPr lang="en-GB" sz="1050" baseline="30000" dirty="0" smtClean="0">
                          <a:effectLst/>
                        </a:rPr>
                        <a:t>®</a:t>
                      </a:r>
                      <a:endParaRPr lang="en-GB" sz="1050" baseline="30000" dirty="0">
                        <a:effectLst/>
                      </a:endParaRPr>
                    </a:p>
                  </a:txBody>
                  <a:tcPr marL="121872" marR="121872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50" dirty="0" smtClean="0">
                          <a:effectLst/>
                        </a:rPr>
                        <a:t>Thumb</a:t>
                      </a:r>
                      <a:r>
                        <a:rPr lang="en-GB" sz="1050" baseline="30000" dirty="0" smtClean="0">
                          <a:effectLst/>
                        </a:rPr>
                        <a:t>®</a:t>
                      </a:r>
                      <a:r>
                        <a:rPr lang="en-GB" sz="1050" dirty="0" smtClean="0">
                          <a:effectLst/>
                        </a:rPr>
                        <a:t>-</a:t>
                      </a:r>
                      <a:r>
                        <a:rPr lang="en-GB" sz="1050" dirty="0">
                          <a:effectLst/>
                        </a:rPr>
                        <a:t>2</a:t>
                      </a:r>
                    </a:p>
                  </a:txBody>
                  <a:tcPr marL="121872" marR="121872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effectLst/>
                        </a:rPr>
                        <a:t>Hardware</a:t>
                      </a:r>
                      <a:br>
                        <a:rPr lang="en-GB" sz="1050" dirty="0">
                          <a:effectLst/>
                        </a:rPr>
                      </a:br>
                      <a:r>
                        <a:rPr lang="en-GB" sz="1050" dirty="0">
                          <a:effectLst/>
                        </a:rPr>
                        <a:t>Multiply</a:t>
                      </a:r>
                    </a:p>
                  </a:txBody>
                  <a:tcPr marL="121872" marR="121872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effectLst/>
                        </a:rPr>
                        <a:t>Hardware</a:t>
                      </a:r>
                      <a:br>
                        <a:rPr lang="en-GB" sz="1050" dirty="0">
                          <a:effectLst/>
                        </a:rPr>
                      </a:br>
                      <a:r>
                        <a:rPr lang="en-GB" sz="1050" dirty="0">
                          <a:effectLst/>
                        </a:rPr>
                        <a:t>Divide</a:t>
                      </a:r>
                    </a:p>
                  </a:txBody>
                  <a:tcPr marL="121872" marR="121872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effectLst/>
                        </a:rPr>
                        <a:t>Saturated</a:t>
                      </a:r>
                      <a:br>
                        <a:rPr lang="en-GB" sz="1050" dirty="0">
                          <a:effectLst/>
                        </a:rPr>
                      </a:br>
                      <a:r>
                        <a:rPr lang="en-GB" sz="1050" dirty="0">
                          <a:effectLst/>
                        </a:rPr>
                        <a:t>Math</a:t>
                      </a:r>
                    </a:p>
                  </a:txBody>
                  <a:tcPr marL="121872" marR="121872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effectLst/>
                        </a:rPr>
                        <a:t>DSP</a:t>
                      </a:r>
                      <a:br>
                        <a:rPr lang="en-GB" sz="1050" dirty="0">
                          <a:effectLst/>
                        </a:rPr>
                      </a:br>
                      <a:r>
                        <a:rPr lang="en-GB" sz="1050" dirty="0">
                          <a:effectLst/>
                        </a:rPr>
                        <a:t>Extensions</a:t>
                      </a:r>
                    </a:p>
                  </a:txBody>
                  <a:tcPr marL="121872" marR="121872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effectLst/>
                        </a:rPr>
                        <a:t>Floating</a:t>
                      </a:r>
                      <a:br>
                        <a:rPr lang="en-GB" sz="1050" dirty="0">
                          <a:effectLst/>
                        </a:rPr>
                      </a:br>
                      <a:r>
                        <a:rPr lang="en-GB" sz="1050" dirty="0">
                          <a:effectLst/>
                        </a:rPr>
                        <a:t>Point</a:t>
                      </a:r>
                    </a:p>
                  </a:txBody>
                  <a:tcPr marL="121872" marR="121872" anchor="ctr"/>
                </a:tc>
              </a:tr>
              <a:tr h="802975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solidFill>
                            <a:schemeClr val="tx1"/>
                          </a:solidFill>
                          <a:effectLst/>
                        </a:rPr>
                        <a:t>Cortex-M0</a:t>
                      </a:r>
                      <a:endParaRPr lang="en-GB" sz="120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121872" marR="121872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solidFill>
                            <a:schemeClr val="tx1"/>
                          </a:solidFill>
                          <a:effectLst/>
                        </a:rPr>
                        <a:t>ARMv6-M</a:t>
                      </a:r>
                      <a:endParaRPr lang="en-GB" sz="120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121872" marR="121872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u="none" strike="noStrike" dirty="0">
                          <a:solidFill>
                            <a:schemeClr val="tx1"/>
                          </a:solidFill>
                          <a:effectLst/>
                        </a:rPr>
                        <a:t>Von Neumann</a:t>
                      </a:r>
                      <a:endParaRPr lang="en-GB" sz="120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121872" marR="121872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effectLst/>
                        </a:rPr>
                        <a:t>Most</a:t>
                      </a:r>
                    </a:p>
                  </a:txBody>
                  <a:tcPr marL="121872" marR="121872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>
                          <a:solidFill>
                            <a:schemeClr val="tx1"/>
                          </a:solidFill>
                          <a:effectLst/>
                        </a:rPr>
                        <a:t>Subset</a:t>
                      </a:r>
                    </a:p>
                  </a:txBody>
                  <a:tcPr marL="121872" marR="121872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>
                          <a:solidFill>
                            <a:schemeClr val="tx1"/>
                          </a:solidFill>
                          <a:effectLst/>
                        </a:rPr>
                        <a:t>1 or 32 cycle</a:t>
                      </a:r>
                    </a:p>
                  </a:txBody>
                  <a:tcPr marL="121872" marR="121872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>
                          <a:solidFill>
                            <a:schemeClr val="tx1"/>
                          </a:solidFill>
                          <a:effectLst/>
                        </a:rPr>
                        <a:t>No</a:t>
                      </a:r>
                    </a:p>
                  </a:txBody>
                  <a:tcPr marL="121872" marR="121872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dirty="0">
                          <a:solidFill>
                            <a:schemeClr val="tx1"/>
                          </a:solidFill>
                          <a:effectLst/>
                        </a:rPr>
                        <a:t>No</a:t>
                      </a:r>
                    </a:p>
                  </a:txBody>
                  <a:tcPr marL="121872" marR="121872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>
                          <a:solidFill>
                            <a:schemeClr val="tx1"/>
                          </a:solidFill>
                          <a:effectLst/>
                        </a:rPr>
                        <a:t>No</a:t>
                      </a:r>
                    </a:p>
                  </a:txBody>
                  <a:tcPr marL="121872" marR="121872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>
                          <a:solidFill>
                            <a:schemeClr val="tx1"/>
                          </a:solidFill>
                          <a:effectLst/>
                        </a:rPr>
                        <a:t>No</a:t>
                      </a:r>
                    </a:p>
                  </a:txBody>
                  <a:tcPr marL="121872" marR="121872" anchor="ctr"/>
                </a:tc>
              </a:tr>
              <a:tr h="802975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effectLst/>
                        </a:rPr>
                        <a:t>Cortex-M0</a:t>
                      </a:r>
                      <a:r>
                        <a:rPr lang="en-GB" sz="1200" dirty="0" smtClean="0">
                          <a:solidFill>
                            <a:schemeClr val="tx1"/>
                          </a:solidFill>
                          <a:effectLst/>
                        </a:rPr>
                        <a:t>+</a:t>
                      </a:r>
                      <a:endParaRPr lang="en-GB" sz="120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121872" marR="121872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solidFill>
                            <a:schemeClr val="tx1"/>
                          </a:solidFill>
                          <a:effectLst/>
                        </a:rPr>
                        <a:t>ARMv6-M</a:t>
                      </a:r>
                      <a:endParaRPr lang="en-GB" sz="120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121872" marR="121872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u="none" strike="noStrike" dirty="0">
                          <a:solidFill>
                            <a:schemeClr val="tx1"/>
                          </a:solidFill>
                          <a:effectLst/>
                        </a:rPr>
                        <a:t>Von Neumann</a:t>
                      </a:r>
                      <a:endParaRPr lang="en-GB" sz="120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121872" marR="121872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effectLst/>
                        </a:rPr>
                        <a:t>Most</a:t>
                      </a:r>
                    </a:p>
                  </a:txBody>
                  <a:tcPr marL="121872" marR="121872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>
                          <a:solidFill>
                            <a:schemeClr val="tx1"/>
                          </a:solidFill>
                          <a:effectLst/>
                        </a:rPr>
                        <a:t>Subset</a:t>
                      </a:r>
                    </a:p>
                  </a:txBody>
                  <a:tcPr marL="121872" marR="121872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>
                          <a:solidFill>
                            <a:schemeClr val="tx1"/>
                          </a:solidFill>
                          <a:effectLst/>
                        </a:rPr>
                        <a:t>1 or 32 cycle</a:t>
                      </a:r>
                    </a:p>
                  </a:txBody>
                  <a:tcPr marL="121872" marR="121872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>
                          <a:solidFill>
                            <a:schemeClr val="tx1"/>
                          </a:solidFill>
                          <a:effectLst/>
                        </a:rPr>
                        <a:t>No</a:t>
                      </a:r>
                    </a:p>
                  </a:txBody>
                  <a:tcPr marL="121872" marR="121872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>
                          <a:solidFill>
                            <a:schemeClr val="tx1"/>
                          </a:solidFill>
                          <a:effectLst/>
                        </a:rPr>
                        <a:t>No</a:t>
                      </a:r>
                    </a:p>
                  </a:txBody>
                  <a:tcPr marL="121872" marR="121872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dirty="0">
                          <a:solidFill>
                            <a:schemeClr val="tx1"/>
                          </a:solidFill>
                          <a:effectLst/>
                        </a:rPr>
                        <a:t>No</a:t>
                      </a:r>
                    </a:p>
                  </a:txBody>
                  <a:tcPr marL="121872" marR="121872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dirty="0">
                          <a:solidFill>
                            <a:schemeClr val="tx1"/>
                          </a:solidFill>
                          <a:effectLst/>
                        </a:rPr>
                        <a:t>No</a:t>
                      </a:r>
                    </a:p>
                  </a:txBody>
                  <a:tcPr marL="121872" marR="121872" anchor="ctr"/>
                </a:tc>
              </a:tr>
              <a:tr h="802975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solidFill>
                            <a:schemeClr val="tx1"/>
                          </a:solidFill>
                          <a:effectLst/>
                        </a:rPr>
                        <a:t>Cortex-M1</a:t>
                      </a:r>
                      <a:endParaRPr lang="en-GB" sz="120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121872" marR="121872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solidFill>
                            <a:schemeClr val="tx1"/>
                          </a:solidFill>
                          <a:effectLst/>
                        </a:rPr>
                        <a:t>ARMv6-M</a:t>
                      </a:r>
                      <a:endParaRPr lang="en-GB" sz="120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121872" marR="121872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u="none" strike="noStrike" dirty="0">
                          <a:solidFill>
                            <a:schemeClr val="tx1"/>
                          </a:solidFill>
                          <a:effectLst/>
                        </a:rPr>
                        <a:t>Von Neumann</a:t>
                      </a:r>
                      <a:endParaRPr lang="en-GB" sz="120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121872" marR="121872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effectLst/>
                        </a:rPr>
                        <a:t>Most</a:t>
                      </a:r>
                    </a:p>
                  </a:txBody>
                  <a:tcPr marL="121872" marR="121872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effectLst/>
                        </a:rPr>
                        <a:t>Subset</a:t>
                      </a:r>
                    </a:p>
                  </a:txBody>
                  <a:tcPr marL="121872" marR="121872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>
                          <a:solidFill>
                            <a:schemeClr val="tx1"/>
                          </a:solidFill>
                          <a:effectLst/>
                        </a:rPr>
                        <a:t>3 or 33 cycle</a:t>
                      </a:r>
                    </a:p>
                  </a:txBody>
                  <a:tcPr marL="121872" marR="121872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>
                          <a:solidFill>
                            <a:schemeClr val="tx1"/>
                          </a:solidFill>
                          <a:effectLst/>
                        </a:rPr>
                        <a:t>No</a:t>
                      </a:r>
                    </a:p>
                  </a:txBody>
                  <a:tcPr marL="121872" marR="121872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dirty="0">
                          <a:solidFill>
                            <a:schemeClr val="tx1"/>
                          </a:solidFill>
                          <a:effectLst/>
                        </a:rPr>
                        <a:t>No</a:t>
                      </a:r>
                    </a:p>
                  </a:txBody>
                  <a:tcPr marL="121872" marR="121872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>
                          <a:solidFill>
                            <a:schemeClr val="tx1"/>
                          </a:solidFill>
                          <a:effectLst/>
                        </a:rPr>
                        <a:t>No</a:t>
                      </a:r>
                    </a:p>
                  </a:txBody>
                  <a:tcPr marL="121872" marR="121872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>
                          <a:solidFill>
                            <a:schemeClr val="tx1"/>
                          </a:solidFill>
                          <a:effectLst/>
                        </a:rPr>
                        <a:t>No</a:t>
                      </a:r>
                    </a:p>
                  </a:txBody>
                  <a:tcPr marL="121872" marR="121872" anchor="ctr"/>
                </a:tc>
              </a:tr>
              <a:tr h="802975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solidFill>
                            <a:schemeClr val="tx1"/>
                          </a:solidFill>
                          <a:effectLst/>
                        </a:rPr>
                        <a:t>Cortex-M3</a:t>
                      </a:r>
                      <a:endParaRPr lang="en-GB" sz="120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121872" marR="121872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solidFill>
                            <a:schemeClr val="tx1"/>
                          </a:solidFill>
                          <a:effectLst/>
                        </a:rPr>
                        <a:t>ARMv7-M</a:t>
                      </a:r>
                      <a:endParaRPr lang="en-GB" sz="120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121872" marR="121872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u="none" strike="noStrike" dirty="0">
                          <a:solidFill>
                            <a:schemeClr val="tx1"/>
                          </a:solidFill>
                          <a:effectLst/>
                        </a:rPr>
                        <a:t>Harvard</a:t>
                      </a:r>
                      <a:endParaRPr lang="en-GB" sz="120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121872" marR="121872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dirty="0">
                          <a:solidFill>
                            <a:schemeClr val="tx1"/>
                          </a:solidFill>
                          <a:effectLst/>
                        </a:rPr>
                        <a:t>Entire</a:t>
                      </a:r>
                    </a:p>
                  </a:txBody>
                  <a:tcPr marL="121872" marR="121872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dirty="0">
                          <a:solidFill>
                            <a:schemeClr val="tx1"/>
                          </a:solidFill>
                          <a:effectLst/>
                        </a:rPr>
                        <a:t>Entire</a:t>
                      </a:r>
                    </a:p>
                  </a:txBody>
                  <a:tcPr marL="121872" marR="121872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dirty="0">
                          <a:solidFill>
                            <a:schemeClr val="tx1"/>
                          </a:solidFill>
                          <a:effectLst/>
                        </a:rPr>
                        <a:t>1 cycle</a:t>
                      </a:r>
                    </a:p>
                  </a:txBody>
                  <a:tcPr marL="121872" marR="121872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>
                          <a:solidFill>
                            <a:schemeClr val="tx1"/>
                          </a:solidFill>
                          <a:effectLst/>
                        </a:rPr>
                        <a:t>Yes</a:t>
                      </a:r>
                    </a:p>
                  </a:txBody>
                  <a:tcPr marL="121872" marR="121872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>
                          <a:solidFill>
                            <a:schemeClr val="tx1"/>
                          </a:solidFill>
                          <a:effectLst/>
                        </a:rPr>
                        <a:t>Yes</a:t>
                      </a:r>
                    </a:p>
                  </a:txBody>
                  <a:tcPr marL="121872" marR="121872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>
                          <a:solidFill>
                            <a:schemeClr val="tx1"/>
                          </a:solidFill>
                          <a:effectLst/>
                        </a:rPr>
                        <a:t>No</a:t>
                      </a:r>
                    </a:p>
                  </a:txBody>
                  <a:tcPr marL="121872" marR="121872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>
                          <a:solidFill>
                            <a:schemeClr val="tx1"/>
                          </a:solidFill>
                          <a:effectLst/>
                        </a:rPr>
                        <a:t>No</a:t>
                      </a:r>
                    </a:p>
                  </a:txBody>
                  <a:tcPr marL="121872" marR="121872" anchor="ctr"/>
                </a:tc>
              </a:tr>
              <a:tr h="802975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solidFill>
                            <a:schemeClr val="tx1"/>
                          </a:solidFill>
                          <a:effectLst/>
                        </a:rPr>
                        <a:t>Cortex-M4</a:t>
                      </a:r>
                      <a:endParaRPr lang="en-GB" sz="120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121872" marR="121872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solidFill>
                            <a:schemeClr val="tx1"/>
                          </a:solidFill>
                          <a:effectLst/>
                        </a:rPr>
                        <a:t>ARMv7E-M</a:t>
                      </a:r>
                      <a:endParaRPr lang="en-GB" sz="120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121872" marR="121872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u="none" strike="noStrike" dirty="0">
                          <a:solidFill>
                            <a:schemeClr val="tx1"/>
                          </a:solidFill>
                          <a:effectLst/>
                        </a:rPr>
                        <a:t>Harvard</a:t>
                      </a:r>
                      <a:endParaRPr lang="en-GB" sz="120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121872" marR="121872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>
                          <a:solidFill>
                            <a:schemeClr val="tx1"/>
                          </a:solidFill>
                          <a:effectLst/>
                        </a:rPr>
                        <a:t>Entire</a:t>
                      </a:r>
                    </a:p>
                  </a:txBody>
                  <a:tcPr marL="121872" marR="121872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>
                          <a:solidFill>
                            <a:schemeClr val="tx1"/>
                          </a:solidFill>
                          <a:effectLst/>
                        </a:rPr>
                        <a:t>Entire</a:t>
                      </a:r>
                    </a:p>
                  </a:txBody>
                  <a:tcPr marL="121872" marR="121872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dirty="0">
                          <a:solidFill>
                            <a:schemeClr val="tx1"/>
                          </a:solidFill>
                          <a:effectLst/>
                        </a:rPr>
                        <a:t>1 cycle</a:t>
                      </a:r>
                    </a:p>
                  </a:txBody>
                  <a:tcPr marL="121872" marR="121872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dirty="0">
                          <a:solidFill>
                            <a:schemeClr val="tx1"/>
                          </a:solidFill>
                          <a:effectLst/>
                        </a:rPr>
                        <a:t>Yes</a:t>
                      </a:r>
                    </a:p>
                  </a:txBody>
                  <a:tcPr marL="121872" marR="121872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dirty="0">
                          <a:solidFill>
                            <a:schemeClr val="tx1"/>
                          </a:solidFill>
                          <a:effectLst/>
                        </a:rPr>
                        <a:t>Yes</a:t>
                      </a:r>
                    </a:p>
                  </a:txBody>
                  <a:tcPr marL="121872" marR="121872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dirty="0">
                          <a:solidFill>
                            <a:schemeClr val="tx1"/>
                          </a:solidFill>
                          <a:effectLst/>
                        </a:rPr>
                        <a:t>Yes</a:t>
                      </a:r>
                    </a:p>
                  </a:txBody>
                  <a:tcPr marL="121872" marR="121872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effectLst/>
                        </a:rPr>
                        <a:t>Optional</a:t>
                      </a:r>
                    </a:p>
                  </a:txBody>
                  <a:tcPr marL="121872" marR="121872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4652959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RM Interim Template Confidential">
  <a:themeElements>
    <a:clrScheme name="Custom 13">
      <a:dk1>
        <a:srgbClr val="000000"/>
      </a:dk1>
      <a:lt1>
        <a:srgbClr val="FFFFFF"/>
      </a:lt1>
      <a:dk2>
        <a:srgbClr val="61116A"/>
      </a:dk2>
      <a:lt2>
        <a:srgbClr val="F68A33"/>
      </a:lt2>
      <a:accent1>
        <a:srgbClr val="128CAB"/>
      </a:accent1>
      <a:accent2>
        <a:srgbClr val="ED174F"/>
      </a:accent2>
      <a:accent3>
        <a:srgbClr val="26CEAD"/>
      </a:accent3>
      <a:accent4>
        <a:srgbClr val="F68A33"/>
      </a:accent4>
      <a:accent5>
        <a:srgbClr val="00B1DB"/>
      </a:accent5>
      <a:accent6>
        <a:srgbClr val="61116A"/>
      </a:accent6>
      <a:hlink>
        <a:srgbClr val="128CAB"/>
      </a:hlink>
      <a:folHlink>
        <a:srgbClr val="9A8B7C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ＭＳ ゴシック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ＭＳ ゴシック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A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>
    <a:spDef>
      <a:spPr>
        <a:noFill/>
        <a:ln>
          <a:solidFill>
            <a:schemeClr val="accent1"/>
          </a:solidFill>
        </a:ln>
        <a:effectLst/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 vert="horz" wrap="square" lIns="0" tIns="0" rIns="0" bIns="0" rtlCol="0" anchor="t">
        <a:normAutofit/>
      </a:bodyPr>
      <a:lstStyle>
        <a:defPPr>
          <a:defRPr dirty="0" smtClean="0"/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ARM PPT Template 2014 Public</Template>
  <TotalTime>392</TotalTime>
  <Words>2045</Words>
  <Application>Microsoft Office PowerPoint</Application>
  <PresentationFormat>Custom</PresentationFormat>
  <Paragraphs>526</Paragraphs>
  <Slides>28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29" baseType="lpstr">
      <vt:lpstr>ARM Interim Template Confidential</vt:lpstr>
      <vt:lpstr>The ARM Cortex-M4 Processor Architecture</vt:lpstr>
      <vt:lpstr>Module Syllabus</vt:lpstr>
      <vt:lpstr>ARM Architectures and  Processors</vt:lpstr>
      <vt:lpstr>What is ARM Architecture</vt:lpstr>
      <vt:lpstr>ARM Processor Families</vt:lpstr>
      <vt:lpstr>Design an ARM-based SoC</vt:lpstr>
      <vt:lpstr>ARM Cortex-M Series</vt:lpstr>
      <vt:lpstr>ARM Processors vs. ARM Architectures  </vt:lpstr>
      <vt:lpstr>ARM Cortex-M Series Family</vt:lpstr>
      <vt:lpstr>ARM Cortex-M4 Processor Overview</vt:lpstr>
      <vt:lpstr>Cortex-M4 Processor Overview</vt:lpstr>
      <vt:lpstr>Cortex-M4 Processor Features</vt:lpstr>
      <vt:lpstr>Cortex-M4 Processor Features</vt:lpstr>
      <vt:lpstr>Cortex-M4 Processor Features</vt:lpstr>
      <vt:lpstr>Cortex-M4 Block Diagram</vt:lpstr>
      <vt:lpstr>Cortex-M4 Block Diagram</vt:lpstr>
      <vt:lpstr>Cortex-M4 Block Diagram</vt:lpstr>
      <vt:lpstr>Cortex-M4 Block Diagram</vt:lpstr>
      <vt:lpstr>ARM Cortex-M4 Processor Registers</vt:lpstr>
      <vt:lpstr>Cortex-M4 Registers</vt:lpstr>
      <vt:lpstr>Cortex-M4 Registers</vt:lpstr>
      <vt:lpstr>Cortex-M4 Registers</vt:lpstr>
      <vt:lpstr>Cortex-M4 Registers</vt:lpstr>
      <vt:lpstr>Cortex-M4 Registers</vt:lpstr>
      <vt:lpstr>Cortex-M4 Registers</vt:lpstr>
      <vt:lpstr>Cortex-M4 Registers</vt:lpstr>
      <vt:lpstr>Cortex-M4 Registers</vt:lpstr>
      <vt:lpstr>Useful Resources</vt:lpstr>
    </vt:vector>
  </TitlesOfParts>
  <Company>ARM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ARM Cortex-M4 Processor Architecture</dc:title>
  <dc:creator>Sean Hong;Domantas Cibas</dc:creator>
  <cp:lastModifiedBy>Domantas Cibas</cp:lastModifiedBy>
  <cp:revision>179</cp:revision>
  <dcterms:created xsi:type="dcterms:W3CDTF">2006-08-16T00:00:00Z</dcterms:created>
  <dcterms:modified xsi:type="dcterms:W3CDTF">2014-07-30T14:45:34Z</dcterms:modified>
</cp:coreProperties>
</file>