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5"/>
  </p:sldMasterIdLst>
  <p:notesMasterIdLst>
    <p:notesMasterId r:id="rId46"/>
  </p:notesMasterIdLst>
  <p:handoutMasterIdLst>
    <p:handoutMasterId r:id="rId47"/>
  </p:handoutMasterIdLst>
  <p:sldIdLst>
    <p:sldId id="256" r:id="rId6"/>
    <p:sldId id="259" r:id="rId7"/>
    <p:sldId id="258" r:id="rId8"/>
    <p:sldId id="261" r:id="rId9"/>
    <p:sldId id="262" r:id="rId10"/>
    <p:sldId id="263" r:id="rId11"/>
    <p:sldId id="264" r:id="rId12"/>
    <p:sldId id="260" r:id="rId13"/>
    <p:sldId id="266" r:id="rId14"/>
    <p:sldId id="267" r:id="rId15"/>
    <p:sldId id="268" r:id="rId16"/>
    <p:sldId id="269" r:id="rId17"/>
    <p:sldId id="299" r:id="rId18"/>
    <p:sldId id="300" r:id="rId19"/>
    <p:sldId id="301" r:id="rId20"/>
    <p:sldId id="302" r:id="rId21"/>
    <p:sldId id="303" r:id="rId22"/>
    <p:sldId id="275" r:id="rId23"/>
    <p:sldId id="276" r:id="rId24"/>
    <p:sldId id="277" r:id="rId25"/>
    <p:sldId id="278" r:id="rId26"/>
    <p:sldId id="279" r:id="rId27"/>
    <p:sldId id="298"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FFFF66"/>
    <a:srgbClr val="FFC000"/>
    <a:srgbClr val="CCECFF"/>
    <a:srgbClr val="99CCFF"/>
    <a:srgbClr val="CCFF99"/>
    <a:srgbClr val="95BACD"/>
    <a:srgbClr val="128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29" autoAdjust="0"/>
    <p:restoredTop sz="78446" autoAdjust="0"/>
  </p:normalViewPr>
  <p:slideViewPr>
    <p:cSldViewPr snapToGrid="0">
      <p:cViewPr>
        <p:scale>
          <a:sx n="66" d="100"/>
          <a:sy n="66" d="100"/>
        </p:scale>
        <p:origin x="-2448" y="-558"/>
      </p:cViewPr>
      <p:guideLst>
        <p:guide orient="horz"/>
        <p:guide pos="686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71.wmf"/><Relationship Id="rId1" Type="http://schemas.openxmlformats.org/officeDocument/2006/relationships/image" Target="../media/image70.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73.wmf"/><Relationship Id="rId1" Type="http://schemas.openxmlformats.org/officeDocument/2006/relationships/image" Target="../media/image72.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75.wmf"/><Relationship Id="rId1" Type="http://schemas.openxmlformats.org/officeDocument/2006/relationships/image" Target="../media/image74.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8.wmf"/><Relationship Id="rId1"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38.wmf"/><Relationship Id="rId13" Type="http://schemas.openxmlformats.org/officeDocument/2006/relationships/image" Target="../media/image43.wmf"/><Relationship Id="rId3" Type="http://schemas.openxmlformats.org/officeDocument/2006/relationships/image" Target="../media/image33.wmf"/><Relationship Id="rId7" Type="http://schemas.openxmlformats.org/officeDocument/2006/relationships/image" Target="../media/image37.wmf"/><Relationship Id="rId12" Type="http://schemas.openxmlformats.org/officeDocument/2006/relationships/image" Target="../media/image42.wmf"/><Relationship Id="rId2" Type="http://schemas.openxmlformats.org/officeDocument/2006/relationships/image" Target="../media/image32.wmf"/><Relationship Id="rId1" Type="http://schemas.openxmlformats.org/officeDocument/2006/relationships/image" Target="../media/image31.wmf"/><Relationship Id="rId6" Type="http://schemas.openxmlformats.org/officeDocument/2006/relationships/image" Target="../media/image36.wmf"/><Relationship Id="rId11" Type="http://schemas.openxmlformats.org/officeDocument/2006/relationships/image" Target="../media/image41.wmf"/><Relationship Id="rId5" Type="http://schemas.openxmlformats.org/officeDocument/2006/relationships/image" Target="../media/image35.wmf"/><Relationship Id="rId10" Type="http://schemas.openxmlformats.org/officeDocument/2006/relationships/image" Target="../media/image40.wmf"/><Relationship Id="rId4" Type="http://schemas.openxmlformats.org/officeDocument/2006/relationships/image" Target="../media/image34.wmf"/><Relationship Id="rId9" Type="http://schemas.openxmlformats.org/officeDocument/2006/relationships/image" Target="../media/image39.wmf"/><Relationship Id="rId14" Type="http://schemas.openxmlformats.org/officeDocument/2006/relationships/image" Target="../media/image44.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6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72D30EF-8F20-0B47-8B5D-39A8BC29E860}" type="datetimeFigureOut">
              <a:rPr lang="en-US" smtClean="0"/>
              <a:pPr/>
              <a:t>6/11/2014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EDD36E-1E02-F241-9611-1F1D9EAAD326}" type="datetimeFigureOut">
              <a:rPr lang="en-US" smtClean="0"/>
              <a:pPr/>
              <a:t>6/11/2014</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moving average filter is, arguably, the simplest discrete-time (digital) filter of all.</a:t>
            </a:r>
          </a:p>
          <a:p>
            <a:r>
              <a:rPr lang="en-GB" dirty="0" smtClean="0"/>
              <a:t>Here is a block diagram representation intended to emphasise that the filter is a (linear time invariant) system and that its input and output are discrete-time signals (or sequences) x(n) an y(n).</a:t>
            </a:r>
          </a:p>
          <a:p>
            <a:r>
              <a:rPr lang="en-GB" dirty="0" smtClean="0"/>
              <a:t>For the purposes of illustration we will consider a five point moving average filter.</a:t>
            </a:r>
          </a:p>
          <a:p>
            <a:r>
              <a:rPr lang="en-GB" dirty="0" smtClean="0"/>
              <a:t>The </a:t>
            </a:r>
            <a:r>
              <a:rPr lang="en-GB" i="0" dirty="0" smtClean="0"/>
              <a:t>n</a:t>
            </a:r>
            <a:r>
              <a:rPr lang="en-GB" dirty="0" smtClean="0"/>
              <a:t>th value of the output signal y(n) is formed by taking the arithmetic mean, or average, of the five most recent values of the input signal x(n).</a:t>
            </a:r>
          </a:p>
          <a:p>
            <a:r>
              <a:rPr lang="en-GB" dirty="0" smtClean="0"/>
              <a:t>Here are two slightly different ways of expressing this. The second highlights that the nth value of the output signal is a weighted sum of previous values of the input signal.</a:t>
            </a:r>
          </a:p>
          <a:p>
            <a:r>
              <a:rPr lang="en-GB" dirty="0" smtClean="0"/>
              <a:t>Finally, here is a generic expression for an N-point moving average filter.</a:t>
            </a:r>
            <a:endParaRPr lang="en-GB"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a:t>
            </a:fld>
            <a:endParaRPr lang="en-US"/>
          </a:p>
        </p:txBody>
      </p:sp>
    </p:spTree>
    <p:extLst>
      <p:ext uri="{BB962C8B-B14F-4D97-AF65-F5344CB8AC3E}">
        <p14:creationId xmlns:p14="http://schemas.microsoft.com/office/powerpoint/2010/main" val="1063088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703263"/>
            <a:ext cx="6092825" cy="3429000"/>
          </a:xfrm>
        </p:spPr>
      </p:sp>
      <p:sp>
        <p:nvSpPr>
          <p:cNvPr id="3" name="Notes Placeholder 2"/>
          <p:cNvSpPr>
            <a:spLocks noGrp="1"/>
          </p:cNvSpPr>
          <p:nvPr>
            <p:ph type="body" idx="1"/>
          </p:nvPr>
        </p:nvSpPr>
        <p:spPr/>
        <p:txBody>
          <a:bodyPr>
            <a:normAutofit/>
          </a:bodyPr>
          <a:lstStyle/>
          <a:p>
            <a:r>
              <a:rPr lang="en-GB" dirty="0" smtClean="0"/>
              <a:t>Here is a block diagram representation of the five point moving average filter.</a:t>
            </a:r>
          </a:p>
          <a:p>
            <a:r>
              <a:rPr lang="en-GB" dirty="0" smtClean="0"/>
              <a:t>Its component parts are a delay line in which input sample values are stored.</a:t>
            </a:r>
          </a:p>
          <a:p>
            <a:r>
              <a:rPr lang="en-GB" dirty="0" smtClean="0"/>
              <a:t>At each sampling instant, the contents of the delay line are shifted by one position and a new input sample value is added. </a:t>
            </a:r>
          </a:p>
          <a:p>
            <a:r>
              <a:rPr lang="en-GB" dirty="0" smtClean="0"/>
              <a:t>The coefficients of the filter appear as the gains of the blocks in the middle of the diagram. The output of a block labelled h(</a:t>
            </a:r>
            <a:r>
              <a:rPr lang="en-GB" dirty="0" err="1" smtClean="0"/>
              <a:t>i</a:t>
            </a:r>
            <a:r>
              <a:rPr lang="en-GB" dirty="0" smtClean="0"/>
              <a:t>) is equal to its input x(n-</a:t>
            </a:r>
            <a:r>
              <a:rPr lang="en-GB" dirty="0" err="1" smtClean="0"/>
              <a:t>i</a:t>
            </a:r>
            <a:r>
              <a:rPr lang="en-GB" dirty="0" smtClean="0"/>
              <a:t>) multiplied by h(</a:t>
            </a:r>
            <a:r>
              <a:rPr lang="en-GB" dirty="0" err="1" smtClean="0"/>
              <a:t>i</a:t>
            </a:r>
            <a:r>
              <a:rPr lang="en-GB" dirty="0" smtClean="0"/>
              <a:t>).</a:t>
            </a:r>
          </a:p>
          <a:p>
            <a:r>
              <a:rPr lang="en-GB" dirty="0" smtClean="0"/>
              <a:t>A summing junction combines the outputs of the coefficient blocks to form one output sample value, y(n) per sampling instant.</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We have stated previously that the impulse response of an FIR filter is equal to its coefficients.</a:t>
            </a:r>
          </a:p>
          <a:p>
            <a:r>
              <a:rPr lang="en-GB" dirty="0" smtClean="0"/>
              <a:t>Let’s look at this in block diagram form,</a:t>
            </a:r>
            <a:r>
              <a:rPr lang="en-GB" baseline="0" dirty="0" smtClean="0"/>
              <a:t> by applying an impulse as an input. All values of x(n) are zero except for x(0).</a:t>
            </a:r>
          </a:p>
          <a:p>
            <a:r>
              <a:rPr lang="en-GB" baseline="0" dirty="0" smtClean="0"/>
              <a:t>We are assuming here that the values representing previous input samples, stored in the delay line, are initially all equal to zero.</a:t>
            </a:r>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 filter output is a</a:t>
            </a:r>
            <a:r>
              <a:rPr lang="en-GB" baseline="0" dirty="0" smtClean="0"/>
              <a:t> sum of products. However, since all but one value stored in the delay line is equal to zero, all but one of the product terms is equal to zero.</a:t>
            </a:r>
          </a:p>
          <a:p>
            <a:r>
              <a:rPr lang="en-GB" dirty="0" smtClean="0"/>
              <a:t>Initially,</a:t>
            </a:r>
            <a:r>
              <a:rPr lang="en-GB" baseline="0" dirty="0" smtClean="0"/>
              <a:t> the output is equal to the first filter coefficient h(0).</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At each sampling instant,</a:t>
            </a:r>
            <a:r>
              <a:rPr lang="en-GB" baseline="0" dirty="0" smtClean="0"/>
              <a:t> the contents of the delay line are shifted one position (to the right in this diagram).</a:t>
            </a:r>
          </a:p>
          <a:p>
            <a:r>
              <a:rPr lang="en-GB" baseline="0" dirty="0" smtClean="0"/>
              <a:t>Here, n is equal to 1 and the output of the filter is y(1) = h(1).</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And so on ...</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GB" baseline="0" dirty="0" smtClean="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a:t>
            </a:r>
            <a:r>
              <a:rPr lang="en-GB" baseline="0" dirty="0" smtClean="0"/>
              <a:t> output of the FIR filter has been formed by convolving the input sequence x with the filter coefficients h.</a:t>
            </a:r>
          </a:p>
          <a:p>
            <a:r>
              <a:rPr lang="en-GB" baseline="0" dirty="0" smtClean="0"/>
              <a:t>Convolution is sometimes (correctly) described in terms of ‘sliding’ one sequence across another, forming sums (or integrals) of products along the way.</a:t>
            </a:r>
          </a:p>
          <a:p>
            <a:r>
              <a:rPr lang="en-GB" baseline="0" dirty="0" smtClean="0"/>
              <a:t>In the context of this block diagram, the input sequence x has slid across the delay line from left to right while the filter coefficients h have remained stationary with respect to the delay line. </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We have seen qualitatively that the moving average filter is a low pass filter.</a:t>
            </a:r>
          </a:p>
          <a:p>
            <a:r>
              <a:rPr lang="en-GB" dirty="0" smtClean="0"/>
              <a:t>What are the quantitative characteristics of the filter in the frequency domain?</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what does the moving average do to an input signal.</a:t>
            </a:r>
          </a:p>
          <a:p>
            <a:r>
              <a:rPr lang="en-GB" dirty="0" smtClean="0"/>
              <a:t>Here’s an example.</a:t>
            </a:r>
          </a:p>
          <a:p>
            <a:r>
              <a:rPr lang="en-GB" dirty="0" smtClean="0"/>
              <a:t>The graph shows the discrete values of hypothetical input signal. (blue crosses). Without quantitatively analysing this signal we can observe that over time (as sample number increases) the value of the signal steadily and slowly decreases. This represents a low frequency component in the signal.</a:t>
            </a:r>
          </a:p>
          <a:p>
            <a:r>
              <a:rPr lang="en-GB" dirty="0" smtClean="0"/>
              <a:t>From one sample to the next, the value of the input signal jumps up and down. This represents a high frequency component in the signal.</a:t>
            </a:r>
          </a:p>
          <a:p>
            <a:r>
              <a:rPr lang="en-GB" dirty="0" smtClean="0"/>
              <a:t>Now let’s apply a five point moving average filter to this signal.</a:t>
            </a:r>
          </a:p>
          <a:p>
            <a:r>
              <a:rPr lang="en-GB" dirty="0" smtClean="0"/>
              <a:t>First of all, using the expression on the previous slide, and the information provided here, we cannot ‘properly’ compute values of the output signal y(n) until the sampling instant at which n=4. That value of the output signal will be equal to the arithmetic mean of the first five input signal sample values (the first five blue crosses) on the figure. </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3</a:t>
            </a:fld>
            <a:endParaRPr lang="en-US"/>
          </a:p>
        </p:txBody>
      </p:sp>
    </p:spTree>
    <p:extLst>
      <p:ext uri="{BB962C8B-B14F-4D97-AF65-F5344CB8AC3E}">
        <p14:creationId xmlns:p14="http://schemas.microsoft.com/office/powerpoint/2010/main" val="3332949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0" dirty="0" smtClean="0"/>
              <a:t>Comparing the expression for the frequency response of the filter with that of the discrete time Fourier transform (DTFT) we can see that these are equivalent, given that for an FIR</a:t>
            </a:r>
            <a:r>
              <a:rPr lang="en-GB" sz="1200" b="0" baseline="0" dirty="0" smtClean="0"/>
              <a:t> filter h(</a:t>
            </a:r>
            <a:r>
              <a:rPr lang="en-GB" sz="1200" b="0" baseline="0" dirty="0" err="1" smtClean="0"/>
              <a:t>i</a:t>
            </a:r>
            <a:r>
              <a:rPr lang="en-GB" sz="1200" b="0" baseline="0" dirty="0" smtClean="0"/>
              <a:t>) = 0 for </a:t>
            </a:r>
            <a:r>
              <a:rPr lang="en-GB" sz="1200" b="0" baseline="0" dirty="0" err="1" smtClean="0"/>
              <a:t>i</a:t>
            </a:r>
            <a:r>
              <a:rPr lang="en-GB" sz="1200" b="0" baseline="0" dirty="0" smtClean="0"/>
              <a:t>&lt;0 and for </a:t>
            </a:r>
            <a:r>
              <a:rPr lang="en-GB" sz="1200" b="0" baseline="0" dirty="0" err="1" smtClean="0"/>
              <a:t>i</a:t>
            </a:r>
            <a:r>
              <a:rPr lang="en-GB" sz="1200" b="0" baseline="0" dirty="0" smtClean="0"/>
              <a:t>&gt;(N-1)</a:t>
            </a:r>
            <a:endParaRPr lang="en-GB" sz="1200" b="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sz="1200" b="0" dirty="0" smtClean="0"/>
          </a:p>
          <a:p>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Balancing the exponents</a:t>
            </a:r>
            <a:r>
              <a:rPr lang="en-GB" baseline="0" dirty="0" smtClean="0"/>
              <a:t> of the terms in the frequency response enables the sum of complex exponentials to be converted (using Euler’s formula) into a real-valued trigonometric expression. This separates the phase and magnitude components of the complex frequency response, although you need to remember that the real-valued trigonometric expression is equal to the magnitude of the frequency response only when it is positive. Where it is negative, an extra 180 degrees of phase shift is implied.</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Balancing the exponents</a:t>
            </a:r>
            <a:r>
              <a:rPr lang="en-GB" baseline="0" dirty="0" smtClean="0"/>
              <a:t> of the terms in the frequency response enables the sum of complex exponentials to be converted (using Euler’s formula) into a real-valued trigonometric expression. This makes it relatively simple to envisage, or to plot, the magnitude frequency response.</a:t>
            </a:r>
          </a:p>
          <a:p>
            <a:r>
              <a:rPr lang="en-GB" baseline="0" dirty="0" smtClean="0"/>
              <a:t>The complex exponential term corresponds to a linear phase response (in this case -2</a:t>
            </a:r>
            <a:r>
              <a:rPr lang="el-GR" baseline="0" dirty="0" smtClean="0"/>
              <a:t>ω</a:t>
            </a:r>
            <a:r>
              <a:rPr lang="en-GB" baseline="0" dirty="0" smtClean="0"/>
              <a:t>), although you need to remember that the real-valued trigonometric expression is equal to the magnitude of the frequency response only when it is positive. Where it is negative, an extra 180 degrees of phase shift is implied.</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Here are the (continuous) magnitude and phase components</a:t>
            </a:r>
            <a:r>
              <a:rPr lang="en-GB" baseline="0" dirty="0" smtClean="0"/>
              <a:t> of the frequency response plotted over one period (2 pi radians of normalised frequency).</a:t>
            </a:r>
          </a:p>
          <a:p>
            <a:r>
              <a:rPr lang="en-GB" baseline="0" dirty="0" smtClean="0"/>
              <a:t>The trigonometric, real-valued part of the frequency response expression is not equal to the magnitude frequency response since it is negative for values</a:t>
            </a:r>
          </a:p>
          <a:p>
            <a:r>
              <a:rPr lang="en-GB" baseline="0" dirty="0" smtClean="0"/>
              <a:t>of normalised frequency between -0.8 pi and -0.4 pi, and between 0.4 pi and 0.8 pi. Correcting for this introduces phase shifts of pi/2 (in those frequency</a:t>
            </a:r>
          </a:p>
          <a:p>
            <a:r>
              <a:rPr lang="en-GB" baseline="0" dirty="0" smtClean="0"/>
              <a:t>ranges) to the linear phase response of -2</a:t>
            </a:r>
            <a:r>
              <a:rPr lang="el-GR" baseline="0" dirty="0" smtClean="0"/>
              <a:t>ω</a:t>
            </a:r>
            <a:r>
              <a:rPr lang="en-GB" baseline="0" dirty="0" smtClean="0"/>
              <a:t> corresponding to the complex exponential term in equation (). (It’s more straightforward than it looks!)</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GB" dirty="0" smtClean="0"/>
              <a:t>These days FIR filters may be designed using any one of a multitude of computer-based filter design packages. As</a:t>
            </a:r>
            <a:r>
              <a:rPr lang="en-GB" baseline="0" dirty="0" smtClean="0"/>
              <a:t> we will consider later, FIR filters may be designed to have arbitrary frequency responses (with constraints). However, it is useful to understand the principles involved in FIR filter design based on widely-used ideal filter prototypes. Underlying all of this is the relationship between finite, discrete-time sequences (signals) and their corresponding periodic, continuous frequency representations, i.e. the discrete time </a:t>
            </a:r>
            <a:r>
              <a:rPr lang="en-GB" baseline="0" smtClean="0"/>
              <a:t>Fourier transform.</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One starting point for the design of an FIR filter is a desired frequency response in one of these ideal forms. </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 window method of FIR filter design takes a desired frequency response as its starting point, (inverse) transforms that into the (discrete) time</a:t>
            </a:r>
            <a:r>
              <a:rPr lang="en-GB" baseline="0" dirty="0" smtClean="0"/>
              <a:t> domain and, for reasons we will see presently, applies a window function to the resulting impulse response (filter coefficients).</a:t>
            </a: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Window functions</a:t>
            </a:r>
            <a:r>
              <a:rPr lang="en-GB" baseline="0" dirty="0" smtClean="0"/>
              <a:t> are, in general, real-valued, symmetrical and tapered. Defined as discrete sets of points as in this slide, the number of points in a window should equal the number of FIR filter coefficients. </a:t>
            </a:r>
            <a:r>
              <a:rPr lang="en-GB" dirty="0" smtClean="0"/>
              <a:t>In a computer</a:t>
            </a:r>
            <a:r>
              <a:rPr lang="en-GB" baseline="0" dirty="0" smtClean="0"/>
              <a:t> program it is likely that w</a:t>
            </a:r>
            <a:r>
              <a:rPr lang="en-GB" dirty="0" smtClean="0"/>
              <a:t>indow functions and</a:t>
            </a:r>
            <a:r>
              <a:rPr lang="en-GB" baseline="0" dirty="0" smtClean="0"/>
              <a:t> filter coefficients will be indexed from zero through N-1. Alternatively, as in this slide, the indexing may run from –L through L. Type 1 FIR filters having an odd number of coefficients and h(n) are the most useful and are considered in these slides. An FIR filter having N coefficients has order (N-1) and in the notation used in this slide, L = (N-1)/2. Hence the order of the filter is equal to 2L.</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29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30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next value of the output signal y(5) will be equal to the arithmetic mean of input signal sample values x(1), x(2), x(3), x(4) and x(5), as shown in the next slide.</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4</a:t>
            </a:fld>
            <a:endParaRPr lang="en-US"/>
          </a:p>
        </p:txBody>
      </p:sp>
    </p:spTree>
    <p:extLst>
      <p:ext uri="{BB962C8B-B14F-4D97-AF65-F5344CB8AC3E}">
        <p14:creationId xmlns:p14="http://schemas.microsoft.com/office/powerpoint/2010/main" val="3332949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dirty="0" smtClean="0"/>
              <a:t>Here is an algebraic expression for an</a:t>
            </a:r>
            <a:r>
              <a:rPr lang="en-GB" baseline="0" dirty="0" smtClean="0"/>
              <a:t> ideal low pass filter. It is straightforward to derive the inverse DTFT of this. h(n) may be evaluated for any value of n from minus to plus infinity. Here we truncate it. Only N=(2L+1) values will be used as filter coefficients.  </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31</a:t>
            </a:fld>
            <a:endParaRPr lang="en-GB"/>
          </a:p>
        </p:txBody>
      </p:sp>
    </p:spTree>
    <p:extLst>
      <p:ext uri="{BB962C8B-B14F-4D97-AF65-F5344CB8AC3E}">
        <p14:creationId xmlns:p14="http://schemas.microsoft.com/office/powerpoint/2010/main" val="203914235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 inverse DTFT transforms a continuous periodic function of frequency into a discrete aperiodic function of time.</a:t>
            </a:r>
          </a:p>
          <a:p>
            <a:r>
              <a:rPr lang="en-GB" dirty="0" smtClean="0"/>
              <a:t>As seen earlier, the DTFT and inverse DTFT are the form of Fourier analysis appropriate for describing the characteristics of an FIR filter.</a:t>
            </a:r>
          </a:p>
          <a:p>
            <a:r>
              <a:rPr lang="en-GB" dirty="0" smtClean="0"/>
              <a:t>By its nature, an FIR filter is described by a finite (and hence aperiodic) set of discrete coefficients, and has a continuous frequency response (it has a gain across a continuum of frequencies). In theory its frequency response is periodic  (with period 2</a:t>
            </a:r>
            <a:r>
              <a:rPr lang="el-GR" dirty="0" smtClean="0"/>
              <a:t>π</a:t>
            </a:r>
            <a:r>
              <a:rPr lang="en-GB" dirty="0" smtClean="0"/>
              <a:t> measured in normalised frequency or fs measured in actual frequency). In practice, a digital implementation of a filter will have a bandwidth limited to +/- fs/2 and this</a:t>
            </a:r>
            <a:r>
              <a:rPr lang="en-GB" baseline="0" dirty="0" smtClean="0"/>
              <a:t> </a:t>
            </a:r>
            <a:r>
              <a:rPr lang="en-GB" dirty="0" smtClean="0"/>
              <a:t>theoretically implied periodicity will not be observed.</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32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If the infinite set of filter coefficients</a:t>
            </a:r>
            <a:r>
              <a:rPr lang="en-GB" baseline="0" dirty="0" smtClean="0"/>
              <a:t> calculated using the inverse DTFT is truncated to a finite set (symmetrically about n=0), this has implications for the magnitude frequency response of the filter as illustrated here. Compared to the ideal low pass filter, the gain of this filter varies (ripples) as the frequency of the input (and output) signal varies.</a:t>
            </a:r>
            <a:endParaRPr lang="en-GB" dirty="0" smtClean="0"/>
          </a:p>
          <a:p>
            <a:endParaRPr lang="en-GB" baseline="0" dirty="0" smtClean="0"/>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If the</a:t>
            </a:r>
            <a:r>
              <a:rPr lang="en-GB" baseline="0" dirty="0" smtClean="0"/>
              <a:t> window is widened, i.e. more filter coefficients are used then the sharpness of the transition from pass band to stop band will increase. (in the case of truncation by a rectangular window, the magnitude of the gain variations in the frequency response will remain the same as before but the ‘ripples’ will be bunched closer to the transition region, </a:t>
            </a:r>
            <a:r>
              <a:rPr lang="en-GB" baseline="0" dirty="0" err="1" smtClean="0"/>
              <a:t>cf</a:t>
            </a:r>
            <a:r>
              <a:rPr lang="en-GB" baseline="0" dirty="0" smtClean="0"/>
              <a:t> Gibbs phenomenon.</a:t>
            </a:r>
            <a:endParaRPr lang="en-GB" dirty="0" smtClean="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33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If the truncation is effected using a tapered, symmetrical window function rather than the rectangular window implied by straightforward truncation, the gain variations (ripples) in the magnitude</a:t>
            </a:r>
            <a:r>
              <a:rPr lang="en-GB" baseline="0" dirty="0" smtClean="0"/>
              <a:t> frequency response are diminished, at the expense of a rather more gradual transition from pass band to stop band than in the ideal low pass filter.</a:t>
            </a:r>
          </a:p>
          <a:p>
            <a:r>
              <a:rPr lang="en-GB" baseline="0" dirty="0" smtClean="0"/>
              <a:t>I like to refer to ‘gain variations’ (as a function of frequency, not time, of course) rather than ripples because I have observed a tendency in students to infer that ‘ripples’ in a frequency response will somehow cause spurious oscillations in the output from a filter. However, on reflection, misunderstanding is possible however you phrase things.</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34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This graph shows the two previous (N=33) magnitude frequency responses on a log scale.</a:t>
            </a:r>
          </a:p>
          <a:p>
            <a:r>
              <a:rPr lang="en-GB" dirty="0" smtClean="0"/>
              <a:t>Stop band ripple is accentuated.</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35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dirty="0" smtClean="0"/>
              <a:t>Here is an algebraic expression for the frequency response of an ideal high pass filter. Once again, its inverse DTFT is relatively straightforward to derive.</a:t>
            </a:r>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36</a:t>
            </a:fld>
            <a:endParaRPr lang="en-GB"/>
          </a:p>
        </p:txBody>
      </p:sp>
    </p:spTree>
    <p:extLst>
      <p:ext uri="{BB962C8B-B14F-4D97-AF65-F5344CB8AC3E}">
        <p14:creationId xmlns:p14="http://schemas.microsoft.com/office/powerpoint/2010/main" val="17666138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Here is an algebraic expression for the frequency response of an ideal band pass filter. Once again, its inverse DTFT is relatively straightforward to derive.</a:t>
            </a:r>
          </a:p>
          <a:p>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37</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Here is an algebraic expression for the frequency response of an ideal band</a:t>
            </a:r>
            <a:r>
              <a:rPr lang="en-GB" baseline="0" dirty="0" smtClean="0"/>
              <a:t> stop</a:t>
            </a:r>
            <a:r>
              <a:rPr lang="en-GB" dirty="0" smtClean="0"/>
              <a:t> filter. Once again, its inverse DTFT is relatively straightforward to derive.</a:t>
            </a:r>
          </a:p>
          <a:p>
            <a:endParaRPr lang="en-GB" dirty="0"/>
          </a:p>
        </p:txBody>
      </p:sp>
      <p:sp>
        <p:nvSpPr>
          <p:cNvPr id="4" name="Slide Number Placeholder 3"/>
          <p:cNvSpPr>
            <a:spLocks noGrp="1"/>
          </p:cNvSpPr>
          <p:nvPr>
            <p:ph type="sldNum" sz="quarter" idx="10"/>
          </p:nvPr>
        </p:nvSpPr>
        <p:spPr/>
        <p:txBody>
          <a:bodyPr/>
          <a:lstStyle/>
          <a:p>
            <a:pPr>
              <a:defRPr/>
            </a:pPr>
            <a:fld id="{08941427-90C0-4697-8CB2-B153E7F63888}" type="slidenum">
              <a:rPr lang="en-GB" smtClean="0"/>
              <a:pPr>
                <a:defRPr/>
              </a:pPr>
              <a:t>38</a:t>
            </a:fld>
            <a:endParaRPr lang="en-GB"/>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The window method of filter design introduced earlier doesn’t specifically state that the desired frequency response need be specified as a continuous function of frequency, or mention the use of the DTFT. </a:t>
            </a:r>
          </a:p>
          <a:p>
            <a:r>
              <a:rPr lang="en-GB" dirty="0" smtClean="0"/>
              <a:t>If the desired frequency response is specified only at discrete frequencies then it may be inverse transformed using the DFT.</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39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r>
              <a:rPr lang="en-GB" dirty="0" smtClean="0"/>
              <a:t>One of the advantages of FIR filters (over IIR filters) is that arbitrary frequency response characteristics are possible.</a:t>
            </a:r>
          </a:p>
          <a:p>
            <a:r>
              <a:rPr lang="en-GB" dirty="0" smtClean="0"/>
              <a:t>However, it may be problematic to express a desired frequency response algebraically let alone find its inverse DTFT.</a:t>
            </a:r>
          </a:p>
          <a:p>
            <a:r>
              <a:rPr lang="en-GB" dirty="0" smtClean="0"/>
              <a:t>An alternative approach, that is consistent with the concept of the window design method is to specify discrete values of a desired frequency response and compute the inverse DFT of those points.</a:t>
            </a:r>
          </a:p>
          <a:p>
            <a:r>
              <a:rPr lang="en-GB" dirty="0" smtClean="0"/>
              <a:t>Some of the following points are intuitively obvious but may be worth mentioning.</a:t>
            </a:r>
          </a:p>
          <a:p>
            <a:r>
              <a:rPr lang="en-GB" dirty="0" smtClean="0"/>
              <a:t>Discrete points of frequency response are regularly spaced across a normalised frequency range of 2pi radians. N discrete frequency response values will transform into N filter coefficients.</a:t>
            </a:r>
          </a:p>
          <a:p>
            <a:r>
              <a:rPr lang="en-GB" dirty="0" smtClean="0"/>
              <a:t>The continuous-time frequency response of the resulting FIR filter (DTFT of the coefficients)  will have the specified/anticipated gains at the discrete frequency values used but it is not straightforward to anticipate accurately the gains at intermediate frequencies. In general terms it is likely that the gain variations will appear as ‘ripple’ and this may be reduced by applying a tapered window to the filter coefficients as before, i.e. after they have been computed using the inverse DFT. </a:t>
            </a:r>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so on ...</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5</a:t>
            </a:fld>
            <a:endParaRPr lang="en-US"/>
          </a:p>
        </p:txBody>
      </p:sp>
    </p:spTree>
    <p:extLst>
      <p:ext uri="{BB962C8B-B14F-4D97-AF65-F5344CB8AC3E}">
        <p14:creationId xmlns:p14="http://schemas.microsoft.com/office/powerpoint/2010/main" val="3332949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And so on ...</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6</a:t>
            </a:fld>
            <a:endParaRPr lang="en-US"/>
          </a:p>
        </p:txBody>
      </p:sp>
    </p:spTree>
    <p:extLst>
      <p:ext uri="{BB962C8B-B14F-4D97-AF65-F5344CB8AC3E}">
        <p14:creationId xmlns:p14="http://schemas.microsoft.com/office/powerpoint/2010/main" val="333294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Without analysing it quantitatively, we can observe that as time progresses the value of the output signal (red blobs) gradually decreases, corresponding to a low frequency component in the output signal.</a:t>
            </a:r>
          </a:p>
          <a:p>
            <a:r>
              <a:rPr lang="en-GB" dirty="0" smtClean="0"/>
              <a:t>The value of the output signal from one sample to the next does not ‘jump about’. Compared to the input signal, the output signal is ‘smooth’, and does not contain a high frequency component.</a:t>
            </a:r>
          </a:p>
          <a:p>
            <a:r>
              <a:rPr lang="en-GB" smtClean="0"/>
              <a:t>In these terms, the moving average filter has acted as a low pass filter.</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7</a:t>
            </a:fld>
            <a:endParaRPr lang="en-US"/>
          </a:p>
        </p:txBody>
      </p:sp>
    </p:spTree>
    <p:extLst>
      <p:ext uri="{BB962C8B-B14F-4D97-AF65-F5344CB8AC3E}">
        <p14:creationId xmlns:p14="http://schemas.microsoft.com/office/powerpoint/2010/main" val="333294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To summarise...</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8</a:t>
            </a:fld>
            <a:endParaRPr lang="en-US"/>
          </a:p>
        </p:txBody>
      </p:sp>
    </p:spTree>
    <p:extLst>
      <p:ext uri="{BB962C8B-B14F-4D97-AF65-F5344CB8AC3E}">
        <p14:creationId xmlns:p14="http://schemas.microsoft.com/office/powerpoint/2010/main" val="636700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r>
              <a:rPr lang="en-GB" dirty="0" smtClean="0"/>
              <a:t>The moving average filter is one example of a finite impulse response filter. We’ve seen the first expression on this slide before. It describes an N-point moving average filter</a:t>
            </a:r>
          </a:p>
          <a:p>
            <a:r>
              <a:rPr lang="en-GB" dirty="0" smtClean="0"/>
              <a:t>Conventionally, the coefficients, or weights, of a finite impulse response filter are given the symbol h.</a:t>
            </a:r>
          </a:p>
          <a:p>
            <a:r>
              <a:rPr lang="en-GB" dirty="0" smtClean="0"/>
              <a:t>Each output sample value in a finite impulse response filter is  computed from a number of previous input values.</a:t>
            </a:r>
          </a:p>
          <a:p>
            <a:r>
              <a:rPr lang="en-GB" dirty="0" smtClean="0"/>
              <a:t>FIR filters are non-recursive.</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9</a:t>
            </a:fld>
            <a:endParaRPr lang="en-US"/>
          </a:p>
        </p:txBody>
      </p:sp>
    </p:spTree>
    <p:extLst>
      <p:ext uri="{BB962C8B-B14F-4D97-AF65-F5344CB8AC3E}">
        <p14:creationId xmlns:p14="http://schemas.microsoft.com/office/powerpoint/2010/main" val="2792014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dirty="0" smtClean="0"/>
              <a:t>Here the coefficients of the five point moving average filter are plotted graphically. </a:t>
            </a:r>
          </a:p>
          <a:p>
            <a:r>
              <a:rPr lang="en-GB" dirty="0" smtClean="0"/>
              <a:t>The coefficients may also be referred to as the impulse response of the filter.</a:t>
            </a:r>
          </a:p>
          <a:p>
            <a:r>
              <a:rPr lang="en-GB" dirty="0" smtClean="0"/>
              <a:t>For </a:t>
            </a:r>
            <a:r>
              <a:rPr lang="en-GB" dirty="0" err="1" smtClean="0"/>
              <a:t>i</a:t>
            </a:r>
            <a:r>
              <a:rPr lang="en-GB" dirty="0" smtClean="0"/>
              <a:t>&lt;0 and </a:t>
            </a:r>
            <a:r>
              <a:rPr lang="en-GB" dirty="0" err="1" smtClean="0"/>
              <a:t>i</a:t>
            </a:r>
            <a:r>
              <a:rPr lang="en-GB" dirty="0" smtClean="0"/>
              <a:t>&gt;4, the impulse response is assumed to be zero.</a:t>
            </a:r>
          </a:p>
          <a:p>
            <a:r>
              <a:rPr lang="en-GB" dirty="0" smtClean="0"/>
              <a:t>Hence the</a:t>
            </a:r>
            <a:r>
              <a:rPr lang="en-GB" baseline="0" dirty="0" smtClean="0"/>
              <a:t> impulse response</a:t>
            </a:r>
            <a:r>
              <a:rPr lang="en-GB" dirty="0" smtClean="0"/>
              <a:t> is a finite impulse response.</a:t>
            </a:r>
            <a:endParaRPr lang="en-GB" dirty="0"/>
          </a:p>
        </p:txBody>
      </p:sp>
      <p:sp>
        <p:nvSpPr>
          <p:cNvPr id="4" name="Slide Number Placeholder 3"/>
          <p:cNvSpPr>
            <a:spLocks noGrp="1"/>
          </p:cNvSpPr>
          <p:nvPr>
            <p:ph type="sldNum" sz="quarter" idx="10"/>
          </p:nvPr>
        </p:nvSpPr>
        <p:spPr/>
        <p:txBody>
          <a:bodyPr/>
          <a:lstStyle/>
          <a:p>
            <a:pPr>
              <a:defRPr/>
            </a:pPr>
            <a:fld id="{E65536E5-0377-4EEB-A512-2B9771343D13}" type="slidenum">
              <a:rPr lang="en-US" smtClean="0"/>
              <a:pPr>
                <a:defRPr/>
              </a:pPr>
              <a:t>10</a:t>
            </a:fld>
            <a:endParaRPr lang="en-US"/>
          </a:p>
        </p:txBody>
      </p:sp>
    </p:spTree>
    <p:extLst>
      <p:ext uri="{BB962C8B-B14F-4D97-AF65-F5344CB8AC3E}">
        <p14:creationId xmlns:p14="http://schemas.microsoft.com/office/powerpoint/2010/main" val="35910895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smtClean="0"/>
              <a:t>Click to edit subtitle</a:t>
            </a:r>
            <a:endParaRPr kumimoji="0"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1795679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8"/>
            <a:ext cx="10969943"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609441" y="1600201"/>
            <a:ext cx="5383398"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6195986" y="1600200"/>
            <a:ext cx="5383398"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195986" y="3938589"/>
            <a:ext cx="5383398"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xfrm>
            <a:off x="609441" y="6245225"/>
            <a:ext cx="2844059" cy="476250"/>
          </a:xfrm>
          <a:prstGeom prst="rect">
            <a:avLst/>
          </a:prstGeom>
          <a:ln/>
        </p:spPr>
        <p:txBody>
          <a:bodyPr/>
          <a:lstStyle>
            <a:lvl1pPr>
              <a:defRPr/>
            </a:lvl1pPr>
          </a:lstStyle>
          <a:p>
            <a:pPr>
              <a:defRPr/>
            </a:pPr>
            <a:endParaRPr lang="en-GB"/>
          </a:p>
        </p:txBody>
      </p:sp>
      <p:sp>
        <p:nvSpPr>
          <p:cNvPr id="7" name="Rectangle 5"/>
          <p:cNvSpPr>
            <a:spLocks noGrp="1" noChangeArrowheads="1"/>
          </p:cNvSpPr>
          <p:nvPr>
            <p:ph type="ftr" sz="quarter" idx="11"/>
          </p:nvPr>
        </p:nvSpPr>
        <p:spPr>
          <a:xfrm>
            <a:off x="4164515" y="6245225"/>
            <a:ext cx="3859795" cy="476250"/>
          </a:xfrm>
          <a:prstGeom prst="rect">
            <a:avLst/>
          </a:prstGeom>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xfrm>
            <a:off x="8735325" y="6245225"/>
            <a:ext cx="2844059" cy="476250"/>
          </a:xfrm>
          <a:prstGeom prst="rect">
            <a:avLst/>
          </a:prstGeom>
          <a:ln/>
        </p:spPr>
        <p:txBody>
          <a:bodyPr/>
          <a:lstStyle>
            <a:lvl1pPr>
              <a:defRPr/>
            </a:lvl1pPr>
          </a:lstStyle>
          <a:p>
            <a:pPr>
              <a:defRPr/>
            </a:pPr>
            <a:fld id="{A9B8B4D3-3E08-48F3-A4D2-22B1F8486DAB}" type="slidenum">
              <a:rPr lang="en-GB"/>
              <a:pPr>
                <a:defRPr/>
              </a:pPr>
              <a:t>‹#›</a:t>
            </a:fld>
            <a:endParaRPr lang="en-GB"/>
          </a:p>
        </p:txBody>
      </p:sp>
    </p:spTree>
    <p:extLst>
      <p:ext uri="{BB962C8B-B14F-4D97-AF65-F5344CB8AC3E}">
        <p14:creationId xmlns:p14="http://schemas.microsoft.com/office/powerpoint/2010/main" val="12950139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441" y="274638"/>
            <a:ext cx="10969943" cy="11430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609441" y="1600200"/>
            <a:ext cx="5383398"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6195986" y="1600200"/>
            <a:ext cx="5383398"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09441" y="3938589"/>
            <a:ext cx="5383398"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6195986" y="3938589"/>
            <a:ext cx="5383398"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xfrm>
            <a:off x="609441" y="6245225"/>
            <a:ext cx="2844059" cy="476250"/>
          </a:xfrm>
          <a:prstGeom prst="rect">
            <a:avLst/>
          </a:prstGeom>
          <a:ln/>
        </p:spPr>
        <p:txBody>
          <a:bodyPr/>
          <a:lstStyle>
            <a:lvl1pPr>
              <a:defRPr/>
            </a:lvl1pPr>
          </a:lstStyle>
          <a:p>
            <a:pPr>
              <a:defRPr/>
            </a:pPr>
            <a:endParaRPr lang="en-GB"/>
          </a:p>
        </p:txBody>
      </p:sp>
      <p:sp>
        <p:nvSpPr>
          <p:cNvPr id="8" name="Rectangle 5"/>
          <p:cNvSpPr>
            <a:spLocks noGrp="1" noChangeArrowheads="1"/>
          </p:cNvSpPr>
          <p:nvPr>
            <p:ph type="ftr" sz="quarter" idx="11"/>
          </p:nvPr>
        </p:nvSpPr>
        <p:spPr>
          <a:xfrm>
            <a:off x="4164515" y="6245225"/>
            <a:ext cx="3859795" cy="476250"/>
          </a:xfrm>
          <a:prstGeom prst="rect">
            <a:avLst/>
          </a:prstGeom>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xfrm>
            <a:off x="8735325" y="6245225"/>
            <a:ext cx="2844059" cy="476250"/>
          </a:xfrm>
          <a:prstGeom prst="rect">
            <a:avLst/>
          </a:prstGeom>
          <a:ln/>
        </p:spPr>
        <p:txBody>
          <a:bodyPr/>
          <a:lstStyle>
            <a:lvl1pPr>
              <a:defRPr/>
            </a:lvl1pPr>
          </a:lstStyle>
          <a:p>
            <a:pPr>
              <a:defRPr/>
            </a:pPr>
            <a:fld id="{1561A194-E089-4385-A0EA-B7FB7A1E7BEE}" type="slidenum">
              <a:rPr lang="en-GB"/>
              <a:pPr>
                <a:defRPr/>
              </a:pPr>
              <a:t>‹#›</a:t>
            </a:fld>
            <a:endParaRPr lang="en-GB"/>
          </a:p>
        </p:txBody>
      </p:sp>
    </p:spTree>
    <p:extLst>
      <p:ext uri="{BB962C8B-B14F-4D97-AF65-F5344CB8AC3E}">
        <p14:creationId xmlns:p14="http://schemas.microsoft.com/office/powerpoint/2010/main" val="73928408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9" name="Title 8"/>
          <p:cNvSpPr>
            <a:spLocks noGrp="1"/>
          </p:cNvSpPr>
          <p:nvPr>
            <p:ph type="title" hasCustomPrompt="1"/>
          </p:nvPr>
        </p:nvSpPr>
        <p:spPr/>
        <p:txBody>
          <a:bodyPr/>
          <a:lstStyle/>
          <a:p>
            <a:r>
              <a:rPr lang="en-GB" dirty="0" smtClean="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smtClean="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smtClean="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smtClean="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smtClean="0"/>
              <a:t>Click to edit text</a:t>
            </a:r>
          </a:p>
          <a:p>
            <a:pPr lvl="1" eaLnBrk="1" latinLnBrk="0" hangingPunct="1"/>
            <a:r>
              <a:rPr lang="en-GB" dirty="0" smtClean="0"/>
              <a:t>Second level</a:t>
            </a:r>
          </a:p>
          <a:p>
            <a:pPr lvl="2" eaLnBrk="1" latinLnBrk="0" hangingPunct="1"/>
            <a:r>
              <a:rPr lang="en-GB" dirty="0" smtClean="0"/>
              <a:t>Third level</a:t>
            </a:r>
          </a:p>
          <a:p>
            <a:pPr lvl="3" eaLnBrk="1" latinLnBrk="0" hangingPunct="1"/>
            <a:r>
              <a:rPr lang="en-GB" dirty="0" smtClean="0"/>
              <a:t>Fourth level</a:t>
            </a:r>
          </a:p>
          <a:p>
            <a:pPr lvl="4" eaLnBrk="1" latinLnBrk="0" hangingPunct="1"/>
            <a:r>
              <a:rPr lang="en-GB" dirty="0" smtClean="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rgbClr val="FFFFFF"/>
                </a:solidFill>
                <a:effectLst/>
                <a:latin typeface="Arial" charset="0"/>
                <a:ea typeface="MS PGothic" pitchFamily="34" charset="-128"/>
              </a:rPr>
              <a:t>Approximate</a:t>
            </a:r>
            <a:r>
              <a:rPr kumimoji="0" lang="en-US" sz="1000" b="1" i="0" u="none" strike="noStrike" cap="none" normalizeH="0" dirty="0" smtClean="0">
                <a:ln>
                  <a:noFill/>
                </a:ln>
                <a:solidFill>
                  <a:srgbClr val="FFFFFF"/>
                </a:solidFill>
                <a:effectLst/>
                <a:latin typeface="Arial" charset="0"/>
                <a:ea typeface="MS PGothic" pitchFamily="34" charset="-128"/>
              </a:rPr>
              <a:t> clearance</a:t>
            </a:r>
            <a:endParaRPr kumimoji="0" lang="en-US" sz="1000" b="1" i="0" u="none" strike="noStrike" cap="none" normalizeH="0" baseline="0" dirty="0" smtClean="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smtClean="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smtClean="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smtClean="0"/>
              <a:t>Type or insert a quote into this box ensuring each line of text is as equal as possible.  There are three line to fill so please edit as required.  Character count </a:t>
            </a:r>
            <a:r>
              <a:rPr kumimoji="0" lang="en-GB" dirty="0" err="1" smtClean="0"/>
              <a:t>approx</a:t>
            </a:r>
            <a:r>
              <a:rPr kumimoji="0" lang="en-GB" dirty="0" smtClean="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smtClean="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smtClean="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smtClean="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smtClean="0"/>
              <a:t>Click to edit text</a:t>
            </a:r>
          </a:p>
          <a:p>
            <a:pPr lvl="1" eaLnBrk="1" latinLnBrk="0" hangingPunct="1"/>
            <a:r>
              <a:rPr kumimoji="0" lang="en-GB" dirty="0" smtClean="0"/>
              <a:t>Second level</a:t>
            </a:r>
          </a:p>
          <a:p>
            <a:pPr lvl="2" eaLnBrk="1" latinLnBrk="0" hangingPunct="1"/>
            <a:r>
              <a:rPr kumimoji="0" lang="en-GB" dirty="0" smtClean="0"/>
              <a:t>Third level</a:t>
            </a:r>
          </a:p>
          <a:p>
            <a:pPr lvl="3" eaLnBrk="1" latinLnBrk="0" hangingPunct="1"/>
            <a:r>
              <a:rPr kumimoji="0" lang="en-GB" dirty="0" smtClean="0"/>
              <a:t>Fourth level</a:t>
            </a:r>
          </a:p>
          <a:p>
            <a:pPr lvl="4" eaLnBrk="1" latinLnBrk="0" hangingPunct="1"/>
            <a:r>
              <a:rPr kumimoji="0" lang="en-GB" dirty="0" smtClean="0"/>
              <a:t>Fifth level</a:t>
            </a:r>
            <a:endParaRPr kumimoji="0" lang="en-US" dirty="0"/>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smtClean="0"/>
          </a:p>
          <a:p>
            <a:endParaRPr lang="en-US" b="0" dirty="0"/>
          </a:p>
        </p:txBody>
      </p:sp>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9" r:id="rId11"/>
    <p:sldLayoutId id="2147483730" r:id="rId12"/>
    <p:sldLayoutId id="2147483731" r:id="rId13"/>
  </p:sldLayoutIdLst>
  <p:timing>
    <p:tnLst>
      <p:par>
        <p:cTn id="1" dur="indefinite" restart="never" nodeType="tmRoot"/>
      </p:par>
    </p:tnLst>
  </p:timing>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8.wmf"/><Relationship Id="rId4" Type="http://schemas.openxmlformats.org/officeDocument/2006/relationships/image" Target="../media/image17.wmf"/></Relationships>
</file>

<file path=ppt/slides/_rels/slide19.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8.xml"/><Relationship Id="rId1" Type="http://schemas.openxmlformats.org/officeDocument/2006/relationships/slideLayout" Target="../slideLayouts/slideLayout13.xml"/><Relationship Id="rId6" Type="http://schemas.openxmlformats.org/officeDocument/2006/relationships/image" Target="../media/image22.wmf"/><Relationship Id="rId5" Type="http://schemas.openxmlformats.org/officeDocument/2006/relationships/image" Target="../media/image21.wmf"/><Relationship Id="rId4" Type="http://schemas.openxmlformats.org/officeDocument/2006/relationships/image" Target="../media/image20.wmf"/></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1.xml"/><Relationship Id="rId7" Type="http://schemas.openxmlformats.org/officeDocument/2006/relationships/image" Target="../media/image5.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wmf"/><Relationship Id="rId4" Type="http://schemas.openxmlformats.org/officeDocument/2006/relationships/oleObject" Target="../embeddings/oleObject1.bin"/><Relationship Id="rId9" Type="http://schemas.openxmlformats.org/officeDocument/2006/relationships/image" Target="../media/image6.wmf"/></Relationships>
</file>

<file path=ppt/slides/_rels/slide20.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24.wmf"/><Relationship Id="rId4" Type="http://schemas.openxmlformats.org/officeDocument/2006/relationships/image" Target="../media/image23.wmf"/></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26.wmf"/><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25.wmf"/><Relationship Id="rId4" Type="http://schemas.openxmlformats.org/officeDocument/2006/relationships/oleObject" Target="../embeddings/oleObject6.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21.xml"/><Relationship Id="rId7" Type="http://schemas.openxmlformats.org/officeDocument/2006/relationships/image" Target="../media/image28.wmf"/><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27.wmf"/><Relationship Id="rId4" Type="http://schemas.openxmlformats.org/officeDocument/2006/relationships/oleObject" Target="../embeddings/oleObject8.bin"/><Relationship Id="rId9" Type="http://schemas.openxmlformats.org/officeDocument/2006/relationships/image" Target="../media/image29.w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22.xml"/><Relationship Id="rId7" Type="http://schemas.openxmlformats.org/officeDocument/2006/relationships/image" Target="../media/image28.wmf"/><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27.wmf"/><Relationship Id="rId4" Type="http://schemas.openxmlformats.org/officeDocument/2006/relationships/oleObject" Target="../embeddings/oleObject11.bin"/><Relationship Id="rId9" Type="http://schemas.openxmlformats.org/officeDocument/2006/relationships/image" Target="../media/image30.wmf"/></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6.bin"/><Relationship Id="rId13" Type="http://schemas.openxmlformats.org/officeDocument/2006/relationships/image" Target="../media/image35.wmf"/><Relationship Id="rId18" Type="http://schemas.openxmlformats.org/officeDocument/2006/relationships/oleObject" Target="../embeddings/oleObject21.bin"/><Relationship Id="rId26" Type="http://schemas.openxmlformats.org/officeDocument/2006/relationships/oleObject" Target="../embeddings/oleObject25.bin"/><Relationship Id="rId3" Type="http://schemas.openxmlformats.org/officeDocument/2006/relationships/notesSlide" Target="../notesSlides/notesSlide23.xml"/><Relationship Id="rId21" Type="http://schemas.openxmlformats.org/officeDocument/2006/relationships/image" Target="../media/image39.wmf"/><Relationship Id="rId7" Type="http://schemas.openxmlformats.org/officeDocument/2006/relationships/image" Target="../media/image32.wmf"/><Relationship Id="rId12" Type="http://schemas.openxmlformats.org/officeDocument/2006/relationships/oleObject" Target="../embeddings/oleObject18.bin"/><Relationship Id="rId17" Type="http://schemas.openxmlformats.org/officeDocument/2006/relationships/image" Target="../media/image37.wmf"/><Relationship Id="rId25" Type="http://schemas.openxmlformats.org/officeDocument/2006/relationships/image" Target="../media/image41.wmf"/><Relationship Id="rId33" Type="http://schemas.openxmlformats.org/officeDocument/2006/relationships/oleObject" Target="../embeddings/oleObject29.bin"/><Relationship Id="rId2" Type="http://schemas.openxmlformats.org/officeDocument/2006/relationships/slideLayout" Target="../slideLayouts/slideLayout13.xml"/><Relationship Id="rId16" Type="http://schemas.openxmlformats.org/officeDocument/2006/relationships/oleObject" Target="../embeddings/oleObject20.bin"/><Relationship Id="rId20" Type="http://schemas.openxmlformats.org/officeDocument/2006/relationships/oleObject" Target="../embeddings/oleObject22.bin"/><Relationship Id="rId29" Type="http://schemas.openxmlformats.org/officeDocument/2006/relationships/image" Target="../media/image43.wmf"/><Relationship Id="rId1" Type="http://schemas.openxmlformats.org/officeDocument/2006/relationships/vmlDrawing" Target="../drawings/vmlDrawing6.vml"/><Relationship Id="rId6" Type="http://schemas.openxmlformats.org/officeDocument/2006/relationships/oleObject" Target="../embeddings/oleObject15.bin"/><Relationship Id="rId11" Type="http://schemas.openxmlformats.org/officeDocument/2006/relationships/image" Target="../media/image34.wmf"/><Relationship Id="rId24" Type="http://schemas.openxmlformats.org/officeDocument/2006/relationships/oleObject" Target="../embeddings/oleObject24.bin"/><Relationship Id="rId32" Type="http://schemas.openxmlformats.org/officeDocument/2006/relationships/oleObject" Target="../embeddings/oleObject28.bin"/><Relationship Id="rId5" Type="http://schemas.openxmlformats.org/officeDocument/2006/relationships/image" Target="../media/image31.wmf"/><Relationship Id="rId15" Type="http://schemas.openxmlformats.org/officeDocument/2006/relationships/image" Target="../media/image36.wmf"/><Relationship Id="rId23" Type="http://schemas.openxmlformats.org/officeDocument/2006/relationships/image" Target="../media/image40.wmf"/><Relationship Id="rId28" Type="http://schemas.openxmlformats.org/officeDocument/2006/relationships/oleObject" Target="../embeddings/oleObject26.bin"/><Relationship Id="rId10" Type="http://schemas.openxmlformats.org/officeDocument/2006/relationships/oleObject" Target="../embeddings/oleObject17.bin"/><Relationship Id="rId19" Type="http://schemas.openxmlformats.org/officeDocument/2006/relationships/image" Target="../media/image38.wmf"/><Relationship Id="rId31" Type="http://schemas.openxmlformats.org/officeDocument/2006/relationships/image" Target="../media/image44.wmf"/><Relationship Id="rId4" Type="http://schemas.openxmlformats.org/officeDocument/2006/relationships/oleObject" Target="../embeddings/oleObject14.bin"/><Relationship Id="rId9" Type="http://schemas.openxmlformats.org/officeDocument/2006/relationships/image" Target="../media/image33.wmf"/><Relationship Id="rId14" Type="http://schemas.openxmlformats.org/officeDocument/2006/relationships/oleObject" Target="../embeddings/oleObject19.bin"/><Relationship Id="rId22" Type="http://schemas.openxmlformats.org/officeDocument/2006/relationships/oleObject" Target="../embeddings/oleObject23.bin"/><Relationship Id="rId27" Type="http://schemas.openxmlformats.org/officeDocument/2006/relationships/image" Target="../media/image42.wmf"/><Relationship Id="rId30" Type="http://schemas.openxmlformats.org/officeDocument/2006/relationships/oleObject" Target="../embeddings/oleObject27.bin"/></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46.wmf"/></Relationships>
</file>

<file path=ppt/slides/_rels/slide27.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26.xml"/><Relationship Id="rId1" Type="http://schemas.openxmlformats.org/officeDocument/2006/relationships/slideLayout" Target="../slideLayouts/slideLayout11.xml"/><Relationship Id="rId4" Type="http://schemas.openxmlformats.org/officeDocument/2006/relationships/image" Target="../media/image48.wmf"/></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28.xml"/><Relationship Id="rId1" Type="http://schemas.openxmlformats.org/officeDocument/2006/relationships/slideLayout" Target="../slideLayouts/slideLayout11.xml"/><Relationship Id="rId5" Type="http://schemas.openxmlformats.org/officeDocument/2006/relationships/image" Target="../media/image51.wmf"/><Relationship Id="rId4" Type="http://schemas.openxmlformats.org/officeDocument/2006/relationships/image" Target="../media/image50.wmf"/></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8" Type="http://schemas.openxmlformats.org/officeDocument/2006/relationships/image" Target="../media/image54.wmf"/><Relationship Id="rId13" Type="http://schemas.openxmlformats.org/officeDocument/2006/relationships/oleObject" Target="../embeddings/oleObject34.bin"/><Relationship Id="rId3" Type="http://schemas.openxmlformats.org/officeDocument/2006/relationships/notesSlide" Target="../notesSlides/notesSlide30.xml"/><Relationship Id="rId7" Type="http://schemas.openxmlformats.org/officeDocument/2006/relationships/oleObject" Target="../embeddings/oleObject31.bin"/><Relationship Id="rId12" Type="http://schemas.openxmlformats.org/officeDocument/2006/relationships/image" Target="../media/image56.wmf"/><Relationship Id="rId2" Type="http://schemas.openxmlformats.org/officeDocument/2006/relationships/slideLayout" Target="../slideLayouts/slideLayout11.xml"/><Relationship Id="rId16" Type="http://schemas.openxmlformats.org/officeDocument/2006/relationships/image" Target="../media/image58.wmf"/><Relationship Id="rId1" Type="http://schemas.openxmlformats.org/officeDocument/2006/relationships/vmlDrawing" Target="../drawings/vmlDrawing7.vml"/><Relationship Id="rId6" Type="http://schemas.openxmlformats.org/officeDocument/2006/relationships/image" Target="../media/image53.wmf"/><Relationship Id="rId11" Type="http://schemas.openxmlformats.org/officeDocument/2006/relationships/oleObject" Target="../embeddings/oleObject33.bin"/><Relationship Id="rId5" Type="http://schemas.openxmlformats.org/officeDocument/2006/relationships/oleObject" Target="../embeddings/oleObject30.bin"/><Relationship Id="rId15" Type="http://schemas.openxmlformats.org/officeDocument/2006/relationships/oleObject" Target="../embeddings/oleObject35.bin"/><Relationship Id="rId10" Type="http://schemas.openxmlformats.org/officeDocument/2006/relationships/image" Target="../media/image55.wmf"/><Relationship Id="rId4" Type="http://schemas.openxmlformats.org/officeDocument/2006/relationships/image" Target="../media/image45.wmf"/><Relationship Id="rId9" Type="http://schemas.openxmlformats.org/officeDocument/2006/relationships/oleObject" Target="../embeddings/oleObject32.bin"/><Relationship Id="rId14" Type="http://schemas.openxmlformats.org/officeDocument/2006/relationships/image" Target="../media/image57.wmf"/></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7" Type="http://schemas.openxmlformats.org/officeDocument/2006/relationships/image" Target="../media/image59.wmf"/><Relationship Id="rId2" Type="http://schemas.openxmlformats.org/officeDocument/2006/relationships/slideLayout" Target="../slideLayouts/slideLayout11.xml"/><Relationship Id="rId1" Type="http://schemas.openxmlformats.org/officeDocument/2006/relationships/vmlDrawing" Target="../drawings/vmlDrawing8.vml"/><Relationship Id="rId6" Type="http://schemas.openxmlformats.org/officeDocument/2006/relationships/oleObject" Target="../embeddings/oleObject36.bin"/><Relationship Id="rId5" Type="http://schemas.openxmlformats.org/officeDocument/2006/relationships/image" Target="../media/image61.emf"/><Relationship Id="rId4" Type="http://schemas.openxmlformats.org/officeDocument/2006/relationships/image" Target="../media/image60.emf"/></Relationships>
</file>

<file path=ppt/slides/_rels/slide33.xml.rels><?xml version="1.0" encoding="UTF-8" standalone="yes"?>
<Relationships xmlns="http://schemas.openxmlformats.org/package/2006/relationships"><Relationship Id="rId3" Type="http://schemas.openxmlformats.org/officeDocument/2006/relationships/image" Target="../media/image62.emf"/><Relationship Id="rId7" Type="http://schemas.openxmlformats.org/officeDocument/2006/relationships/image" Target="../media/image66.wmf"/><Relationship Id="rId2" Type="http://schemas.openxmlformats.org/officeDocument/2006/relationships/notesSlide" Target="../notesSlides/notesSlide32.xml"/><Relationship Id="rId1" Type="http://schemas.openxmlformats.org/officeDocument/2006/relationships/slideLayout" Target="../slideLayouts/slideLayout11.xml"/><Relationship Id="rId6" Type="http://schemas.openxmlformats.org/officeDocument/2006/relationships/image" Target="../media/image65.wmf"/><Relationship Id="rId5" Type="http://schemas.openxmlformats.org/officeDocument/2006/relationships/image" Target="../media/image64.wmf"/><Relationship Id="rId4" Type="http://schemas.openxmlformats.org/officeDocument/2006/relationships/image" Target="../media/image63.emf"/></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3.xml"/><Relationship Id="rId7" Type="http://schemas.openxmlformats.org/officeDocument/2006/relationships/image" Target="../media/image66.wmf"/><Relationship Id="rId2" Type="http://schemas.openxmlformats.org/officeDocument/2006/relationships/slideLayout" Target="../slideLayouts/slideLayout11.xml"/><Relationship Id="rId1" Type="http://schemas.openxmlformats.org/officeDocument/2006/relationships/vmlDrawing" Target="../drawings/vmlDrawing9.vml"/><Relationship Id="rId6" Type="http://schemas.openxmlformats.org/officeDocument/2006/relationships/oleObject" Target="../embeddings/oleObject37.bin"/><Relationship Id="rId5" Type="http://schemas.openxmlformats.org/officeDocument/2006/relationships/image" Target="../media/image68.emf"/><Relationship Id="rId4" Type="http://schemas.openxmlformats.org/officeDocument/2006/relationships/image" Target="../media/image67.emf"/></Relationships>
</file>

<file path=ppt/slides/_rels/slide35.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34.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oleObject" Target="../embeddings/oleObject42.bin"/><Relationship Id="rId3" Type="http://schemas.openxmlformats.org/officeDocument/2006/relationships/notesSlide" Target="../notesSlides/notesSlide35.xml"/><Relationship Id="rId7" Type="http://schemas.openxmlformats.org/officeDocument/2006/relationships/image" Target="../media/image71.wmf"/><Relationship Id="rId12" Type="http://schemas.openxmlformats.org/officeDocument/2006/relationships/image" Target="../media/image56.wmf"/><Relationship Id="rId2" Type="http://schemas.openxmlformats.org/officeDocument/2006/relationships/slideLayout" Target="../slideLayouts/slideLayout11.xml"/><Relationship Id="rId16" Type="http://schemas.openxmlformats.org/officeDocument/2006/relationships/image" Target="../media/image58.wmf"/><Relationship Id="rId1" Type="http://schemas.openxmlformats.org/officeDocument/2006/relationships/vmlDrawing" Target="../drawings/vmlDrawing10.vml"/><Relationship Id="rId6" Type="http://schemas.openxmlformats.org/officeDocument/2006/relationships/oleObject" Target="../embeddings/oleObject39.bin"/><Relationship Id="rId11" Type="http://schemas.openxmlformats.org/officeDocument/2006/relationships/oleObject" Target="../embeddings/oleObject41.bin"/><Relationship Id="rId5" Type="http://schemas.openxmlformats.org/officeDocument/2006/relationships/image" Target="../media/image70.wmf"/><Relationship Id="rId15" Type="http://schemas.openxmlformats.org/officeDocument/2006/relationships/oleObject" Target="../embeddings/oleObject43.bin"/><Relationship Id="rId10" Type="http://schemas.openxmlformats.org/officeDocument/2006/relationships/image" Target="../media/image55.wmf"/><Relationship Id="rId4" Type="http://schemas.openxmlformats.org/officeDocument/2006/relationships/oleObject" Target="../embeddings/oleObject38.bin"/><Relationship Id="rId9" Type="http://schemas.openxmlformats.org/officeDocument/2006/relationships/oleObject" Target="../embeddings/oleObject40.bin"/><Relationship Id="rId14" Type="http://schemas.openxmlformats.org/officeDocument/2006/relationships/image" Target="../media/image57.wmf"/></Relationships>
</file>

<file path=ppt/slides/_rels/slide37.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48.bin"/><Relationship Id="rId3" Type="http://schemas.openxmlformats.org/officeDocument/2006/relationships/notesSlide" Target="../notesSlides/notesSlide36.xml"/><Relationship Id="rId7" Type="http://schemas.openxmlformats.org/officeDocument/2006/relationships/image" Target="../media/image73.wmf"/><Relationship Id="rId12" Type="http://schemas.openxmlformats.org/officeDocument/2006/relationships/image" Target="../media/image56.wmf"/><Relationship Id="rId2" Type="http://schemas.openxmlformats.org/officeDocument/2006/relationships/slideLayout" Target="../slideLayouts/slideLayout11.xml"/><Relationship Id="rId16" Type="http://schemas.openxmlformats.org/officeDocument/2006/relationships/image" Target="../media/image58.wmf"/><Relationship Id="rId1" Type="http://schemas.openxmlformats.org/officeDocument/2006/relationships/vmlDrawing" Target="../drawings/vmlDrawing11.vml"/><Relationship Id="rId6" Type="http://schemas.openxmlformats.org/officeDocument/2006/relationships/oleObject" Target="../embeddings/oleObject45.bin"/><Relationship Id="rId11" Type="http://schemas.openxmlformats.org/officeDocument/2006/relationships/oleObject" Target="../embeddings/oleObject47.bin"/><Relationship Id="rId5" Type="http://schemas.openxmlformats.org/officeDocument/2006/relationships/image" Target="../media/image72.wmf"/><Relationship Id="rId15" Type="http://schemas.openxmlformats.org/officeDocument/2006/relationships/oleObject" Target="../embeddings/oleObject49.bin"/><Relationship Id="rId10" Type="http://schemas.openxmlformats.org/officeDocument/2006/relationships/image" Target="../media/image55.wmf"/><Relationship Id="rId4" Type="http://schemas.openxmlformats.org/officeDocument/2006/relationships/oleObject" Target="../embeddings/oleObject44.bin"/><Relationship Id="rId9" Type="http://schemas.openxmlformats.org/officeDocument/2006/relationships/oleObject" Target="../embeddings/oleObject46.bin"/><Relationship Id="rId14" Type="http://schemas.openxmlformats.org/officeDocument/2006/relationships/image" Target="../media/image57.wmf"/></Relationships>
</file>

<file path=ppt/slides/_rels/slide38.x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oleObject" Target="../embeddings/oleObject54.bin"/><Relationship Id="rId3" Type="http://schemas.openxmlformats.org/officeDocument/2006/relationships/notesSlide" Target="../notesSlides/notesSlide37.xml"/><Relationship Id="rId7" Type="http://schemas.openxmlformats.org/officeDocument/2006/relationships/image" Target="../media/image75.wmf"/><Relationship Id="rId12" Type="http://schemas.openxmlformats.org/officeDocument/2006/relationships/image" Target="../media/image56.wmf"/><Relationship Id="rId2" Type="http://schemas.openxmlformats.org/officeDocument/2006/relationships/slideLayout" Target="../slideLayouts/slideLayout11.xml"/><Relationship Id="rId16" Type="http://schemas.openxmlformats.org/officeDocument/2006/relationships/image" Target="../media/image58.wmf"/><Relationship Id="rId1" Type="http://schemas.openxmlformats.org/officeDocument/2006/relationships/vmlDrawing" Target="../drawings/vmlDrawing12.vml"/><Relationship Id="rId6" Type="http://schemas.openxmlformats.org/officeDocument/2006/relationships/oleObject" Target="../embeddings/oleObject51.bin"/><Relationship Id="rId11" Type="http://schemas.openxmlformats.org/officeDocument/2006/relationships/oleObject" Target="../embeddings/oleObject53.bin"/><Relationship Id="rId5" Type="http://schemas.openxmlformats.org/officeDocument/2006/relationships/image" Target="../media/image74.wmf"/><Relationship Id="rId15" Type="http://schemas.openxmlformats.org/officeDocument/2006/relationships/oleObject" Target="../embeddings/oleObject55.bin"/><Relationship Id="rId10" Type="http://schemas.openxmlformats.org/officeDocument/2006/relationships/image" Target="../media/image55.wmf"/><Relationship Id="rId4" Type="http://schemas.openxmlformats.org/officeDocument/2006/relationships/oleObject" Target="../embeddings/oleObject50.bin"/><Relationship Id="rId9" Type="http://schemas.openxmlformats.org/officeDocument/2006/relationships/oleObject" Target="../embeddings/oleObject52.bin"/><Relationship Id="rId14" Type="http://schemas.openxmlformats.org/officeDocument/2006/relationships/image" Target="../media/image57.w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2.wmf"/><Relationship Id="rId2" Type="http://schemas.openxmlformats.org/officeDocument/2006/relationships/slideLayout" Target="../slideLayouts/slideLayout11.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image" Target="../media/image6.wmf"/><Relationship Id="rId4" Type="http://schemas.openxmlformats.org/officeDocument/2006/relationships/oleObject" Target="../embeddings/oleObject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Finite Impulse Response (FIR) Filters</a:t>
            </a:r>
            <a:endParaRPr lang="en-US" dirty="0"/>
          </a:p>
        </p:txBody>
      </p:sp>
    </p:spTree>
    <p:extLst>
      <p:ext uri="{BB962C8B-B14F-4D97-AF65-F5344CB8AC3E}">
        <p14:creationId xmlns:p14="http://schemas.microsoft.com/office/powerpoint/2010/main" val="42136167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coefficients</a:t>
            </a:r>
            <a:endParaRPr lang="en-GB" dirty="0"/>
          </a:p>
        </p:txBody>
      </p:sp>
      <p:sp>
        <p:nvSpPr>
          <p:cNvPr id="3" name="Text Box 4"/>
          <p:cNvSpPr txBox="1">
            <a:spLocks noChangeArrowheads="1"/>
          </p:cNvSpPr>
          <p:nvPr/>
        </p:nvSpPr>
        <p:spPr bwMode="auto">
          <a:xfrm>
            <a:off x="1726751" y="1066801"/>
            <a:ext cx="6581482" cy="830997"/>
          </a:xfrm>
          <a:prstGeom prst="rect">
            <a:avLst/>
          </a:prstGeom>
          <a:noFill/>
          <a:ln w="9525">
            <a:noFill/>
            <a:miter lim="800000"/>
            <a:headEnd/>
            <a:tailEnd/>
          </a:ln>
        </p:spPr>
        <p:txBody>
          <a:bodyPr wrap="none">
            <a:spAutoFit/>
          </a:bodyPr>
          <a:lstStyle/>
          <a:p>
            <a:r>
              <a:rPr lang="en-GB" sz="2400" dirty="0">
                <a:latin typeface="Times New Roman" pitchFamily="18" charset="0"/>
              </a:rPr>
              <a:t>The coefficients, </a:t>
            </a:r>
            <a:r>
              <a:rPr lang="en-GB" sz="2400" i="1" dirty="0">
                <a:latin typeface="Times New Roman" pitchFamily="18" charset="0"/>
              </a:rPr>
              <a:t>h(</a:t>
            </a:r>
            <a:r>
              <a:rPr lang="en-GB" sz="2400" i="1" dirty="0" err="1">
                <a:latin typeface="Times New Roman" pitchFamily="18" charset="0"/>
              </a:rPr>
              <a:t>i</a:t>
            </a:r>
            <a:r>
              <a:rPr lang="en-GB" sz="2400" i="1" dirty="0">
                <a:latin typeface="Times New Roman" pitchFamily="18" charset="0"/>
              </a:rPr>
              <a:t>)</a:t>
            </a:r>
            <a:r>
              <a:rPr lang="en-GB" sz="2400" dirty="0">
                <a:latin typeface="Times New Roman" pitchFamily="18" charset="0"/>
              </a:rPr>
              <a:t>, of an </a:t>
            </a:r>
            <a:r>
              <a:rPr lang="en-GB" sz="2400" i="1" dirty="0">
                <a:latin typeface="Times New Roman" pitchFamily="18" charset="0"/>
              </a:rPr>
              <a:t>N</a:t>
            </a:r>
            <a:r>
              <a:rPr lang="en-GB" sz="2400" dirty="0">
                <a:latin typeface="Times New Roman" pitchFamily="18" charset="0"/>
              </a:rPr>
              <a:t> point moving average</a:t>
            </a:r>
          </a:p>
          <a:p>
            <a:r>
              <a:rPr lang="en-GB" sz="2400" dirty="0">
                <a:latin typeface="Times New Roman" pitchFamily="18" charset="0"/>
              </a:rPr>
              <a:t>filter each have a value of 1/</a:t>
            </a:r>
            <a:r>
              <a:rPr lang="en-GB" sz="2400" i="1" dirty="0">
                <a:latin typeface="Times New Roman" pitchFamily="18" charset="0"/>
              </a:rPr>
              <a:t>N </a:t>
            </a:r>
          </a:p>
        </p:txBody>
      </p:sp>
      <p:pic>
        <p:nvPicPr>
          <p:cNvPr id="4" name="Picture 5"/>
          <p:cNvPicPr>
            <a:picLocks noChangeAspect="1" noChangeArrowheads="1"/>
          </p:cNvPicPr>
          <p:nvPr/>
        </p:nvPicPr>
        <p:blipFill>
          <a:blip r:embed="rId3" cstate="print"/>
          <a:srcRect/>
          <a:stretch>
            <a:fillRect/>
          </a:stretch>
        </p:blipFill>
        <p:spPr bwMode="auto">
          <a:xfrm>
            <a:off x="3148780" y="1905000"/>
            <a:ext cx="5855291" cy="3297238"/>
          </a:xfrm>
          <a:prstGeom prst="rect">
            <a:avLst/>
          </a:prstGeom>
          <a:noFill/>
          <a:ln w="9525">
            <a:noFill/>
            <a:miter lim="800000"/>
            <a:headEnd/>
            <a:tailEnd/>
          </a:ln>
        </p:spPr>
      </p:pic>
      <p:sp>
        <p:nvSpPr>
          <p:cNvPr id="5" name="Text Box 6"/>
          <p:cNvSpPr txBox="1">
            <a:spLocks noChangeArrowheads="1"/>
          </p:cNvSpPr>
          <p:nvPr/>
        </p:nvSpPr>
        <p:spPr bwMode="auto">
          <a:xfrm>
            <a:off x="1218882" y="5257801"/>
            <a:ext cx="10269509" cy="830997"/>
          </a:xfrm>
          <a:prstGeom prst="rect">
            <a:avLst/>
          </a:prstGeom>
          <a:noFill/>
          <a:ln w="9525">
            <a:noFill/>
            <a:miter lim="800000"/>
            <a:headEnd/>
            <a:tailEnd/>
          </a:ln>
        </p:spPr>
        <p:txBody>
          <a:bodyPr>
            <a:spAutoFit/>
          </a:bodyPr>
          <a:lstStyle/>
          <a:p>
            <a:pPr algn="ctr"/>
            <a:r>
              <a:rPr lang="en-GB" sz="2400">
                <a:latin typeface="Times New Roman" pitchFamily="18" charset="0"/>
              </a:rPr>
              <a:t>Graphical representation of the </a:t>
            </a:r>
            <a:r>
              <a:rPr lang="en-GB" sz="2400" b="1">
                <a:latin typeface="Times New Roman" pitchFamily="18" charset="0"/>
              </a:rPr>
              <a:t>coefficients</a:t>
            </a:r>
            <a:r>
              <a:rPr lang="en-GB" sz="2400">
                <a:latin typeface="Times New Roman" pitchFamily="18" charset="0"/>
              </a:rPr>
              <a:t> of a 5 point</a:t>
            </a:r>
          </a:p>
          <a:p>
            <a:pPr algn="ctr"/>
            <a:r>
              <a:rPr lang="en-GB" sz="2400">
                <a:latin typeface="Times New Roman" pitchFamily="18" charset="0"/>
              </a:rPr>
              <a:t>moving average filter, also known as its </a:t>
            </a:r>
            <a:r>
              <a:rPr lang="en-GB" sz="2400" b="1">
                <a:latin typeface="Times New Roman" pitchFamily="18" charset="0"/>
              </a:rPr>
              <a:t>impulse response</a:t>
            </a:r>
          </a:p>
        </p:txBody>
      </p:sp>
    </p:spTree>
    <p:extLst>
      <p:ext uri="{BB962C8B-B14F-4D97-AF65-F5344CB8AC3E}">
        <p14:creationId xmlns:p14="http://schemas.microsoft.com/office/powerpoint/2010/main" val="2881279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block diagram</a:t>
            </a:r>
            <a:endParaRPr lang="en-GB" dirty="0"/>
          </a:p>
        </p:txBody>
      </p:sp>
      <p:pic>
        <p:nvPicPr>
          <p:cNvPr id="4" name="Picture 1"/>
          <p:cNvPicPr>
            <a:picLocks noChangeAspect="1" noChangeArrowheads="1"/>
          </p:cNvPicPr>
          <p:nvPr/>
        </p:nvPicPr>
        <p:blipFill>
          <a:blip r:embed="rId3"/>
          <a:srcRect/>
          <a:stretch>
            <a:fillRect/>
          </a:stretch>
        </p:blipFill>
        <p:spPr bwMode="auto">
          <a:xfrm>
            <a:off x="3160370" y="1555530"/>
            <a:ext cx="6078019" cy="3510455"/>
          </a:xfrm>
          <a:prstGeom prst="rect">
            <a:avLst/>
          </a:prstGeom>
          <a:noFill/>
          <a:ln w="9525">
            <a:noFill/>
            <a:miter lim="800000"/>
            <a:headEnd/>
            <a:tailEnd/>
          </a:ln>
        </p:spPr>
      </p:pic>
    </p:spTree>
    <p:extLst>
      <p:ext uri="{BB962C8B-B14F-4D97-AF65-F5344CB8AC3E}">
        <p14:creationId xmlns:p14="http://schemas.microsoft.com/office/powerpoint/2010/main" val="882218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impulse response</a:t>
            </a:r>
            <a:endParaRPr lang="en-GB" dirty="0"/>
          </a:p>
        </p:txBody>
      </p:sp>
      <p:pic>
        <p:nvPicPr>
          <p:cNvPr id="116738" name="Picture 2"/>
          <p:cNvPicPr>
            <a:picLocks noChangeAspect="1" noChangeArrowheads="1"/>
          </p:cNvPicPr>
          <p:nvPr/>
        </p:nvPicPr>
        <p:blipFill>
          <a:blip r:embed="rId3"/>
          <a:srcRect/>
          <a:stretch>
            <a:fillRect/>
          </a:stretch>
        </p:blipFill>
        <p:spPr bwMode="auto">
          <a:xfrm>
            <a:off x="3255390" y="1686928"/>
            <a:ext cx="5951670" cy="3266130"/>
          </a:xfrm>
          <a:prstGeom prst="rect">
            <a:avLst/>
          </a:prstGeom>
          <a:noFill/>
          <a:ln w="9525">
            <a:noFill/>
            <a:miter lim="800000"/>
            <a:headEnd/>
            <a:tailEnd/>
          </a:ln>
        </p:spPr>
      </p:pic>
    </p:spTree>
    <p:extLst>
      <p:ext uri="{BB962C8B-B14F-4D97-AF65-F5344CB8AC3E}">
        <p14:creationId xmlns:p14="http://schemas.microsoft.com/office/powerpoint/2010/main" val="2210763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impulse response</a:t>
            </a:r>
            <a:endParaRPr lang="en-GB" dirty="0"/>
          </a:p>
        </p:txBody>
      </p:sp>
      <p:pic>
        <p:nvPicPr>
          <p:cNvPr id="116738" name="Picture 2"/>
          <p:cNvPicPr>
            <a:picLocks noChangeAspect="1" noChangeArrowheads="1"/>
          </p:cNvPicPr>
          <p:nvPr/>
        </p:nvPicPr>
        <p:blipFill>
          <a:blip r:embed="rId3"/>
          <a:srcRect/>
          <a:stretch>
            <a:fillRect/>
          </a:stretch>
        </p:blipFill>
        <p:spPr bwMode="auto">
          <a:xfrm>
            <a:off x="3255390" y="1686928"/>
            <a:ext cx="5951670" cy="3266130"/>
          </a:xfrm>
          <a:prstGeom prst="rect">
            <a:avLst/>
          </a:prstGeom>
          <a:noFill/>
          <a:ln w="9525">
            <a:noFill/>
            <a:miter lim="800000"/>
            <a:headEnd/>
            <a:tailEnd/>
          </a:ln>
        </p:spPr>
      </p:pic>
      <p:sp>
        <p:nvSpPr>
          <p:cNvPr id="4" name="TextBox 3"/>
          <p:cNvSpPr txBox="1"/>
          <p:nvPr/>
        </p:nvSpPr>
        <p:spPr>
          <a:xfrm>
            <a:off x="3708830" y="1491752"/>
            <a:ext cx="5186035" cy="369332"/>
          </a:xfrm>
          <a:prstGeom prst="rect">
            <a:avLst/>
          </a:prstGeom>
          <a:noFill/>
        </p:spPr>
        <p:txBody>
          <a:bodyPr wrap="none" rtlCol="0">
            <a:spAutoFit/>
          </a:bodyPr>
          <a:lstStyle/>
          <a:p>
            <a:r>
              <a:rPr lang="en-GB" sz="1800" b="0" dirty="0" smtClean="0">
                <a:solidFill>
                  <a:srgbClr val="0070C0"/>
                </a:solidFill>
              </a:rPr>
              <a:t>1                 0                  0                  0                0</a:t>
            </a:r>
            <a:endParaRPr lang="en-GB" sz="1800" b="0" dirty="0">
              <a:solidFill>
                <a:srgbClr val="0070C0"/>
              </a:solidFill>
            </a:endParaRPr>
          </a:p>
        </p:txBody>
      </p:sp>
      <p:sp>
        <p:nvSpPr>
          <p:cNvPr id="5" name="TextBox 4"/>
          <p:cNvSpPr txBox="1"/>
          <p:nvPr/>
        </p:nvSpPr>
        <p:spPr>
          <a:xfrm>
            <a:off x="3871354" y="3082777"/>
            <a:ext cx="5381601" cy="369332"/>
          </a:xfrm>
          <a:prstGeom prst="rect">
            <a:avLst/>
          </a:prstGeom>
          <a:noFill/>
        </p:spPr>
        <p:txBody>
          <a:bodyPr wrap="none" rtlCol="0">
            <a:spAutoFit/>
          </a:bodyPr>
          <a:lstStyle/>
          <a:p>
            <a:r>
              <a:rPr lang="en-GB" sz="1800" b="0" i="1" dirty="0" smtClean="0">
                <a:solidFill>
                  <a:srgbClr val="00B050"/>
                </a:solidFill>
              </a:rPr>
              <a:t>h</a:t>
            </a:r>
            <a:r>
              <a:rPr lang="en-GB" sz="1800" b="0" dirty="0" smtClean="0">
                <a:solidFill>
                  <a:srgbClr val="00B050"/>
                </a:solidFill>
              </a:rPr>
              <a:t>(0)               0                  0                  0                 0</a:t>
            </a:r>
            <a:endParaRPr lang="en-GB" sz="1800" b="0" dirty="0">
              <a:solidFill>
                <a:srgbClr val="00B050"/>
              </a:solidFill>
            </a:endParaRPr>
          </a:p>
        </p:txBody>
      </p:sp>
      <p:sp>
        <p:nvSpPr>
          <p:cNvPr id="6" name="TextBox 5"/>
          <p:cNvSpPr txBox="1"/>
          <p:nvPr/>
        </p:nvSpPr>
        <p:spPr>
          <a:xfrm>
            <a:off x="7280604" y="4615357"/>
            <a:ext cx="1255472" cy="369332"/>
          </a:xfrm>
          <a:prstGeom prst="rect">
            <a:avLst/>
          </a:prstGeom>
          <a:noFill/>
        </p:spPr>
        <p:txBody>
          <a:bodyPr wrap="none" rtlCol="0">
            <a:spAutoFit/>
          </a:bodyPr>
          <a:lstStyle/>
          <a:p>
            <a:r>
              <a:rPr lang="en-GB" sz="1800" b="0" i="1" dirty="0" smtClean="0">
                <a:solidFill>
                  <a:schemeClr val="tx1"/>
                </a:solidFill>
              </a:rPr>
              <a:t>y</a:t>
            </a:r>
            <a:r>
              <a:rPr lang="en-GB" sz="1800" b="0" dirty="0" smtClean="0">
                <a:solidFill>
                  <a:schemeClr val="tx1"/>
                </a:solidFill>
              </a:rPr>
              <a:t>(</a:t>
            </a:r>
            <a:r>
              <a:rPr lang="en-GB" sz="1800" b="0" i="1" dirty="0" smtClean="0">
                <a:solidFill>
                  <a:schemeClr val="tx1"/>
                </a:solidFill>
              </a:rPr>
              <a:t>n</a:t>
            </a:r>
            <a:r>
              <a:rPr lang="en-GB" sz="1800" b="0" dirty="0" smtClean="0">
                <a:solidFill>
                  <a:schemeClr val="tx1"/>
                </a:solidFill>
              </a:rPr>
              <a:t>) = </a:t>
            </a:r>
            <a:r>
              <a:rPr lang="en-GB" sz="1800" b="0" i="1" dirty="0" smtClean="0">
                <a:solidFill>
                  <a:srgbClr val="FF0000"/>
                </a:solidFill>
              </a:rPr>
              <a:t>h</a:t>
            </a:r>
            <a:r>
              <a:rPr lang="en-GB" sz="1800" b="0" dirty="0" smtClean="0">
                <a:solidFill>
                  <a:srgbClr val="FF0000"/>
                </a:solidFill>
              </a:rPr>
              <a:t>(0)</a:t>
            </a:r>
            <a:endParaRPr lang="en-GB" sz="1800" b="0" dirty="0">
              <a:solidFill>
                <a:srgbClr val="FF0000"/>
              </a:solidFill>
            </a:endParaRPr>
          </a:p>
        </p:txBody>
      </p:sp>
    </p:spTree>
    <p:extLst>
      <p:ext uri="{BB962C8B-B14F-4D97-AF65-F5344CB8AC3E}">
        <p14:creationId xmlns:p14="http://schemas.microsoft.com/office/powerpoint/2010/main" val="42270939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impulse response</a:t>
            </a:r>
            <a:endParaRPr lang="en-GB" dirty="0"/>
          </a:p>
        </p:txBody>
      </p:sp>
      <p:pic>
        <p:nvPicPr>
          <p:cNvPr id="116738" name="Picture 2"/>
          <p:cNvPicPr>
            <a:picLocks noChangeAspect="1" noChangeArrowheads="1"/>
          </p:cNvPicPr>
          <p:nvPr/>
        </p:nvPicPr>
        <p:blipFill>
          <a:blip r:embed="rId3"/>
          <a:srcRect/>
          <a:stretch>
            <a:fillRect/>
          </a:stretch>
        </p:blipFill>
        <p:spPr bwMode="auto">
          <a:xfrm>
            <a:off x="3255390" y="1686928"/>
            <a:ext cx="5951670" cy="3266130"/>
          </a:xfrm>
          <a:prstGeom prst="rect">
            <a:avLst/>
          </a:prstGeom>
          <a:noFill/>
          <a:ln w="9525">
            <a:noFill/>
            <a:miter lim="800000"/>
            <a:headEnd/>
            <a:tailEnd/>
          </a:ln>
        </p:spPr>
      </p:pic>
      <p:sp>
        <p:nvSpPr>
          <p:cNvPr id="4" name="TextBox 3"/>
          <p:cNvSpPr txBox="1"/>
          <p:nvPr/>
        </p:nvSpPr>
        <p:spPr>
          <a:xfrm>
            <a:off x="3708830" y="1491752"/>
            <a:ext cx="5186035" cy="369332"/>
          </a:xfrm>
          <a:prstGeom prst="rect">
            <a:avLst/>
          </a:prstGeom>
          <a:noFill/>
        </p:spPr>
        <p:txBody>
          <a:bodyPr wrap="none" rtlCol="0">
            <a:spAutoFit/>
          </a:bodyPr>
          <a:lstStyle/>
          <a:p>
            <a:r>
              <a:rPr lang="en-GB" dirty="0">
                <a:solidFill>
                  <a:srgbClr val="0070C0"/>
                </a:solidFill>
              </a:rPr>
              <a:t>0</a:t>
            </a:r>
            <a:r>
              <a:rPr lang="en-GB" sz="1800" b="0" dirty="0" smtClean="0">
                <a:solidFill>
                  <a:srgbClr val="0070C0"/>
                </a:solidFill>
              </a:rPr>
              <a:t>                 </a:t>
            </a:r>
            <a:r>
              <a:rPr lang="en-GB" dirty="0" smtClean="0">
                <a:solidFill>
                  <a:srgbClr val="0070C0"/>
                </a:solidFill>
              </a:rPr>
              <a:t>1</a:t>
            </a:r>
            <a:r>
              <a:rPr lang="en-GB" sz="1800" b="0" dirty="0" smtClean="0">
                <a:solidFill>
                  <a:srgbClr val="0070C0"/>
                </a:solidFill>
              </a:rPr>
              <a:t>                  0                  0                0</a:t>
            </a:r>
            <a:endParaRPr lang="en-GB" sz="1800" b="0" dirty="0">
              <a:solidFill>
                <a:srgbClr val="0070C0"/>
              </a:solidFill>
            </a:endParaRPr>
          </a:p>
        </p:txBody>
      </p:sp>
      <p:sp>
        <p:nvSpPr>
          <p:cNvPr id="5" name="TextBox 4"/>
          <p:cNvSpPr txBox="1"/>
          <p:nvPr/>
        </p:nvSpPr>
        <p:spPr>
          <a:xfrm>
            <a:off x="3871354" y="3082777"/>
            <a:ext cx="5585183" cy="369332"/>
          </a:xfrm>
          <a:prstGeom prst="rect">
            <a:avLst/>
          </a:prstGeom>
          <a:noFill/>
        </p:spPr>
        <p:txBody>
          <a:bodyPr wrap="none" rtlCol="0">
            <a:spAutoFit/>
          </a:bodyPr>
          <a:lstStyle/>
          <a:p>
            <a:r>
              <a:rPr lang="en-GB" i="1" dirty="0" smtClean="0">
                <a:solidFill>
                  <a:srgbClr val="00B050"/>
                </a:solidFill>
              </a:rPr>
              <a:t>0   </a:t>
            </a:r>
            <a:r>
              <a:rPr lang="en-GB" sz="1800" b="0" dirty="0" smtClean="0">
                <a:solidFill>
                  <a:srgbClr val="00B050"/>
                </a:solidFill>
              </a:rPr>
              <a:t>               h(1)               0                  0                 0</a:t>
            </a:r>
            <a:endParaRPr lang="en-GB" sz="1800" b="0" dirty="0">
              <a:solidFill>
                <a:srgbClr val="00B050"/>
              </a:solidFill>
            </a:endParaRPr>
          </a:p>
        </p:txBody>
      </p:sp>
      <p:sp>
        <p:nvSpPr>
          <p:cNvPr id="6" name="TextBox 5"/>
          <p:cNvSpPr txBox="1"/>
          <p:nvPr/>
        </p:nvSpPr>
        <p:spPr>
          <a:xfrm>
            <a:off x="7280604" y="4615357"/>
            <a:ext cx="1168910" cy="369332"/>
          </a:xfrm>
          <a:prstGeom prst="rect">
            <a:avLst/>
          </a:prstGeom>
          <a:noFill/>
        </p:spPr>
        <p:txBody>
          <a:bodyPr wrap="none" rtlCol="0">
            <a:spAutoFit/>
          </a:bodyPr>
          <a:lstStyle/>
          <a:p>
            <a:r>
              <a:rPr lang="en-GB" sz="1800" b="0" i="1" dirty="0" smtClean="0">
                <a:solidFill>
                  <a:schemeClr val="tx1"/>
                </a:solidFill>
              </a:rPr>
              <a:t>y</a:t>
            </a:r>
            <a:r>
              <a:rPr lang="en-GB" sz="1800" b="0" dirty="0" smtClean="0">
                <a:solidFill>
                  <a:schemeClr val="tx1"/>
                </a:solidFill>
              </a:rPr>
              <a:t>(</a:t>
            </a:r>
            <a:r>
              <a:rPr lang="en-GB" sz="1800" b="0" i="1" dirty="0" smtClean="0">
                <a:solidFill>
                  <a:schemeClr val="tx1"/>
                </a:solidFill>
              </a:rPr>
              <a:t>n</a:t>
            </a:r>
            <a:r>
              <a:rPr lang="en-GB" sz="1800" b="0" dirty="0" smtClean="0">
                <a:solidFill>
                  <a:schemeClr val="tx1"/>
                </a:solidFill>
              </a:rPr>
              <a:t>) = </a:t>
            </a:r>
            <a:r>
              <a:rPr lang="en-GB" sz="1800" b="0" i="1" dirty="0" smtClean="0">
                <a:solidFill>
                  <a:srgbClr val="FF0000"/>
                </a:solidFill>
              </a:rPr>
              <a:t>h</a:t>
            </a:r>
            <a:r>
              <a:rPr lang="en-GB" sz="1800" b="0" dirty="0" smtClean="0">
                <a:solidFill>
                  <a:srgbClr val="FF0000"/>
                </a:solidFill>
              </a:rPr>
              <a:t>(1)</a:t>
            </a:r>
            <a:endParaRPr lang="en-GB" sz="1800" b="0" dirty="0">
              <a:solidFill>
                <a:srgbClr val="FF0000"/>
              </a:solidFill>
            </a:endParaRPr>
          </a:p>
        </p:txBody>
      </p:sp>
    </p:spTree>
    <p:extLst>
      <p:ext uri="{BB962C8B-B14F-4D97-AF65-F5344CB8AC3E}">
        <p14:creationId xmlns:p14="http://schemas.microsoft.com/office/powerpoint/2010/main" val="4070799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impulse response</a:t>
            </a:r>
            <a:endParaRPr lang="en-GB" dirty="0"/>
          </a:p>
        </p:txBody>
      </p:sp>
      <p:pic>
        <p:nvPicPr>
          <p:cNvPr id="116738" name="Picture 2"/>
          <p:cNvPicPr>
            <a:picLocks noChangeAspect="1" noChangeArrowheads="1"/>
          </p:cNvPicPr>
          <p:nvPr/>
        </p:nvPicPr>
        <p:blipFill>
          <a:blip r:embed="rId3"/>
          <a:srcRect/>
          <a:stretch>
            <a:fillRect/>
          </a:stretch>
        </p:blipFill>
        <p:spPr bwMode="auto">
          <a:xfrm>
            <a:off x="3255390" y="1686928"/>
            <a:ext cx="5951670" cy="3266130"/>
          </a:xfrm>
          <a:prstGeom prst="rect">
            <a:avLst/>
          </a:prstGeom>
          <a:noFill/>
          <a:ln w="9525">
            <a:noFill/>
            <a:miter lim="800000"/>
            <a:headEnd/>
            <a:tailEnd/>
          </a:ln>
        </p:spPr>
      </p:pic>
      <p:sp>
        <p:nvSpPr>
          <p:cNvPr id="4" name="TextBox 3"/>
          <p:cNvSpPr txBox="1"/>
          <p:nvPr/>
        </p:nvSpPr>
        <p:spPr>
          <a:xfrm>
            <a:off x="3708830" y="1491752"/>
            <a:ext cx="5186035" cy="369332"/>
          </a:xfrm>
          <a:prstGeom prst="rect">
            <a:avLst/>
          </a:prstGeom>
          <a:noFill/>
        </p:spPr>
        <p:txBody>
          <a:bodyPr wrap="none" rtlCol="0">
            <a:spAutoFit/>
          </a:bodyPr>
          <a:lstStyle/>
          <a:p>
            <a:r>
              <a:rPr lang="en-GB" dirty="0">
                <a:solidFill>
                  <a:srgbClr val="0070C0"/>
                </a:solidFill>
              </a:rPr>
              <a:t>0</a:t>
            </a:r>
            <a:r>
              <a:rPr lang="en-GB" sz="1800" b="0" dirty="0" smtClean="0">
                <a:solidFill>
                  <a:srgbClr val="0070C0"/>
                </a:solidFill>
              </a:rPr>
              <a:t>                 0                  1                  0                0</a:t>
            </a:r>
            <a:endParaRPr lang="en-GB" sz="1800" b="0" dirty="0">
              <a:solidFill>
                <a:srgbClr val="0070C0"/>
              </a:solidFill>
            </a:endParaRPr>
          </a:p>
        </p:txBody>
      </p:sp>
      <p:sp>
        <p:nvSpPr>
          <p:cNvPr id="5" name="TextBox 4"/>
          <p:cNvSpPr txBox="1"/>
          <p:nvPr/>
        </p:nvSpPr>
        <p:spPr>
          <a:xfrm>
            <a:off x="3871354" y="3082777"/>
            <a:ext cx="5585183" cy="369332"/>
          </a:xfrm>
          <a:prstGeom prst="rect">
            <a:avLst/>
          </a:prstGeom>
          <a:noFill/>
        </p:spPr>
        <p:txBody>
          <a:bodyPr wrap="none" rtlCol="0">
            <a:spAutoFit/>
          </a:bodyPr>
          <a:lstStyle/>
          <a:p>
            <a:r>
              <a:rPr lang="en-GB" i="1" dirty="0" smtClean="0">
                <a:solidFill>
                  <a:srgbClr val="00B050"/>
                </a:solidFill>
              </a:rPr>
              <a:t>0   </a:t>
            </a:r>
            <a:r>
              <a:rPr lang="en-GB" sz="1800" b="0" dirty="0" smtClean="0">
                <a:solidFill>
                  <a:srgbClr val="00B050"/>
                </a:solidFill>
              </a:rPr>
              <a:t>               0                  h(2)               0                 0</a:t>
            </a:r>
            <a:endParaRPr lang="en-GB" sz="1800" b="0" dirty="0">
              <a:solidFill>
                <a:srgbClr val="00B050"/>
              </a:solidFill>
            </a:endParaRPr>
          </a:p>
        </p:txBody>
      </p:sp>
      <p:sp>
        <p:nvSpPr>
          <p:cNvPr id="6" name="TextBox 5"/>
          <p:cNvSpPr txBox="1"/>
          <p:nvPr/>
        </p:nvSpPr>
        <p:spPr>
          <a:xfrm>
            <a:off x="7280604" y="4615357"/>
            <a:ext cx="1168910" cy="369332"/>
          </a:xfrm>
          <a:prstGeom prst="rect">
            <a:avLst/>
          </a:prstGeom>
          <a:noFill/>
        </p:spPr>
        <p:txBody>
          <a:bodyPr wrap="none" rtlCol="0">
            <a:spAutoFit/>
          </a:bodyPr>
          <a:lstStyle/>
          <a:p>
            <a:r>
              <a:rPr lang="en-GB" sz="1800" b="0" i="1" dirty="0" smtClean="0">
                <a:solidFill>
                  <a:schemeClr val="tx1"/>
                </a:solidFill>
              </a:rPr>
              <a:t>y</a:t>
            </a:r>
            <a:r>
              <a:rPr lang="en-GB" sz="1800" b="0" dirty="0" smtClean="0">
                <a:solidFill>
                  <a:schemeClr val="tx1"/>
                </a:solidFill>
              </a:rPr>
              <a:t>(</a:t>
            </a:r>
            <a:r>
              <a:rPr lang="en-GB" sz="1800" b="0" i="1" dirty="0" smtClean="0">
                <a:solidFill>
                  <a:schemeClr val="tx1"/>
                </a:solidFill>
              </a:rPr>
              <a:t>n</a:t>
            </a:r>
            <a:r>
              <a:rPr lang="en-GB" sz="1800" b="0" dirty="0" smtClean="0">
                <a:solidFill>
                  <a:schemeClr val="tx1"/>
                </a:solidFill>
              </a:rPr>
              <a:t>) = </a:t>
            </a:r>
            <a:r>
              <a:rPr lang="en-GB" sz="1800" b="0" i="1" dirty="0" smtClean="0">
                <a:solidFill>
                  <a:srgbClr val="FF0000"/>
                </a:solidFill>
              </a:rPr>
              <a:t>h</a:t>
            </a:r>
            <a:r>
              <a:rPr lang="en-GB" sz="1800" b="0" dirty="0" smtClean="0">
                <a:solidFill>
                  <a:srgbClr val="FF0000"/>
                </a:solidFill>
              </a:rPr>
              <a:t>(2)</a:t>
            </a:r>
            <a:endParaRPr lang="en-GB" sz="1800" b="0" dirty="0">
              <a:solidFill>
                <a:srgbClr val="FF0000"/>
              </a:solidFill>
            </a:endParaRPr>
          </a:p>
        </p:txBody>
      </p:sp>
    </p:spTree>
    <p:extLst>
      <p:ext uri="{BB962C8B-B14F-4D97-AF65-F5344CB8AC3E}">
        <p14:creationId xmlns:p14="http://schemas.microsoft.com/office/powerpoint/2010/main" val="2672041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impulse response</a:t>
            </a:r>
            <a:endParaRPr lang="en-GB" dirty="0"/>
          </a:p>
        </p:txBody>
      </p:sp>
      <p:pic>
        <p:nvPicPr>
          <p:cNvPr id="116738" name="Picture 2"/>
          <p:cNvPicPr>
            <a:picLocks noChangeAspect="1" noChangeArrowheads="1"/>
          </p:cNvPicPr>
          <p:nvPr/>
        </p:nvPicPr>
        <p:blipFill>
          <a:blip r:embed="rId3"/>
          <a:srcRect/>
          <a:stretch>
            <a:fillRect/>
          </a:stretch>
        </p:blipFill>
        <p:spPr bwMode="auto">
          <a:xfrm>
            <a:off x="3255390" y="1686928"/>
            <a:ext cx="5951670" cy="3266130"/>
          </a:xfrm>
          <a:prstGeom prst="rect">
            <a:avLst/>
          </a:prstGeom>
          <a:noFill/>
          <a:ln w="9525">
            <a:noFill/>
            <a:miter lim="800000"/>
            <a:headEnd/>
            <a:tailEnd/>
          </a:ln>
        </p:spPr>
      </p:pic>
      <p:sp>
        <p:nvSpPr>
          <p:cNvPr id="4" name="TextBox 3"/>
          <p:cNvSpPr txBox="1"/>
          <p:nvPr/>
        </p:nvSpPr>
        <p:spPr>
          <a:xfrm>
            <a:off x="3708830" y="1491752"/>
            <a:ext cx="5186035" cy="369332"/>
          </a:xfrm>
          <a:prstGeom prst="rect">
            <a:avLst/>
          </a:prstGeom>
          <a:noFill/>
        </p:spPr>
        <p:txBody>
          <a:bodyPr wrap="none" rtlCol="0">
            <a:spAutoFit/>
          </a:bodyPr>
          <a:lstStyle/>
          <a:p>
            <a:r>
              <a:rPr lang="en-GB" dirty="0">
                <a:solidFill>
                  <a:srgbClr val="0070C0"/>
                </a:solidFill>
              </a:rPr>
              <a:t>0</a:t>
            </a:r>
            <a:r>
              <a:rPr lang="en-GB" sz="1800" b="0" dirty="0" smtClean="0">
                <a:solidFill>
                  <a:srgbClr val="0070C0"/>
                </a:solidFill>
              </a:rPr>
              <a:t>                 0                  0                  1                0</a:t>
            </a:r>
            <a:endParaRPr lang="en-GB" sz="1800" b="0" dirty="0">
              <a:solidFill>
                <a:srgbClr val="0070C0"/>
              </a:solidFill>
            </a:endParaRPr>
          </a:p>
        </p:txBody>
      </p:sp>
      <p:sp>
        <p:nvSpPr>
          <p:cNvPr id="5" name="TextBox 4"/>
          <p:cNvSpPr txBox="1"/>
          <p:nvPr/>
        </p:nvSpPr>
        <p:spPr>
          <a:xfrm>
            <a:off x="3871354" y="3082777"/>
            <a:ext cx="5521063" cy="369332"/>
          </a:xfrm>
          <a:prstGeom prst="rect">
            <a:avLst/>
          </a:prstGeom>
          <a:noFill/>
        </p:spPr>
        <p:txBody>
          <a:bodyPr wrap="none" rtlCol="0">
            <a:spAutoFit/>
          </a:bodyPr>
          <a:lstStyle/>
          <a:p>
            <a:r>
              <a:rPr lang="en-GB" i="1" dirty="0" smtClean="0">
                <a:solidFill>
                  <a:srgbClr val="00B050"/>
                </a:solidFill>
              </a:rPr>
              <a:t>0   </a:t>
            </a:r>
            <a:r>
              <a:rPr lang="en-GB" sz="1800" b="0" dirty="0" smtClean="0">
                <a:solidFill>
                  <a:srgbClr val="00B050"/>
                </a:solidFill>
              </a:rPr>
              <a:t>               0                  0                 h(3)               0</a:t>
            </a:r>
            <a:endParaRPr lang="en-GB" sz="1800" b="0" dirty="0">
              <a:solidFill>
                <a:srgbClr val="00B050"/>
              </a:solidFill>
            </a:endParaRPr>
          </a:p>
        </p:txBody>
      </p:sp>
      <p:sp>
        <p:nvSpPr>
          <p:cNvPr id="6" name="TextBox 5"/>
          <p:cNvSpPr txBox="1"/>
          <p:nvPr/>
        </p:nvSpPr>
        <p:spPr>
          <a:xfrm>
            <a:off x="7280604" y="4615357"/>
            <a:ext cx="1168910" cy="369332"/>
          </a:xfrm>
          <a:prstGeom prst="rect">
            <a:avLst/>
          </a:prstGeom>
          <a:noFill/>
        </p:spPr>
        <p:txBody>
          <a:bodyPr wrap="none" rtlCol="0">
            <a:spAutoFit/>
          </a:bodyPr>
          <a:lstStyle/>
          <a:p>
            <a:r>
              <a:rPr lang="en-GB" sz="1800" b="0" i="1" dirty="0" smtClean="0">
                <a:solidFill>
                  <a:schemeClr val="tx1"/>
                </a:solidFill>
              </a:rPr>
              <a:t>y</a:t>
            </a:r>
            <a:r>
              <a:rPr lang="en-GB" sz="1800" b="0" dirty="0" smtClean="0">
                <a:solidFill>
                  <a:schemeClr val="tx1"/>
                </a:solidFill>
              </a:rPr>
              <a:t>(</a:t>
            </a:r>
            <a:r>
              <a:rPr lang="en-GB" sz="1800" b="0" i="1" dirty="0" smtClean="0">
                <a:solidFill>
                  <a:schemeClr val="tx1"/>
                </a:solidFill>
              </a:rPr>
              <a:t>n</a:t>
            </a:r>
            <a:r>
              <a:rPr lang="en-GB" sz="1800" b="0" dirty="0" smtClean="0">
                <a:solidFill>
                  <a:schemeClr val="tx1"/>
                </a:solidFill>
              </a:rPr>
              <a:t>) = </a:t>
            </a:r>
            <a:r>
              <a:rPr lang="en-GB" sz="1800" b="0" i="1" dirty="0" smtClean="0">
                <a:solidFill>
                  <a:srgbClr val="FF0000"/>
                </a:solidFill>
              </a:rPr>
              <a:t>h</a:t>
            </a:r>
            <a:r>
              <a:rPr lang="en-GB" sz="1800" b="0" dirty="0" smtClean="0">
                <a:solidFill>
                  <a:srgbClr val="FF0000"/>
                </a:solidFill>
              </a:rPr>
              <a:t>(3)</a:t>
            </a:r>
            <a:endParaRPr lang="en-GB" sz="1800" b="0" dirty="0">
              <a:solidFill>
                <a:srgbClr val="FF0000"/>
              </a:solidFill>
            </a:endParaRPr>
          </a:p>
        </p:txBody>
      </p:sp>
    </p:spTree>
    <p:extLst>
      <p:ext uri="{BB962C8B-B14F-4D97-AF65-F5344CB8AC3E}">
        <p14:creationId xmlns:p14="http://schemas.microsoft.com/office/powerpoint/2010/main" val="694491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FIR filter impulse response</a:t>
            </a:r>
            <a:endParaRPr lang="en-GB" dirty="0"/>
          </a:p>
        </p:txBody>
      </p:sp>
      <p:pic>
        <p:nvPicPr>
          <p:cNvPr id="116738" name="Picture 2"/>
          <p:cNvPicPr>
            <a:picLocks noChangeAspect="1" noChangeArrowheads="1"/>
          </p:cNvPicPr>
          <p:nvPr/>
        </p:nvPicPr>
        <p:blipFill>
          <a:blip r:embed="rId3"/>
          <a:srcRect/>
          <a:stretch>
            <a:fillRect/>
          </a:stretch>
        </p:blipFill>
        <p:spPr bwMode="auto">
          <a:xfrm>
            <a:off x="3255390" y="1686928"/>
            <a:ext cx="5951670" cy="3266130"/>
          </a:xfrm>
          <a:prstGeom prst="rect">
            <a:avLst/>
          </a:prstGeom>
          <a:noFill/>
          <a:ln w="9525">
            <a:noFill/>
            <a:miter lim="800000"/>
            <a:headEnd/>
            <a:tailEnd/>
          </a:ln>
        </p:spPr>
      </p:pic>
      <p:sp>
        <p:nvSpPr>
          <p:cNvPr id="4" name="TextBox 3"/>
          <p:cNvSpPr txBox="1"/>
          <p:nvPr/>
        </p:nvSpPr>
        <p:spPr>
          <a:xfrm>
            <a:off x="3708830" y="1491752"/>
            <a:ext cx="5186035" cy="369332"/>
          </a:xfrm>
          <a:prstGeom prst="rect">
            <a:avLst/>
          </a:prstGeom>
          <a:noFill/>
        </p:spPr>
        <p:txBody>
          <a:bodyPr wrap="none" rtlCol="0">
            <a:spAutoFit/>
          </a:bodyPr>
          <a:lstStyle/>
          <a:p>
            <a:r>
              <a:rPr lang="en-GB" dirty="0">
                <a:solidFill>
                  <a:srgbClr val="0070C0"/>
                </a:solidFill>
              </a:rPr>
              <a:t>0</a:t>
            </a:r>
            <a:r>
              <a:rPr lang="en-GB" sz="1800" b="0" dirty="0" smtClean="0">
                <a:solidFill>
                  <a:srgbClr val="0070C0"/>
                </a:solidFill>
              </a:rPr>
              <a:t>                 0                  0                  0                1</a:t>
            </a:r>
            <a:endParaRPr lang="en-GB" sz="1800" b="0" dirty="0">
              <a:solidFill>
                <a:srgbClr val="0070C0"/>
              </a:solidFill>
            </a:endParaRPr>
          </a:p>
        </p:txBody>
      </p:sp>
      <p:sp>
        <p:nvSpPr>
          <p:cNvPr id="5" name="TextBox 4"/>
          <p:cNvSpPr txBox="1"/>
          <p:nvPr/>
        </p:nvSpPr>
        <p:spPr>
          <a:xfrm>
            <a:off x="3871354" y="3082777"/>
            <a:ext cx="5585183" cy="369332"/>
          </a:xfrm>
          <a:prstGeom prst="rect">
            <a:avLst/>
          </a:prstGeom>
          <a:noFill/>
        </p:spPr>
        <p:txBody>
          <a:bodyPr wrap="none" rtlCol="0">
            <a:spAutoFit/>
          </a:bodyPr>
          <a:lstStyle/>
          <a:p>
            <a:r>
              <a:rPr lang="en-GB" i="1" dirty="0" smtClean="0">
                <a:solidFill>
                  <a:srgbClr val="00B050"/>
                </a:solidFill>
              </a:rPr>
              <a:t>0   </a:t>
            </a:r>
            <a:r>
              <a:rPr lang="en-GB" sz="1800" b="0" dirty="0" smtClean="0">
                <a:solidFill>
                  <a:srgbClr val="00B050"/>
                </a:solidFill>
              </a:rPr>
              <a:t>               0                  0                 0                  h(4)</a:t>
            </a:r>
            <a:endParaRPr lang="en-GB" sz="1800" b="0" dirty="0">
              <a:solidFill>
                <a:srgbClr val="00B050"/>
              </a:solidFill>
            </a:endParaRPr>
          </a:p>
        </p:txBody>
      </p:sp>
      <p:sp>
        <p:nvSpPr>
          <p:cNvPr id="6" name="TextBox 5"/>
          <p:cNvSpPr txBox="1"/>
          <p:nvPr/>
        </p:nvSpPr>
        <p:spPr>
          <a:xfrm>
            <a:off x="7280604" y="4615357"/>
            <a:ext cx="1168910" cy="369332"/>
          </a:xfrm>
          <a:prstGeom prst="rect">
            <a:avLst/>
          </a:prstGeom>
          <a:noFill/>
        </p:spPr>
        <p:txBody>
          <a:bodyPr wrap="none" rtlCol="0">
            <a:spAutoFit/>
          </a:bodyPr>
          <a:lstStyle/>
          <a:p>
            <a:r>
              <a:rPr lang="en-GB" sz="1800" b="0" i="1" dirty="0" smtClean="0">
                <a:solidFill>
                  <a:schemeClr val="tx1"/>
                </a:solidFill>
              </a:rPr>
              <a:t>y</a:t>
            </a:r>
            <a:r>
              <a:rPr lang="en-GB" sz="1800" b="0" dirty="0" smtClean="0">
                <a:solidFill>
                  <a:schemeClr val="tx1"/>
                </a:solidFill>
              </a:rPr>
              <a:t>(</a:t>
            </a:r>
            <a:r>
              <a:rPr lang="en-GB" sz="1800" b="0" i="1" dirty="0" smtClean="0">
                <a:solidFill>
                  <a:schemeClr val="tx1"/>
                </a:solidFill>
              </a:rPr>
              <a:t>n</a:t>
            </a:r>
            <a:r>
              <a:rPr lang="en-GB" sz="1800" b="0" dirty="0" smtClean="0">
                <a:solidFill>
                  <a:schemeClr val="tx1"/>
                </a:solidFill>
              </a:rPr>
              <a:t>) = </a:t>
            </a:r>
            <a:r>
              <a:rPr lang="en-GB" sz="1800" b="0" i="1" dirty="0" smtClean="0">
                <a:solidFill>
                  <a:srgbClr val="FF0000"/>
                </a:solidFill>
              </a:rPr>
              <a:t>h</a:t>
            </a:r>
            <a:r>
              <a:rPr lang="en-GB" sz="1800" b="0" dirty="0" smtClean="0">
                <a:solidFill>
                  <a:srgbClr val="FF0000"/>
                </a:solidFill>
              </a:rPr>
              <a:t>(4)</a:t>
            </a:r>
            <a:endParaRPr lang="en-GB" sz="1800" b="0" dirty="0">
              <a:solidFill>
                <a:srgbClr val="FF0000"/>
              </a:solidFill>
            </a:endParaRPr>
          </a:p>
        </p:txBody>
      </p:sp>
    </p:spTree>
    <p:extLst>
      <p:ext uri="{BB962C8B-B14F-4D97-AF65-F5344CB8AC3E}">
        <p14:creationId xmlns:p14="http://schemas.microsoft.com/office/powerpoint/2010/main" val="3212046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Object 3"/>
          <p:cNvPicPr>
            <a:picLocks noChangeAspect="1" noChangeArrowheads="1"/>
          </p:cNvPicPr>
          <p:nvPr/>
        </p:nvPicPr>
        <p:blipFill>
          <a:blip r:embed="rId3" cstate="print"/>
          <a:srcRect/>
          <a:stretch>
            <a:fillRect/>
          </a:stretch>
        </p:blipFill>
        <p:spPr bwMode="auto">
          <a:xfrm>
            <a:off x="3887305" y="2389190"/>
            <a:ext cx="3550842" cy="973137"/>
          </a:xfrm>
          <a:prstGeom prst="rect">
            <a:avLst/>
          </a:prstGeom>
          <a:noFill/>
        </p:spPr>
      </p:pic>
      <p:pic>
        <p:nvPicPr>
          <p:cNvPr id="190467" name="Object 7"/>
          <p:cNvPicPr>
            <a:picLocks noChangeAspect="1" noChangeArrowheads="1"/>
          </p:cNvPicPr>
          <p:nvPr/>
        </p:nvPicPr>
        <p:blipFill>
          <a:blip r:embed="rId4" cstate="print"/>
          <a:srcRect/>
          <a:stretch>
            <a:fillRect/>
          </a:stretch>
        </p:blipFill>
        <p:spPr bwMode="auto">
          <a:xfrm>
            <a:off x="3982529" y="4292600"/>
            <a:ext cx="3263050" cy="598488"/>
          </a:xfrm>
          <a:prstGeom prst="rect">
            <a:avLst/>
          </a:prstGeom>
          <a:noFill/>
        </p:spPr>
      </p:pic>
      <p:sp>
        <p:nvSpPr>
          <p:cNvPr id="3078" name="Text Box 4"/>
          <p:cNvSpPr txBox="1">
            <a:spLocks noChangeArrowheads="1"/>
          </p:cNvSpPr>
          <p:nvPr/>
        </p:nvSpPr>
        <p:spPr bwMode="auto">
          <a:xfrm>
            <a:off x="615790" y="1029980"/>
            <a:ext cx="5601342" cy="584775"/>
          </a:xfrm>
          <a:prstGeom prst="rect">
            <a:avLst/>
          </a:prstGeom>
          <a:noFill/>
          <a:ln w="9525">
            <a:noFill/>
            <a:miter lim="800000"/>
            <a:headEnd/>
            <a:tailEnd/>
          </a:ln>
        </p:spPr>
        <p:txBody>
          <a:bodyPr wrap="none">
            <a:spAutoFit/>
          </a:bodyPr>
          <a:lstStyle/>
          <a:p>
            <a:r>
              <a:rPr lang="en-GB" sz="1600" b="0" dirty="0"/>
              <a:t>Frequency response is the (complex) gain of the filter at </a:t>
            </a:r>
            <a:r>
              <a:rPr lang="en-GB" sz="1600" b="0" dirty="0" smtClean="0"/>
              <a:t>different</a:t>
            </a:r>
          </a:p>
          <a:p>
            <a:r>
              <a:rPr lang="en-GB" sz="1600" b="0" dirty="0" smtClean="0"/>
              <a:t>(individual) frequencies</a:t>
            </a:r>
            <a:endParaRPr lang="en-GB" sz="1600" b="0" dirty="0"/>
          </a:p>
        </p:txBody>
      </p:sp>
      <p:sp>
        <p:nvSpPr>
          <p:cNvPr id="3079" name="Text Box 5"/>
          <p:cNvSpPr txBox="1">
            <a:spLocks noChangeArrowheads="1"/>
          </p:cNvSpPr>
          <p:nvPr/>
        </p:nvSpPr>
        <p:spPr bwMode="auto">
          <a:xfrm>
            <a:off x="624255" y="1793875"/>
            <a:ext cx="2572756" cy="338554"/>
          </a:xfrm>
          <a:prstGeom prst="rect">
            <a:avLst/>
          </a:prstGeom>
          <a:noFill/>
          <a:ln w="9525">
            <a:noFill/>
            <a:miter lim="800000"/>
            <a:headEnd/>
            <a:tailEnd/>
          </a:ln>
        </p:spPr>
        <p:txBody>
          <a:bodyPr wrap="none">
            <a:spAutoFit/>
          </a:bodyPr>
          <a:lstStyle/>
          <a:p>
            <a:r>
              <a:rPr lang="en-GB" sz="1600" b="0" dirty="0"/>
              <a:t>The </a:t>
            </a:r>
            <a:r>
              <a:rPr lang="en-GB" sz="1600" b="0" dirty="0" smtClean="0"/>
              <a:t>FIR </a:t>
            </a:r>
            <a:r>
              <a:rPr lang="en-GB" sz="1600" b="0" dirty="0"/>
              <a:t>filter is described by</a:t>
            </a:r>
          </a:p>
        </p:txBody>
      </p:sp>
      <p:sp>
        <p:nvSpPr>
          <p:cNvPr id="3080" name="Text Box 6"/>
          <p:cNvSpPr txBox="1">
            <a:spLocks noChangeArrowheads="1"/>
          </p:cNvSpPr>
          <p:nvPr/>
        </p:nvSpPr>
        <p:spPr bwMode="auto">
          <a:xfrm>
            <a:off x="615791" y="3701256"/>
            <a:ext cx="5887766" cy="338554"/>
          </a:xfrm>
          <a:prstGeom prst="rect">
            <a:avLst/>
          </a:prstGeom>
          <a:noFill/>
          <a:ln w="9525">
            <a:noFill/>
            <a:miter lim="800000"/>
            <a:headEnd/>
            <a:tailEnd/>
          </a:ln>
        </p:spPr>
        <p:txBody>
          <a:bodyPr wrap="none">
            <a:spAutoFit/>
          </a:bodyPr>
          <a:lstStyle/>
          <a:p>
            <a:r>
              <a:rPr lang="en-GB" sz="1600" b="0" dirty="0"/>
              <a:t>If input </a:t>
            </a:r>
            <a:r>
              <a:rPr lang="en-GB" sz="1600" b="0" i="1" dirty="0" smtClean="0"/>
              <a:t>x</a:t>
            </a:r>
            <a:r>
              <a:rPr lang="en-GB" sz="1600" b="0" dirty="0" smtClean="0"/>
              <a:t>(</a:t>
            </a:r>
            <a:r>
              <a:rPr lang="en-GB" sz="1600" b="0" i="1" dirty="0" smtClean="0"/>
              <a:t>n</a:t>
            </a:r>
            <a:r>
              <a:rPr lang="en-GB" sz="1600" b="0" dirty="0" smtClean="0"/>
              <a:t>) </a:t>
            </a:r>
            <a:r>
              <a:rPr lang="en-GB" sz="1600" b="0" dirty="0"/>
              <a:t>comprises samples of a continuous complex exponential</a:t>
            </a:r>
          </a:p>
        </p:txBody>
      </p:sp>
      <p:sp>
        <p:nvSpPr>
          <p:cNvPr id="3081" name="Text Box 8"/>
          <p:cNvSpPr txBox="1">
            <a:spLocks noChangeArrowheads="1"/>
          </p:cNvSpPr>
          <p:nvPr/>
        </p:nvSpPr>
        <p:spPr bwMode="auto">
          <a:xfrm>
            <a:off x="9406134" y="2692400"/>
            <a:ext cx="418704" cy="338554"/>
          </a:xfrm>
          <a:prstGeom prst="rect">
            <a:avLst/>
          </a:prstGeom>
          <a:noFill/>
          <a:ln w="9525">
            <a:noFill/>
            <a:miter lim="800000"/>
            <a:headEnd/>
            <a:tailEnd/>
          </a:ln>
        </p:spPr>
        <p:txBody>
          <a:bodyPr wrap="none">
            <a:spAutoFit/>
          </a:bodyPr>
          <a:lstStyle/>
          <a:p>
            <a:r>
              <a:rPr lang="en-GB" sz="1600" b="0" dirty="0" smtClean="0"/>
              <a:t>(1)</a:t>
            </a:r>
            <a:endParaRPr lang="en-GB" sz="1600" b="0" dirty="0"/>
          </a:p>
        </p:txBody>
      </p:sp>
      <p:pic>
        <p:nvPicPr>
          <p:cNvPr id="190468" name="Object 9"/>
          <p:cNvPicPr>
            <a:picLocks noChangeAspect="1" noChangeArrowheads="1"/>
          </p:cNvPicPr>
          <p:nvPr/>
        </p:nvPicPr>
        <p:blipFill>
          <a:blip r:embed="rId5" cstate="print"/>
          <a:srcRect/>
          <a:stretch>
            <a:fillRect/>
          </a:stretch>
        </p:blipFill>
        <p:spPr bwMode="auto">
          <a:xfrm>
            <a:off x="3982529" y="5013326"/>
            <a:ext cx="3455617" cy="1031875"/>
          </a:xfrm>
          <a:prstGeom prst="rect">
            <a:avLst/>
          </a:prstGeom>
          <a:noFill/>
        </p:spPr>
      </p:pic>
      <p:sp>
        <p:nvSpPr>
          <p:cNvPr id="3082" name="Text Box 11"/>
          <p:cNvSpPr txBox="1">
            <a:spLocks noChangeArrowheads="1"/>
          </p:cNvSpPr>
          <p:nvPr/>
        </p:nvSpPr>
        <p:spPr bwMode="auto">
          <a:xfrm>
            <a:off x="1364895" y="5105400"/>
            <a:ext cx="421206" cy="338554"/>
          </a:xfrm>
          <a:prstGeom prst="rect">
            <a:avLst/>
          </a:prstGeom>
          <a:noFill/>
          <a:ln w="9525">
            <a:noFill/>
            <a:miter lim="800000"/>
            <a:headEnd/>
            <a:tailEnd/>
          </a:ln>
        </p:spPr>
        <p:txBody>
          <a:bodyPr wrap="none">
            <a:spAutoFit/>
          </a:bodyPr>
          <a:lstStyle/>
          <a:p>
            <a:r>
              <a:rPr lang="en-GB" sz="1600" b="0" dirty="0"/>
              <a:t>i.e.</a:t>
            </a:r>
          </a:p>
        </p:txBody>
      </p:sp>
      <p:sp>
        <p:nvSpPr>
          <p:cNvPr id="11" name="Title 1"/>
          <p:cNvSpPr txBox="1">
            <a:spLocks/>
          </p:cNvSpPr>
          <p:nvPr/>
        </p:nvSpPr>
        <p:spPr>
          <a:xfrm>
            <a:off x="479874" y="346510"/>
            <a:ext cx="11160000" cy="576000"/>
          </a:xfrm>
          <a:prstGeom prst="rect">
            <a:avLst/>
          </a:prstGeom>
        </p:spPr>
        <p:txBody>
          <a:bodyPr vert="horz" lIns="0" tIns="0" rIns="0" bIns="0" anchor="t">
            <a:normAutofit fontScale="97500"/>
          </a:bodyPr>
          <a:lst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a:lstStyle>
          <a:p>
            <a:pPr defTabSz="914400"/>
            <a:r>
              <a:rPr lang="en-GB" sz="3400" dirty="0" smtClean="0"/>
              <a:t>FIR filter frequency response</a:t>
            </a:r>
            <a:endParaRPr lang="en-GB" sz="3400" dirty="0"/>
          </a:p>
        </p:txBody>
      </p:sp>
    </p:spTree>
    <p:extLst>
      <p:ext uri="{BB962C8B-B14F-4D97-AF65-F5344CB8AC3E}">
        <p14:creationId xmlns:p14="http://schemas.microsoft.com/office/powerpoint/2010/main" val="106286276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0" name="Object 7"/>
          <p:cNvPicPr>
            <a:picLocks noChangeAspect="1" noChangeArrowheads="1"/>
          </p:cNvPicPr>
          <p:nvPr/>
        </p:nvPicPr>
        <p:blipFill>
          <a:blip r:embed="rId3" cstate="print"/>
          <a:srcRect/>
          <a:stretch>
            <a:fillRect/>
          </a:stretch>
        </p:blipFill>
        <p:spPr bwMode="auto">
          <a:xfrm>
            <a:off x="3339015" y="1507144"/>
            <a:ext cx="2880034" cy="487362"/>
          </a:xfrm>
          <a:prstGeom prst="rect">
            <a:avLst/>
          </a:prstGeom>
          <a:noFill/>
        </p:spPr>
      </p:pic>
      <p:pic>
        <p:nvPicPr>
          <p:cNvPr id="191491" name="Object 11"/>
          <p:cNvPicPr>
            <a:picLocks noChangeAspect="1" noChangeArrowheads="1"/>
          </p:cNvPicPr>
          <p:nvPr/>
        </p:nvPicPr>
        <p:blipFill>
          <a:blip r:embed="rId4" cstate="print"/>
          <a:srcRect/>
          <a:stretch>
            <a:fillRect/>
          </a:stretch>
        </p:blipFill>
        <p:spPr bwMode="auto">
          <a:xfrm>
            <a:off x="2858658" y="2569701"/>
            <a:ext cx="1536300" cy="487363"/>
          </a:xfrm>
          <a:prstGeom prst="rect">
            <a:avLst/>
          </a:prstGeom>
          <a:noFill/>
        </p:spPr>
      </p:pic>
      <p:sp>
        <p:nvSpPr>
          <p:cNvPr id="4103" name="Text Box 10"/>
          <p:cNvSpPr txBox="1">
            <a:spLocks noChangeArrowheads="1"/>
          </p:cNvSpPr>
          <p:nvPr/>
        </p:nvSpPr>
        <p:spPr bwMode="auto">
          <a:xfrm>
            <a:off x="1137006" y="2226281"/>
            <a:ext cx="773673" cy="338554"/>
          </a:xfrm>
          <a:prstGeom prst="rect">
            <a:avLst/>
          </a:prstGeom>
          <a:noFill/>
          <a:ln w="9525">
            <a:noFill/>
            <a:miter lim="800000"/>
            <a:headEnd/>
            <a:tailEnd/>
          </a:ln>
        </p:spPr>
        <p:txBody>
          <a:bodyPr wrap="none">
            <a:spAutoFit/>
          </a:bodyPr>
          <a:lstStyle/>
          <a:p>
            <a:r>
              <a:rPr lang="en-GB" sz="1600" b="0" dirty="0" smtClean="0"/>
              <a:t>Where</a:t>
            </a:r>
            <a:endParaRPr lang="en-GB" sz="1600" b="0" dirty="0"/>
          </a:p>
        </p:txBody>
      </p:sp>
      <p:sp>
        <p:nvSpPr>
          <p:cNvPr id="4104" name="Text Box 14"/>
          <p:cNvSpPr txBox="1">
            <a:spLocks noChangeArrowheads="1"/>
          </p:cNvSpPr>
          <p:nvPr/>
        </p:nvSpPr>
        <p:spPr bwMode="auto">
          <a:xfrm>
            <a:off x="5067882" y="2609990"/>
            <a:ext cx="1549527" cy="338554"/>
          </a:xfrm>
          <a:prstGeom prst="rect">
            <a:avLst/>
          </a:prstGeom>
          <a:noFill/>
          <a:ln w="9525">
            <a:noFill/>
            <a:miter lim="800000"/>
            <a:headEnd/>
            <a:tailEnd/>
          </a:ln>
        </p:spPr>
        <p:txBody>
          <a:bodyPr wrap="none">
            <a:spAutoFit/>
          </a:bodyPr>
          <a:lstStyle/>
          <a:p>
            <a:r>
              <a:rPr lang="en-GB" sz="1600" b="0" dirty="0"/>
              <a:t>and we consider</a:t>
            </a:r>
          </a:p>
        </p:txBody>
      </p:sp>
      <p:pic>
        <p:nvPicPr>
          <p:cNvPr id="191492" name="Object 15"/>
          <p:cNvPicPr>
            <a:picLocks noChangeAspect="1" noChangeArrowheads="1"/>
          </p:cNvPicPr>
          <p:nvPr/>
        </p:nvPicPr>
        <p:blipFill>
          <a:blip r:embed="rId5" cstate="print"/>
          <a:srcRect/>
          <a:stretch>
            <a:fillRect/>
          </a:stretch>
        </p:blipFill>
        <p:spPr bwMode="auto">
          <a:xfrm>
            <a:off x="8223082" y="2543026"/>
            <a:ext cx="2111883" cy="401637"/>
          </a:xfrm>
          <a:prstGeom prst="rect">
            <a:avLst/>
          </a:prstGeom>
          <a:noFill/>
        </p:spPr>
      </p:pic>
      <p:pic>
        <p:nvPicPr>
          <p:cNvPr id="191493" name="Object 18"/>
          <p:cNvPicPr>
            <a:picLocks noChangeAspect="1" noChangeArrowheads="1"/>
          </p:cNvPicPr>
          <p:nvPr/>
        </p:nvPicPr>
        <p:blipFill>
          <a:blip r:embed="rId6" cstate="print"/>
          <a:srcRect/>
          <a:stretch>
            <a:fillRect/>
          </a:stretch>
        </p:blipFill>
        <p:spPr bwMode="auto">
          <a:xfrm>
            <a:off x="2956000" y="3667731"/>
            <a:ext cx="4761260" cy="2038350"/>
          </a:xfrm>
          <a:prstGeom prst="rect">
            <a:avLst/>
          </a:prstGeom>
          <a:noFill/>
        </p:spPr>
      </p:pic>
      <p:sp>
        <p:nvSpPr>
          <p:cNvPr id="4105" name="Text Box 20"/>
          <p:cNvSpPr txBox="1">
            <a:spLocks noChangeArrowheads="1"/>
          </p:cNvSpPr>
          <p:nvPr/>
        </p:nvSpPr>
        <p:spPr bwMode="auto">
          <a:xfrm>
            <a:off x="1141226" y="1581548"/>
            <a:ext cx="492443" cy="338554"/>
          </a:xfrm>
          <a:prstGeom prst="rect">
            <a:avLst/>
          </a:prstGeom>
          <a:noFill/>
          <a:ln w="9525">
            <a:noFill/>
            <a:miter lim="800000"/>
            <a:headEnd/>
            <a:tailEnd/>
          </a:ln>
        </p:spPr>
        <p:txBody>
          <a:bodyPr wrap="none">
            <a:spAutoFit/>
          </a:bodyPr>
          <a:lstStyle/>
          <a:p>
            <a:r>
              <a:rPr lang="en-GB" sz="1600" b="0" dirty="0" smtClean="0"/>
              <a:t>Or </a:t>
            </a:r>
            <a:endParaRPr lang="en-GB" sz="1600" b="0" dirty="0"/>
          </a:p>
        </p:txBody>
      </p:sp>
      <p:sp>
        <p:nvSpPr>
          <p:cNvPr id="4106" name="Text Box 21"/>
          <p:cNvSpPr txBox="1">
            <a:spLocks noChangeArrowheads="1"/>
          </p:cNvSpPr>
          <p:nvPr/>
        </p:nvSpPr>
        <p:spPr bwMode="auto">
          <a:xfrm>
            <a:off x="1137006" y="3167669"/>
            <a:ext cx="2922531" cy="338554"/>
          </a:xfrm>
          <a:prstGeom prst="rect">
            <a:avLst/>
          </a:prstGeom>
          <a:noFill/>
          <a:ln w="9525">
            <a:noFill/>
            <a:miter lim="800000"/>
            <a:headEnd/>
            <a:tailEnd/>
          </a:ln>
        </p:spPr>
        <p:txBody>
          <a:bodyPr wrap="none">
            <a:spAutoFit/>
          </a:bodyPr>
          <a:lstStyle/>
          <a:p>
            <a:r>
              <a:rPr lang="en-GB" sz="1600" b="0" dirty="0"/>
              <a:t>Then, substituting for </a:t>
            </a:r>
            <a:r>
              <a:rPr lang="en-GB" sz="1600" b="0" i="1" dirty="0"/>
              <a:t>x</a:t>
            </a:r>
            <a:r>
              <a:rPr lang="en-GB" sz="1600" b="0" dirty="0"/>
              <a:t>(</a:t>
            </a:r>
            <a:r>
              <a:rPr lang="en-GB" sz="1600" b="0" i="1" dirty="0"/>
              <a:t>n</a:t>
            </a:r>
            <a:r>
              <a:rPr lang="en-GB" sz="1600" b="0" dirty="0"/>
              <a:t>-</a:t>
            </a:r>
            <a:r>
              <a:rPr lang="en-GB" sz="1600" b="0" i="1" dirty="0" err="1"/>
              <a:t>i</a:t>
            </a:r>
            <a:r>
              <a:rPr lang="en-GB" sz="1600" b="0" dirty="0"/>
              <a:t>) in (1)</a:t>
            </a:r>
          </a:p>
        </p:txBody>
      </p:sp>
      <p:sp>
        <p:nvSpPr>
          <p:cNvPr id="4107" name="Text Box 22"/>
          <p:cNvSpPr txBox="1">
            <a:spLocks noChangeArrowheads="1"/>
          </p:cNvSpPr>
          <p:nvPr/>
        </p:nvSpPr>
        <p:spPr bwMode="auto">
          <a:xfrm>
            <a:off x="8906516" y="1578581"/>
            <a:ext cx="418704" cy="338554"/>
          </a:xfrm>
          <a:prstGeom prst="rect">
            <a:avLst/>
          </a:prstGeom>
          <a:noFill/>
          <a:ln w="9525">
            <a:noFill/>
            <a:miter lim="800000"/>
            <a:headEnd/>
            <a:tailEnd/>
          </a:ln>
        </p:spPr>
        <p:txBody>
          <a:bodyPr wrap="none">
            <a:spAutoFit/>
          </a:bodyPr>
          <a:lstStyle/>
          <a:p>
            <a:r>
              <a:rPr lang="en-GB" sz="1600" b="0" dirty="0"/>
              <a:t>(2)</a:t>
            </a:r>
          </a:p>
        </p:txBody>
      </p:sp>
      <p:sp>
        <p:nvSpPr>
          <p:cNvPr id="4108" name="Text Box 23"/>
          <p:cNvSpPr txBox="1">
            <a:spLocks noChangeArrowheads="1"/>
          </p:cNvSpPr>
          <p:nvPr/>
        </p:nvSpPr>
        <p:spPr bwMode="auto">
          <a:xfrm>
            <a:off x="8906516" y="5088886"/>
            <a:ext cx="418704" cy="338554"/>
          </a:xfrm>
          <a:prstGeom prst="rect">
            <a:avLst/>
          </a:prstGeom>
          <a:noFill/>
          <a:ln w="9525">
            <a:noFill/>
            <a:miter lim="800000"/>
            <a:headEnd/>
            <a:tailEnd/>
          </a:ln>
        </p:spPr>
        <p:txBody>
          <a:bodyPr wrap="none">
            <a:spAutoFit/>
          </a:bodyPr>
          <a:lstStyle/>
          <a:p>
            <a:r>
              <a:rPr lang="en-GB" sz="1600" b="0" dirty="0"/>
              <a:t>(3)</a:t>
            </a:r>
          </a:p>
        </p:txBody>
      </p:sp>
      <p:sp>
        <p:nvSpPr>
          <p:cNvPr id="13" name="Title 1"/>
          <p:cNvSpPr txBox="1">
            <a:spLocks/>
          </p:cNvSpPr>
          <p:nvPr/>
        </p:nvSpPr>
        <p:spPr>
          <a:xfrm>
            <a:off x="479874" y="336000"/>
            <a:ext cx="11160000" cy="576000"/>
          </a:xfrm>
          <a:prstGeom prst="rect">
            <a:avLst/>
          </a:prstGeom>
        </p:spPr>
        <p:txBody>
          <a:bodyPr vert="horz" lIns="0" tIns="0" rIns="0" bIns="0" anchor="t">
            <a:normAutofit fontScale="97500"/>
          </a:bodyPr>
          <a:lst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a:lstStyle>
          <a:p>
            <a:pPr defTabSz="914400"/>
            <a:r>
              <a:rPr lang="en-GB" sz="3400" dirty="0" smtClean="0"/>
              <a:t>Frequency Response of the Moving Average Filter</a:t>
            </a:r>
            <a:endParaRPr lang="en-GB" sz="3400" dirty="0"/>
          </a:p>
        </p:txBody>
      </p:sp>
    </p:spTree>
    <p:extLst>
      <p:ext uri="{BB962C8B-B14F-4D97-AF65-F5344CB8AC3E}">
        <p14:creationId xmlns:p14="http://schemas.microsoft.com/office/powerpoint/2010/main" val="11442474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Moving Average Filter</a:t>
            </a:r>
            <a:endParaRPr lang="en-US" dirty="0"/>
          </a:p>
        </p:txBody>
      </p:sp>
      <p:grpSp>
        <p:nvGrpSpPr>
          <p:cNvPr id="4" name="Group 4"/>
          <p:cNvGrpSpPr>
            <a:grpSpLocks noChangeAspect="1"/>
          </p:cNvGrpSpPr>
          <p:nvPr/>
        </p:nvGrpSpPr>
        <p:grpSpPr bwMode="auto">
          <a:xfrm>
            <a:off x="2483844" y="-151958"/>
            <a:ext cx="7777162" cy="4565650"/>
            <a:chOff x="2362" y="8085"/>
            <a:chExt cx="7200" cy="4320"/>
          </a:xfrm>
        </p:grpSpPr>
        <p:sp>
          <p:nvSpPr>
            <p:cNvPr id="5" name="AutoShape 5"/>
            <p:cNvSpPr>
              <a:spLocks noChangeAspect="1" noChangeArrowheads="1"/>
            </p:cNvSpPr>
            <p:nvPr/>
          </p:nvSpPr>
          <p:spPr bwMode="auto">
            <a:xfrm>
              <a:off x="2362" y="8085"/>
              <a:ext cx="7200" cy="4320"/>
            </a:xfrm>
            <a:prstGeom prst="rect">
              <a:avLst/>
            </a:prstGeom>
            <a:noFill/>
            <a:ln w="9525">
              <a:noFill/>
              <a:miter lim="800000"/>
              <a:headEnd/>
              <a:tailEnd/>
            </a:ln>
          </p:spPr>
          <p:txBody>
            <a:bodyPr/>
            <a:lstStyle/>
            <a:p>
              <a:endParaRPr lang="en-US"/>
            </a:p>
          </p:txBody>
        </p:sp>
        <p:sp>
          <p:nvSpPr>
            <p:cNvPr id="6" name="Rectangle 6"/>
            <p:cNvSpPr>
              <a:spLocks noChangeArrowheads="1"/>
            </p:cNvSpPr>
            <p:nvPr/>
          </p:nvSpPr>
          <p:spPr bwMode="auto">
            <a:xfrm>
              <a:off x="4710" y="9525"/>
              <a:ext cx="1722" cy="1280"/>
            </a:xfrm>
            <a:prstGeom prst="rect">
              <a:avLst/>
            </a:prstGeom>
            <a:solidFill>
              <a:srgbClr val="FFFFFF"/>
            </a:solidFill>
            <a:ln w="38100">
              <a:solidFill>
                <a:srgbClr val="000000"/>
              </a:solidFill>
              <a:miter lim="800000"/>
              <a:headEnd/>
              <a:tailEnd/>
            </a:ln>
          </p:spPr>
          <p:txBody>
            <a:bodyPr/>
            <a:lstStyle/>
            <a:p>
              <a:endParaRPr lang="en-US"/>
            </a:p>
          </p:txBody>
        </p:sp>
        <p:sp>
          <p:nvSpPr>
            <p:cNvPr id="7" name="Text Box 7"/>
            <p:cNvSpPr txBox="1">
              <a:spLocks noChangeArrowheads="1"/>
            </p:cNvSpPr>
            <p:nvPr/>
          </p:nvSpPr>
          <p:spPr bwMode="auto">
            <a:xfrm>
              <a:off x="5023" y="9685"/>
              <a:ext cx="1096" cy="960"/>
            </a:xfrm>
            <a:prstGeom prst="rect">
              <a:avLst/>
            </a:prstGeom>
            <a:solidFill>
              <a:srgbClr val="FFFFFF"/>
            </a:solidFill>
            <a:ln w="9525">
              <a:noFill/>
              <a:miter lim="800000"/>
              <a:headEnd/>
              <a:tailEnd/>
            </a:ln>
          </p:spPr>
          <p:txBody>
            <a:bodyPr/>
            <a:lstStyle/>
            <a:p>
              <a:pPr algn="ctr"/>
              <a:r>
                <a:rPr lang="en-GB" sz="2000" dirty="0">
                  <a:latin typeface="Times New Roman" pitchFamily="18" charset="0"/>
                </a:rPr>
                <a:t>moving</a:t>
              </a:r>
            </a:p>
            <a:p>
              <a:pPr algn="ctr"/>
              <a:r>
                <a:rPr lang="en-GB" sz="2000" dirty="0">
                  <a:latin typeface="Times New Roman" pitchFamily="18" charset="0"/>
                </a:rPr>
                <a:t>average</a:t>
              </a:r>
            </a:p>
            <a:p>
              <a:pPr algn="ctr"/>
              <a:r>
                <a:rPr lang="en-GB" sz="2000" dirty="0">
                  <a:latin typeface="Times New Roman" pitchFamily="18" charset="0"/>
                </a:rPr>
                <a:t>filter</a:t>
              </a:r>
              <a:endParaRPr lang="en-GB" sz="2000" dirty="0"/>
            </a:p>
          </p:txBody>
        </p:sp>
        <p:sp>
          <p:nvSpPr>
            <p:cNvPr id="8" name="Line 8"/>
            <p:cNvSpPr>
              <a:spLocks noChangeShapeType="1"/>
            </p:cNvSpPr>
            <p:nvPr/>
          </p:nvSpPr>
          <p:spPr bwMode="auto">
            <a:xfrm>
              <a:off x="6432" y="10165"/>
              <a:ext cx="939" cy="0"/>
            </a:xfrm>
            <a:prstGeom prst="line">
              <a:avLst/>
            </a:prstGeom>
            <a:noFill/>
            <a:ln w="38100">
              <a:solidFill>
                <a:srgbClr val="000000"/>
              </a:solidFill>
              <a:round/>
              <a:headEnd/>
              <a:tailEnd type="triangle" w="med" len="med"/>
            </a:ln>
          </p:spPr>
          <p:txBody>
            <a:bodyPr/>
            <a:lstStyle/>
            <a:p>
              <a:endParaRPr lang="en-GB"/>
            </a:p>
          </p:txBody>
        </p:sp>
        <p:sp>
          <p:nvSpPr>
            <p:cNvPr id="9" name="Line 9"/>
            <p:cNvSpPr>
              <a:spLocks noChangeShapeType="1"/>
            </p:cNvSpPr>
            <p:nvPr/>
          </p:nvSpPr>
          <p:spPr bwMode="auto">
            <a:xfrm>
              <a:off x="3614" y="10165"/>
              <a:ext cx="1096" cy="0"/>
            </a:xfrm>
            <a:prstGeom prst="line">
              <a:avLst/>
            </a:prstGeom>
            <a:noFill/>
            <a:ln w="38100">
              <a:solidFill>
                <a:srgbClr val="000000"/>
              </a:solidFill>
              <a:round/>
              <a:headEnd/>
              <a:tailEnd type="triangle" w="med" len="med"/>
            </a:ln>
          </p:spPr>
          <p:txBody>
            <a:bodyPr/>
            <a:lstStyle/>
            <a:p>
              <a:endParaRPr lang="en-GB"/>
            </a:p>
          </p:txBody>
        </p:sp>
        <p:sp>
          <p:nvSpPr>
            <p:cNvPr id="10" name="Text Box 10"/>
            <p:cNvSpPr txBox="1">
              <a:spLocks noChangeArrowheads="1"/>
            </p:cNvSpPr>
            <p:nvPr/>
          </p:nvSpPr>
          <p:spPr bwMode="auto">
            <a:xfrm>
              <a:off x="3458" y="9525"/>
              <a:ext cx="782" cy="480"/>
            </a:xfrm>
            <a:prstGeom prst="rect">
              <a:avLst/>
            </a:prstGeom>
            <a:solidFill>
              <a:srgbClr val="FFFFFF"/>
            </a:solidFill>
            <a:ln w="9525">
              <a:noFill/>
              <a:miter lim="800000"/>
              <a:headEnd/>
              <a:tailEnd/>
            </a:ln>
          </p:spPr>
          <p:txBody>
            <a:bodyPr/>
            <a:lstStyle/>
            <a:p>
              <a:r>
                <a:rPr lang="en-GB" sz="2400" dirty="0">
                  <a:solidFill>
                    <a:srgbClr val="0000FF"/>
                  </a:solidFill>
                  <a:latin typeface="Times New Roman" pitchFamily="18" charset="0"/>
                </a:rPr>
                <a:t>x(n)</a:t>
              </a:r>
              <a:endParaRPr lang="en-GB" sz="2400" dirty="0"/>
            </a:p>
          </p:txBody>
        </p:sp>
        <p:sp>
          <p:nvSpPr>
            <p:cNvPr id="11" name="Text Box 11"/>
            <p:cNvSpPr txBox="1">
              <a:spLocks noChangeArrowheads="1"/>
            </p:cNvSpPr>
            <p:nvPr/>
          </p:nvSpPr>
          <p:spPr bwMode="auto">
            <a:xfrm>
              <a:off x="7058" y="9525"/>
              <a:ext cx="782" cy="480"/>
            </a:xfrm>
            <a:prstGeom prst="rect">
              <a:avLst/>
            </a:prstGeom>
            <a:solidFill>
              <a:srgbClr val="FFFFFF"/>
            </a:solidFill>
            <a:ln w="9525">
              <a:noFill/>
              <a:miter lim="800000"/>
              <a:headEnd/>
              <a:tailEnd/>
            </a:ln>
          </p:spPr>
          <p:txBody>
            <a:bodyPr/>
            <a:lstStyle/>
            <a:p>
              <a:r>
                <a:rPr lang="en-GB" sz="2400">
                  <a:solidFill>
                    <a:srgbClr val="FF0000"/>
                  </a:solidFill>
                  <a:latin typeface="Times New Roman" pitchFamily="18" charset="0"/>
                </a:rPr>
                <a:t>y(n)</a:t>
              </a:r>
              <a:endParaRPr lang="en-GB" sz="2400"/>
            </a:p>
          </p:txBody>
        </p:sp>
        <p:sp>
          <p:nvSpPr>
            <p:cNvPr id="12" name="Text Box 12"/>
            <p:cNvSpPr txBox="1">
              <a:spLocks noChangeArrowheads="1"/>
            </p:cNvSpPr>
            <p:nvPr/>
          </p:nvSpPr>
          <p:spPr bwMode="auto">
            <a:xfrm>
              <a:off x="3458" y="10325"/>
              <a:ext cx="903" cy="480"/>
            </a:xfrm>
            <a:prstGeom prst="rect">
              <a:avLst/>
            </a:prstGeom>
            <a:solidFill>
              <a:srgbClr val="FFFFFF"/>
            </a:solidFill>
            <a:ln w="9525">
              <a:noFill/>
              <a:miter lim="800000"/>
              <a:headEnd/>
              <a:tailEnd/>
            </a:ln>
          </p:spPr>
          <p:txBody>
            <a:bodyPr/>
            <a:lstStyle/>
            <a:p>
              <a:r>
                <a:rPr lang="en-GB" sz="2400" dirty="0">
                  <a:solidFill>
                    <a:srgbClr val="0000FF"/>
                  </a:solidFill>
                  <a:latin typeface="Times New Roman" pitchFamily="18" charset="0"/>
                </a:rPr>
                <a:t>input</a:t>
              </a:r>
              <a:endParaRPr lang="en-GB" sz="2400" dirty="0"/>
            </a:p>
          </p:txBody>
        </p:sp>
        <p:sp>
          <p:nvSpPr>
            <p:cNvPr id="13" name="Text Box 13"/>
            <p:cNvSpPr txBox="1">
              <a:spLocks noChangeArrowheads="1"/>
            </p:cNvSpPr>
            <p:nvPr/>
          </p:nvSpPr>
          <p:spPr bwMode="auto">
            <a:xfrm>
              <a:off x="6901" y="10325"/>
              <a:ext cx="1022" cy="480"/>
            </a:xfrm>
            <a:prstGeom prst="rect">
              <a:avLst/>
            </a:prstGeom>
            <a:solidFill>
              <a:srgbClr val="FFFFFF"/>
            </a:solidFill>
            <a:ln w="9525">
              <a:noFill/>
              <a:miter lim="800000"/>
              <a:headEnd/>
              <a:tailEnd/>
            </a:ln>
          </p:spPr>
          <p:txBody>
            <a:bodyPr/>
            <a:lstStyle/>
            <a:p>
              <a:r>
                <a:rPr lang="en-GB" sz="2400" dirty="0">
                  <a:solidFill>
                    <a:srgbClr val="FF0000"/>
                  </a:solidFill>
                  <a:latin typeface="Times New Roman" pitchFamily="18" charset="0"/>
                </a:rPr>
                <a:t>output</a:t>
              </a:r>
              <a:endParaRPr lang="en-GB" sz="2400" dirty="0"/>
            </a:p>
          </p:txBody>
        </p:sp>
      </p:grpSp>
      <p:graphicFrame>
        <p:nvGraphicFramePr>
          <p:cNvPr id="14" name="Object 14"/>
          <p:cNvGraphicFramePr>
            <a:graphicFrameLocks noChangeAspect="1"/>
          </p:cNvGraphicFramePr>
          <p:nvPr>
            <p:extLst>
              <p:ext uri="{D42A27DB-BD31-4B8C-83A1-F6EECF244321}">
                <p14:modId xmlns:p14="http://schemas.microsoft.com/office/powerpoint/2010/main" val="744499969"/>
              </p:ext>
            </p:extLst>
          </p:nvPr>
        </p:nvGraphicFramePr>
        <p:xfrm>
          <a:off x="2788644" y="3657600"/>
          <a:ext cx="6048375" cy="741363"/>
        </p:xfrm>
        <a:graphic>
          <a:graphicData uri="http://schemas.openxmlformats.org/presentationml/2006/ole">
            <mc:AlternateContent xmlns:mc="http://schemas.openxmlformats.org/markup-compatibility/2006">
              <mc:Choice xmlns:v="urn:schemas-microsoft-com:vml" Requires="v">
                <p:oleObj spid="_x0000_s1158" name="Equation" r:id="rId4" imgW="3733560" imgH="457200" progId="Equation.3">
                  <p:embed/>
                </p:oleObj>
              </mc:Choice>
              <mc:Fallback>
                <p:oleObj name="Equation" r:id="rId4" imgW="373356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8644" y="3657600"/>
                        <a:ext cx="6048375" cy="741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7"/>
          <p:cNvGraphicFramePr>
            <a:graphicFrameLocks noChangeAspect="1"/>
          </p:cNvGraphicFramePr>
          <p:nvPr>
            <p:extLst>
              <p:ext uri="{D42A27DB-BD31-4B8C-83A1-F6EECF244321}">
                <p14:modId xmlns:p14="http://schemas.microsoft.com/office/powerpoint/2010/main" val="1728612642"/>
              </p:ext>
            </p:extLst>
          </p:nvPr>
        </p:nvGraphicFramePr>
        <p:xfrm>
          <a:off x="2483844" y="4495800"/>
          <a:ext cx="7559675" cy="360363"/>
        </p:xfrm>
        <a:graphic>
          <a:graphicData uri="http://schemas.openxmlformats.org/presentationml/2006/ole">
            <mc:AlternateContent xmlns:mc="http://schemas.openxmlformats.org/markup-compatibility/2006">
              <mc:Choice xmlns:v="urn:schemas-microsoft-com:vml" Requires="v">
                <p:oleObj spid="_x0000_s1159" name="Equation" r:id="rId6" imgW="4825800" imgH="228600" progId="Equation.3">
                  <p:embed/>
                </p:oleObj>
              </mc:Choice>
              <mc:Fallback>
                <p:oleObj name="Equation" r:id="rId6" imgW="48258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83844" y="4495800"/>
                        <a:ext cx="7559675" cy="360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 Box 16"/>
          <p:cNvSpPr txBox="1">
            <a:spLocks noChangeArrowheads="1"/>
          </p:cNvSpPr>
          <p:nvPr/>
        </p:nvSpPr>
        <p:spPr bwMode="auto">
          <a:xfrm>
            <a:off x="3855444" y="3048000"/>
            <a:ext cx="4054475" cy="457200"/>
          </a:xfrm>
          <a:prstGeom prst="rect">
            <a:avLst/>
          </a:prstGeom>
          <a:noFill/>
          <a:ln w="9525">
            <a:noFill/>
            <a:miter lim="800000"/>
            <a:headEnd/>
            <a:tailEnd/>
          </a:ln>
        </p:spPr>
        <p:txBody>
          <a:bodyPr wrap="none">
            <a:spAutoFit/>
          </a:bodyPr>
          <a:lstStyle/>
          <a:p>
            <a:r>
              <a:rPr lang="en-GB" sz="2400" dirty="0">
                <a:latin typeface="Times New Roman" pitchFamily="18" charset="0"/>
              </a:rPr>
              <a:t>five point moving average filter</a:t>
            </a:r>
          </a:p>
        </p:txBody>
      </p:sp>
      <p:graphicFrame>
        <p:nvGraphicFramePr>
          <p:cNvPr id="17" name="Object 18"/>
          <p:cNvGraphicFramePr>
            <a:graphicFrameLocks noChangeAspect="1"/>
          </p:cNvGraphicFramePr>
          <p:nvPr>
            <p:extLst>
              <p:ext uri="{D42A27DB-BD31-4B8C-83A1-F6EECF244321}">
                <p14:modId xmlns:p14="http://schemas.microsoft.com/office/powerpoint/2010/main" val="3702541444"/>
              </p:ext>
            </p:extLst>
          </p:nvPr>
        </p:nvGraphicFramePr>
        <p:xfrm>
          <a:off x="4693644" y="5029200"/>
          <a:ext cx="2667000" cy="1024884"/>
        </p:xfrm>
        <a:graphic>
          <a:graphicData uri="http://schemas.openxmlformats.org/presentationml/2006/ole">
            <mc:AlternateContent xmlns:mc="http://schemas.openxmlformats.org/markup-compatibility/2006">
              <mc:Choice xmlns:v="urn:schemas-microsoft-com:vml" Requires="v">
                <p:oleObj spid="_x0000_s1160" name="Equation" r:id="rId8" imgW="1485720" imgH="571320" progId="Equation.3">
                  <p:embed/>
                </p:oleObj>
              </mc:Choice>
              <mc:Fallback>
                <p:oleObj name="Equation" r:id="rId8" imgW="1485720" imgH="57132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93644" y="5029200"/>
                        <a:ext cx="2667000" cy="102488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44819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4" name="Object 8"/>
          <p:cNvPicPr>
            <a:picLocks noChangeAspect="1" noChangeArrowheads="1"/>
          </p:cNvPicPr>
          <p:nvPr/>
        </p:nvPicPr>
        <p:blipFill>
          <a:blip r:embed="rId3" cstate="print"/>
          <a:srcRect/>
          <a:stretch>
            <a:fillRect/>
          </a:stretch>
        </p:blipFill>
        <p:spPr bwMode="auto">
          <a:xfrm>
            <a:off x="4077755" y="2524126"/>
            <a:ext cx="2977374" cy="504825"/>
          </a:xfrm>
          <a:prstGeom prst="rect">
            <a:avLst/>
          </a:prstGeom>
          <a:noFill/>
        </p:spPr>
      </p:pic>
      <p:pic>
        <p:nvPicPr>
          <p:cNvPr id="192515" name="Object 10"/>
          <p:cNvPicPr>
            <a:picLocks noChangeAspect="1" noChangeArrowheads="1"/>
          </p:cNvPicPr>
          <p:nvPr/>
        </p:nvPicPr>
        <p:blipFill>
          <a:blip r:embed="rId4" cstate="print"/>
          <a:srcRect/>
          <a:stretch>
            <a:fillRect/>
          </a:stretch>
        </p:blipFill>
        <p:spPr bwMode="auto">
          <a:xfrm>
            <a:off x="3789964" y="3257551"/>
            <a:ext cx="4896691" cy="1014413"/>
          </a:xfrm>
          <a:prstGeom prst="rect">
            <a:avLst/>
          </a:prstGeom>
          <a:noFill/>
        </p:spPr>
      </p:pic>
      <p:sp>
        <p:nvSpPr>
          <p:cNvPr id="5126" name="Text Box 4"/>
          <p:cNvSpPr txBox="1">
            <a:spLocks noChangeArrowheads="1"/>
          </p:cNvSpPr>
          <p:nvPr/>
        </p:nvSpPr>
        <p:spPr bwMode="auto">
          <a:xfrm>
            <a:off x="1102497" y="1586377"/>
            <a:ext cx="5368008" cy="830997"/>
          </a:xfrm>
          <a:prstGeom prst="rect">
            <a:avLst/>
          </a:prstGeom>
          <a:noFill/>
          <a:ln w="9525">
            <a:noFill/>
            <a:miter lim="800000"/>
            <a:headEnd/>
            <a:tailEnd/>
          </a:ln>
        </p:spPr>
        <p:txBody>
          <a:bodyPr wrap="none">
            <a:spAutoFit/>
          </a:bodyPr>
          <a:lstStyle/>
          <a:p>
            <a:r>
              <a:rPr lang="en-GB" sz="1600" b="0" dirty="0"/>
              <a:t>Comparing equations (2) and (3) we see that if the input </a:t>
            </a:r>
            <a:r>
              <a:rPr lang="en-GB" sz="1600" b="0" dirty="0" smtClean="0"/>
              <a:t>x[n]</a:t>
            </a:r>
          </a:p>
          <a:p>
            <a:r>
              <a:rPr lang="en-GB" sz="1600" b="0" dirty="0"/>
              <a:t>r</a:t>
            </a:r>
            <a:r>
              <a:rPr lang="en-GB" sz="1600" b="0" dirty="0" smtClean="0"/>
              <a:t>epresents a </a:t>
            </a:r>
            <a:r>
              <a:rPr lang="en-GB" sz="1600" b="0" dirty="0"/>
              <a:t>complex exponential with frequency </a:t>
            </a:r>
            <a:r>
              <a:rPr lang="el-GR" sz="1600" b="0" dirty="0" smtClean="0"/>
              <a:t>ω</a:t>
            </a:r>
            <a:r>
              <a:rPr lang="en-GB" sz="1600" b="0" dirty="0" smtClean="0"/>
              <a:t>, </a:t>
            </a:r>
            <a:r>
              <a:rPr lang="en-GB" sz="1600" b="0" dirty="0"/>
              <a:t>phase </a:t>
            </a:r>
            <a:r>
              <a:rPr lang="en-GB" sz="1600" b="0" dirty="0" smtClean="0"/>
              <a:t>phi</a:t>
            </a:r>
          </a:p>
          <a:p>
            <a:r>
              <a:rPr lang="en-GB" sz="1600" b="0" dirty="0" smtClean="0"/>
              <a:t>and </a:t>
            </a:r>
            <a:r>
              <a:rPr lang="en-GB" sz="1600" b="0" dirty="0"/>
              <a:t>amplitude </a:t>
            </a:r>
            <a:r>
              <a:rPr lang="en-GB" sz="1600" b="0" i="1" dirty="0"/>
              <a:t>A</a:t>
            </a:r>
          </a:p>
        </p:txBody>
      </p:sp>
      <p:sp>
        <p:nvSpPr>
          <p:cNvPr id="5127" name="Text Box 5"/>
          <p:cNvSpPr txBox="1">
            <a:spLocks noChangeArrowheads="1"/>
          </p:cNvSpPr>
          <p:nvPr/>
        </p:nvSpPr>
        <p:spPr bwMode="auto">
          <a:xfrm>
            <a:off x="1102497" y="3141663"/>
            <a:ext cx="1500732" cy="338554"/>
          </a:xfrm>
          <a:prstGeom prst="rect">
            <a:avLst/>
          </a:prstGeom>
          <a:noFill/>
          <a:ln w="9525">
            <a:noFill/>
            <a:miter lim="800000"/>
            <a:headEnd/>
            <a:tailEnd/>
          </a:ln>
        </p:spPr>
        <p:txBody>
          <a:bodyPr wrap="none">
            <a:spAutoFit/>
          </a:bodyPr>
          <a:lstStyle/>
          <a:p>
            <a:r>
              <a:rPr lang="en-GB" sz="1600" b="0" dirty="0"/>
              <a:t>then the output</a:t>
            </a:r>
          </a:p>
        </p:txBody>
      </p:sp>
      <p:sp>
        <p:nvSpPr>
          <p:cNvPr id="5128" name="Text Box 6"/>
          <p:cNvSpPr txBox="1">
            <a:spLocks noChangeArrowheads="1"/>
          </p:cNvSpPr>
          <p:nvPr/>
        </p:nvSpPr>
        <p:spPr bwMode="auto">
          <a:xfrm>
            <a:off x="1102497" y="4323656"/>
            <a:ext cx="4401205" cy="338554"/>
          </a:xfrm>
          <a:prstGeom prst="rect">
            <a:avLst/>
          </a:prstGeom>
          <a:noFill/>
          <a:ln w="9525">
            <a:noFill/>
            <a:miter lim="800000"/>
            <a:headEnd/>
            <a:tailEnd/>
          </a:ln>
        </p:spPr>
        <p:txBody>
          <a:bodyPr wrap="none">
            <a:spAutoFit/>
          </a:bodyPr>
          <a:lstStyle/>
          <a:p>
            <a:r>
              <a:rPr lang="en-GB" sz="1600" b="0" dirty="0"/>
              <a:t>represents that input multiplied by a complex gain </a:t>
            </a:r>
          </a:p>
        </p:txBody>
      </p:sp>
      <p:sp>
        <p:nvSpPr>
          <p:cNvPr id="5129" name="Text Box 7"/>
          <p:cNvSpPr txBox="1">
            <a:spLocks noChangeArrowheads="1"/>
          </p:cNvSpPr>
          <p:nvPr/>
        </p:nvSpPr>
        <p:spPr bwMode="auto">
          <a:xfrm>
            <a:off x="1102497" y="5741496"/>
            <a:ext cx="5421933" cy="584775"/>
          </a:xfrm>
          <a:prstGeom prst="rect">
            <a:avLst/>
          </a:prstGeom>
          <a:noFill/>
          <a:ln w="9525">
            <a:noFill/>
            <a:miter lim="800000"/>
            <a:headEnd/>
            <a:tailEnd/>
          </a:ln>
        </p:spPr>
        <p:txBody>
          <a:bodyPr wrap="none">
            <a:spAutoFit/>
          </a:bodyPr>
          <a:lstStyle/>
          <a:p>
            <a:r>
              <a:rPr lang="en-GB" sz="1600" b="0" dirty="0"/>
              <a:t>that is a </a:t>
            </a:r>
            <a:r>
              <a:rPr lang="en-GB" sz="1600" b="0" dirty="0" smtClean="0"/>
              <a:t>continuous, periodic function of </a:t>
            </a:r>
            <a:r>
              <a:rPr lang="el-GR" sz="1600" b="0" dirty="0" smtClean="0"/>
              <a:t>ω</a:t>
            </a:r>
            <a:r>
              <a:rPr lang="en-GB" sz="1600" b="0" dirty="0" smtClean="0"/>
              <a:t> . </a:t>
            </a:r>
          </a:p>
          <a:p>
            <a:r>
              <a:rPr lang="en-GB" sz="1600" b="0" dirty="0" smtClean="0"/>
              <a:t>That gain, H(w) represents the </a:t>
            </a:r>
            <a:r>
              <a:rPr lang="en-GB" sz="1600" b="0" dirty="0"/>
              <a:t>frequency </a:t>
            </a:r>
            <a:r>
              <a:rPr lang="en-GB" sz="1600" b="0" dirty="0" smtClean="0"/>
              <a:t>response of </a:t>
            </a:r>
            <a:r>
              <a:rPr lang="en-GB" sz="1600" b="0" dirty="0"/>
              <a:t>the filter.</a:t>
            </a:r>
          </a:p>
        </p:txBody>
      </p:sp>
      <p:pic>
        <p:nvPicPr>
          <p:cNvPr id="192516" name="Object 12"/>
          <p:cNvPicPr>
            <a:picLocks noChangeAspect="1" noChangeArrowheads="1"/>
          </p:cNvPicPr>
          <p:nvPr/>
        </p:nvPicPr>
        <p:blipFill>
          <a:blip r:embed="rId5" cstate="print"/>
          <a:srcRect/>
          <a:stretch>
            <a:fillRect/>
          </a:stretch>
        </p:blipFill>
        <p:spPr bwMode="auto">
          <a:xfrm>
            <a:off x="4077755" y="4652964"/>
            <a:ext cx="3453500" cy="979487"/>
          </a:xfrm>
          <a:prstGeom prst="rect">
            <a:avLst/>
          </a:prstGeom>
          <a:noFill/>
        </p:spPr>
      </p:pic>
      <p:sp>
        <p:nvSpPr>
          <p:cNvPr id="5130" name="Text Box 14"/>
          <p:cNvSpPr txBox="1">
            <a:spLocks noChangeArrowheads="1"/>
          </p:cNvSpPr>
          <p:nvPr/>
        </p:nvSpPr>
        <p:spPr bwMode="auto">
          <a:xfrm>
            <a:off x="9332069" y="2655888"/>
            <a:ext cx="418704" cy="338554"/>
          </a:xfrm>
          <a:prstGeom prst="rect">
            <a:avLst/>
          </a:prstGeom>
          <a:noFill/>
          <a:ln w="9525">
            <a:noFill/>
            <a:miter lim="800000"/>
            <a:headEnd/>
            <a:tailEnd/>
          </a:ln>
        </p:spPr>
        <p:txBody>
          <a:bodyPr wrap="none">
            <a:spAutoFit/>
          </a:bodyPr>
          <a:lstStyle/>
          <a:p>
            <a:r>
              <a:rPr lang="en-GB" sz="1600" b="0" dirty="0"/>
              <a:t>(2)</a:t>
            </a:r>
          </a:p>
        </p:txBody>
      </p:sp>
      <p:sp>
        <p:nvSpPr>
          <p:cNvPr id="5131" name="Text Box 15"/>
          <p:cNvSpPr txBox="1">
            <a:spLocks noChangeArrowheads="1"/>
          </p:cNvSpPr>
          <p:nvPr/>
        </p:nvSpPr>
        <p:spPr bwMode="auto">
          <a:xfrm>
            <a:off x="9332069" y="3521075"/>
            <a:ext cx="418704" cy="338554"/>
          </a:xfrm>
          <a:prstGeom prst="rect">
            <a:avLst/>
          </a:prstGeom>
          <a:noFill/>
          <a:ln w="9525">
            <a:noFill/>
            <a:miter lim="800000"/>
            <a:headEnd/>
            <a:tailEnd/>
          </a:ln>
        </p:spPr>
        <p:txBody>
          <a:bodyPr wrap="none">
            <a:spAutoFit/>
          </a:bodyPr>
          <a:lstStyle/>
          <a:p>
            <a:r>
              <a:rPr lang="en-GB" sz="1600" b="0" dirty="0"/>
              <a:t>(3)</a:t>
            </a:r>
          </a:p>
        </p:txBody>
      </p:sp>
      <p:sp>
        <p:nvSpPr>
          <p:cNvPr id="5132" name="Text Box 16"/>
          <p:cNvSpPr txBox="1">
            <a:spLocks noChangeArrowheads="1"/>
          </p:cNvSpPr>
          <p:nvPr/>
        </p:nvSpPr>
        <p:spPr bwMode="auto">
          <a:xfrm>
            <a:off x="9357463" y="4941888"/>
            <a:ext cx="418704" cy="338554"/>
          </a:xfrm>
          <a:prstGeom prst="rect">
            <a:avLst/>
          </a:prstGeom>
          <a:noFill/>
          <a:ln w="9525">
            <a:noFill/>
            <a:miter lim="800000"/>
            <a:headEnd/>
            <a:tailEnd/>
          </a:ln>
        </p:spPr>
        <p:txBody>
          <a:bodyPr wrap="none">
            <a:spAutoFit/>
          </a:bodyPr>
          <a:lstStyle/>
          <a:p>
            <a:r>
              <a:rPr lang="en-GB" sz="1600" b="0" dirty="0"/>
              <a:t>(4)</a:t>
            </a:r>
          </a:p>
        </p:txBody>
      </p:sp>
      <p:sp>
        <p:nvSpPr>
          <p:cNvPr id="17" name="Oval 16"/>
          <p:cNvSpPr/>
          <p:nvPr/>
        </p:nvSpPr>
        <p:spPr bwMode="auto">
          <a:xfrm>
            <a:off x="5146393" y="2463800"/>
            <a:ext cx="2099187" cy="723900"/>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18" name="Oval 17"/>
          <p:cNvSpPr/>
          <p:nvPr/>
        </p:nvSpPr>
        <p:spPr bwMode="auto">
          <a:xfrm>
            <a:off x="6856214" y="3416300"/>
            <a:ext cx="2099187" cy="723900"/>
          </a:xfrm>
          <a:prstGeom prst="ellipse">
            <a:avLst/>
          </a:prstGeom>
          <a:noFill/>
          <a:ln w="508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19" name="Oval 18"/>
          <p:cNvSpPr/>
          <p:nvPr/>
        </p:nvSpPr>
        <p:spPr bwMode="auto">
          <a:xfrm>
            <a:off x="4587738" y="3187700"/>
            <a:ext cx="2640912" cy="1206500"/>
          </a:xfrm>
          <a:prstGeom prst="ellipse">
            <a:avLst/>
          </a:prstGeom>
          <a:noFill/>
          <a:ln w="5080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21" name="Oval 20"/>
          <p:cNvSpPr/>
          <p:nvPr/>
        </p:nvSpPr>
        <p:spPr bwMode="auto">
          <a:xfrm>
            <a:off x="4977104" y="4546600"/>
            <a:ext cx="2640912" cy="1206500"/>
          </a:xfrm>
          <a:prstGeom prst="ellipse">
            <a:avLst/>
          </a:prstGeom>
          <a:noFill/>
          <a:ln w="50800" cap="flat" cmpd="sng" algn="ctr">
            <a:solidFill>
              <a:srgbClr val="00B05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
        <p:nvSpPr>
          <p:cNvPr id="22" name="Title 1"/>
          <p:cNvSpPr txBox="1">
            <a:spLocks/>
          </p:cNvSpPr>
          <p:nvPr/>
        </p:nvSpPr>
        <p:spPr>
          <a:xfrm>
            <a:off x="479874" y="336000"/>
            <a:ext cx="11160000" cy="576000"/>
          </a:xfrm>
          <a:prstGeom prst="rect">
            <a:avLst/>
          </a:prstGeom>
        </p:spPr>
        <p:txBody>
          <a:bodyPr vert="horz" lIns="0" tIns="0" rIns="0" bIns="0" anchor="t">
            <a:normAutofit fontScale="97500"/>
          </a:bodyPr>
          <a:lst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a:lstStyle>
          <a:p>
            <a:pPr defTabSz="914400"/>
            <a:r>
              <a:rPr lang="en-GB" sz="3400" dirty="0" smtClean="0"/>
              <a:t>Frequency Response of the Moving Average Filter</a:t>
            </a:r>
            <a:endParaRPr lang="en-GB" sz="3400" dirty="0"/>
          </a:p>
        </p:txBody>
      </p:sp>
    </p:spTree>
    <p:extLst>
      <p:ext uri="{BB962C8B-B14F-4D97-AF65-F5344CB8AC3E}">
        <p14:creationId xmlns:p14="http://schemas.microsoft.com/office/powerpoint/2010/main" val="221438715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Text Box 4"/>
          <p:cNvSpPr txBox="1">
            <a:spLocks noChangeArrowheads="1"/>
          </p:cNvSpPr>
          <p:nvPr/>
        </p:nvSpPr>
        <p:spPr bwMode="auto">
          <a:xfrm>
            <a:off x="1771418" y="1574255"/>
            <a:ext cx="4830297" cy="338554"/>
          </a:xfrm>
          <a:prstGeom prst="rect">
            <a:avLst/>
          </a:prstGeom>
          <a:noFill/>
          <a:ln w="9525">
            <a:noFill/>
            <a:miter lim="800000"/>
            <a:headEnd/>
            <a:tailEnd/>
          </a:ln>
        </p:spPr>
        <p:txBody>
          <a:bodyPr wrap="none">
            <a:spAutoFit/>
          </a:bodyPr>
          <a:lstStyle/>
          <a:p>
            <a:r>
              <a:rPr lang="en-GB" sz="1600" b="0" dirty="0" smtClean="0"/>
              <a:t>Expression for complex </a:t>
            </a:r>
            <a:r>
              <a:rPr lang="en-GB" sz="1600" b="0" dirty="0"/>
              <a:t>frequency response of the filter</a:t>
            </a:r>
          </a:p>
        </p:txBody>
      </p:sp>
      <p:sp>
        <p:nvSpPr>
          <p:cNvPr id="6151" name="Text Box 6"/>
          <p:cNvSpPr txBox="1">
            <a:spLocks noChangeArrowheads="1"/>
          </p:cNvSpPr>
          <p:nvPr/>
        </p:nvSpPr>
        <p:spPr bwMode="auto">
          <a:xfrm>
            <a:off x="1771418" y="5048250"/>
            <a:ext cx="5819478" cy="584775"/>
          </a:xfrm>
          <a:prstGeom prst="rect">
            <a:avLst/>
          </a:prstGeom>
          <a:noFill/>
          <a:ln w="9525">
            <a:noFill/>
            <a:miter lim="800000"/>
            <a:headEnd/>
            <a:tailEnd/>
          </a:ln>
        </p:spPr>
        <p:txBody>
          <a:bodyPr wrap="none">
            <a:spAutoFit/>
          </a:bodyPr>
          <a:lstStyle/>
          <a:p>
            <a:r>
              <a:rPr lang="en-GB" sz="1600" b="0" dirty="0" smtClean="0"/>
              <a:t>Hence, the </a:t>
            </a:r>
            <a:r>
              <a:rPr lang="en-GB" sz="1600" b="0" dirty="0"/>
              <a:t>(continuous) frequency response of an FIR filter is found</a:t>
            </a:r>
          </a:p>
          <a:p>
            <a:r>
              <a:rPr lang="en-GB" sz="1600" b="0" dirty="0"/>
              <a:t>by taking the DTFT of its coefficients.</a:t>
            </a:r>
          </a:p>
        </p:txBody>
      </p:sp>
      <p:sp>
        <p:nvSpPr>
          <p:cNvPr id="6152" name="Text Box 15"/>
          <p:cNvSpPr txBox="1">
            <a:spLocks noChangeArrowheads="1"/>
          </p:cNvSpPr>
          <p:nvPr/>
        </p:nvSpPr>
        <p:spPr bwMode="auto">
          <a:xfrm>
            <a:off x="1771418" y="3160713"/>
            <a:ext cx="5533951" cy="615553"/>
          </a:xfrm>
          <a:prstGeom prst="rect">
            <a:avLst/>
          </a:prstGeom>
          <a:noFill/>
          <a:ln w="9525">
            <a:noFill/>
            <a:miter lim="800000"/>
            <a:headEnd/>
            <a:tailEnd/>
          </a:ln>
        </p:spPr>
        <p:txBody>
          <a:bodyPr wrap="none">
            <a:spAutoFit/>
          </a:bodyPr>
          <a:lstStyle/>
          <a:p>
            <a:r>
              <a:rPr lang="en-GB" sz="1600" b="0" dirty="0" smtClean="0"/>
              <a:t>Is similar in form to the discrete </a:t>
            </a:r>
            <a:r>
              <a:rPr lang="en-GB" sz="1600" b="0" dirty="0"/>
              <a:t>time Fourier transform (DTFT)</a:t>
            </a:r>
          </a:p>
          <a:p>
            <a:endParaRPr lang="en-GB" dirty="0"/>
          </a:p>
        </p:txBody>
      </p:sp>
      <p:sp>
        <p:nvSpPr>
          <p:cNvPr id="6153" name="Text Box 16"/>
          <p:cNvSpPr txBox="1">
            <a:spLocks noChangeArrowheads="1"/>
          </p:cNvSpPr>
          <p:nvPr/>
        </p:nvSpPr>
        <p:spPr bwMode="auto">
          <a:xfrm>
            <a:off x="9533244" y="2334172"/>
            <a:ext cx="418704" cy="338554"/>
          </a:xfrm>
          <a:prstGeom prst="rect">
            <a:avLst/>
          </a:prstGeom>
          <a:noFill/>
          <a:ln w="9525">
            <a:noFill/>
            <a:miter lim="800000"/>
            <a:headEnd/>
            <a:tailEnd/>
          </a:ln>
        </p:spPr>
        <p:txBody>
          <a:bodyPr wrap="none">
            <a:spAutoFit/>
          </a:bodyPr>
          <a:lstStyle/>
          <a:p>
            <a:r>
              <a:rPr lang="en-GB" sz="1600" b="0" dirty="0"/>
              <a:t>(4)</a:t>
            </a:r>
          </a:p>
        </p:txBody>
      </p:sp>
      <p:graphicFrame>
        <p:nvGraphicFramePr>
          <p:cNvPr id="10" name="Object 9"/>
          <p:cNvGraphicFramePr>
            <a:graphicFrameLocks noChangeAspect="1"/>
          </p:cNvGraphicFramePr>
          <p:nvPr>
            <p:extLst>
              <p:ext uri="{D42A27DB-BD31-4B8C-83A1-F6EECF244321}">
                <p14:modId xmlns:p14="http://schemas.microsoft.com/office/powerpoint/2010/main" val="3113212843"/>
              </p:ext>
            </p:extLst>
          </p:nvPr>
        </p:nvGraphicFramePr>
        <p:xfrm>
          <a:off x="3390229" y="1956802"/>
          <a:ext cx="4274553" cy="1123950"/>
        </p:xfrm>
        <a:graphic>
          <a:graphicData uri="http://schemas.openxmlformats.org/presentationml/2006/ole">
            <mc:AlternateContent xmlns:mc="http://schemas.openxmlformats.org/markup-compatibility/2006">
              <mc:Choice xmlns:v="urn:schemas-microsoft-com:vml" Requires="v">
                <p:oleObj spid="_x0000_s3154" name="Equation" r:id="rId4" imgW="1231560" imgH="431640" progId="Equation.3">
                  <p:embed/>
                </p:oleObj>
              </mc:Choice>
              <mc:Fallback>
                <p:oleObj name="Equation" r:id="rId4" imgW="1231560" imgH="4316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0229" y="1956802"/>
                        <a:ext cx="4274553" cy="1123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866" name="Object 2"/>
          <p:cNvGraphicFramePr>
            <a:graphicFrameLocks noChangeAspect="1"/>
          </p:cNvGraphicFramePr>
          <p:nvPr>
            <p:extLst>
              <p:ext uri="{D42A27DB-BD31-4B8C-83A1-F6EECF244321}">
                <p14:modId xmlns:p14="http://schemas.microsoft.com/office/powerpoint/2010/main" val="345863925"/>
              </p:ext>
            </p:extLst>
          </p:nvPr>
        </p:nvGraphicFramePr>
        <p:xfrm>
          <a:off x="3362357" y="3635759"/>
          <a:ext cx="4316876" cy="1123950"/>
        </p:xfrm>
        <a:graphic>
          <a:graphicData uri="http://schemas.openxmlformats.org/presentationml/2006/ole">
            <mc:AlternateContent xmlns:mc="http://schemas.openxmlformats.org/markup-compatibility/2006">
              <mc:Choice xmlns:v="urn:schemas-microsoft-com:vml" Requires="v">
                <p:oleObj spid="_x0000_s3155" name="Equation" r:id="rId6" imgW="1244520" imgH="431640" progId="Equation.3">
                  <p:embed/>
                </p:oleObj>
              </mc:Choice>
              <mc:Fallback>
                <p:oleObj name="Equation" r:id="rId6" imgW="1244520" imgH="431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62357" y="3635759"/>
                        <a:ext cx="4316876" cy="1123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itle 1"/>
          <p:cNvSpPr>
            <a:spLocks noGrp="1"/>
          </p:cNvSpPr>
          <p:nvPr>
            <p:ph type="title"/>
          </p:nvPr>
        </p:nvSpPr>
        <p:spPr>
          <a:xfrm>
            <a:off x="479874" y="336000"/>
            <a:ext cx="11160000" cy="576000"/>
          </a:xfrm>
        </p:spPr>
        <p:txBody>
          <a:bodyPr>
            <a:normAutofit fontScale="90000"/>
          </a:bodyPr>
          <a:lstStyle/>
          <a:p>
            <a:r>
              <a:rPr lang="en-GB" dirty="0" smtClean="0"/>
              <a:t>FIR filter impulse response</a:t>
            </a:r>
            <a:endParaRPr lang="en-GB" dirty="0"/>
          </a:p>
        </p:txBody>
      </p:sp>
    </p:spTree>
    <p:extLst>
      <p:ext uri="{BB962C8B-B14F-4D97-AF65-F5344CB8AC3E}">
        <p14:creationId xmlns:p14="http://schemas.microsoft.com/office/powerpoint/2010/main" val="3244021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6" name="Text Box 18"/>
          <p:cNvSpPr txBox="1">
            <a:spLocks noChangeArrowheads="1"/>
          </p:cNvSpPr>
          <p:nvPr/>
        </p:nvSpPr>
        <p:spPr bwMode="auto">
          <a:xfrm>
            <a:off x="1706047" y="1828800"/>
            <a:ext cx="3934731" cy="338554"/>
          </a:xfrm>
          <a:prstGeom prst="rect">
            <a:avLst/>
          </a:prstGeom>
          <a:noFill/>
          <a:ln w="9525">
            <a:noFill/>
            <a:miter lim="800000"/>
            <a:headEnd/>
            <a:tailEnd/>
          </a:ln>
        </p:spPr>
        <p:txBody>
          <a:bodyPr wrap="none">
            <a:spAutoFit/>
          </a:bodyPr>
          <a:lstStyle/>
          <a:p>
            <a:r>
              <a:rPr lang="en-GB" sz="1600" b="0" dirty="0"/>
              <a:t>in this </a:t>
            </a:r>
            <a:r>
              <a:rPr lang="en-GB" sz="1600" b="0" dirty="0" smtClean="0"/>
              <a:t>case</a:t>
            </a:r>
            <a:r>
              <a:rPr lang="en-GB" sz="1600" b="0" dirty="0"/>
              <a:t>, the filter coefficients are given by</a:t>
            </a:r>
          </a:p>
        </p:txBody>
      </p:sp>
      <p:sp>
        <p:nvSpPr>
          <p:cNvPr id="27667" name="Text Box 19"/>
          <p:cNvSpPr txBox="1">
            <a:spLocks noChangeArrowheads="1"/>
          </p:cNvSpPr>
          <p:nvPr/>
        </p:nvSpPr>
        <p:spPr bwMode="auto">
          <a:xfrm>
            <a:off x="1706047" y="2895600"/>
            <a:ext cx="2046073" cy="338554"/>
          </a:xfrm>
          <a:prstGeom prst="rect">
            <a:avLst/>
          </a:prstGeom>
          <a:noFill/>
          <a:ln w="9525">
            <a:noFill/>
            <a:miter lim="800000"/>
            <a:headEnd/>
            <a:tailEnd/>
          </a:ln>
        </p:spPr>
        <p:txBody>
          <a:bodyPr wrap="none">
            <a:spAutoFit/>
          </a:bodyPr>
          <a:lstStyle/>
          <a:p>
            <a:r>
              <a:rPr lang="en-GB" sz="1600" b="0" dirty="0" smtClean="0"/>
              <a:t>Take the DTFT of </a:t>
            </a:r>
            <a:r>
              <a:rPr lang="en-GB" sz="1600" b="0" i="1" dirty="0" smtClean="0"/>
              <a:t>h</a:t>
            </a:r>
            <a:r>
              <a:rPr lang="en-GB" sz="1600" b="0" dirty="0" smtClean="0"/>
              <a:t>(</a:t>
            </a:r>
            <a:r>
              <a:rPr lang="en-GB" sz="1600" b="0" i="1" dirty="0" smtClean="0"/>
              <a:t>n</a:t>
            </a:r>
            <a:r>
              <a:rPr lang="en-GB" sz="1600" b="0" dirty="0" smtClean="0"/>
              <a:t>)</a:t>
            </a:r>
            <a:endParaRPr lang="en-GB" sz="1600" b="0" i="1" dirty="0"/>
          </a:p>
        </p:txBody>
      </p:sp>
      <p:sp>
        <p:nvSpPr>
          <p:cNvPr id="27668" name="Text Box 20"/>
          <p:cNvSpPr txBox="1">
            <a:spLocks noChangeArrowheads="1"/>
          </p:cNvSpPr>
          <p:nvPr/>
        </p:nvSpPr>
        <p:spPr bwMode="auto">
          <a:xfrm>
            <a:off x="1725093" y="5089573"/>
            <a:ext cx="675185" cy="338554"/>
          </a:xfrm>
          <a:prstGeom prst="rect">
            <a:avLst/>
          </a:prstGeom>
          <a:noFill/>
          <a:ln w="9525">
            <a:noFill/>
            <a:miter lim="800000"/>
            <a:headEnd/>
            <a:tailEnd/>
          </a:ln>
        </p:spPr>
        <p:txBody>
          <a:bodyPr wrap="none">
            <a:spAutoFit/>
          </a:bodyPr>
          <a:lstStyle/>
          <a:p>
            <a:r>
              <a:rPr lang="en-GB" sz="1600" b="0" dirty="0" smtClean="0"/>
              <a:t>hence</a:t>
            </a:r>
            <a:endParaRPr lang="en-GB" sz="1600" b="0" dirty="0"/>
          </a:p>
        </p:txBody>
      </p:sp>
      <p:graphicFrame>
        <p:nvGraphicFramePr>
          <p:cNvPr id="11" name="Object 10"/>
          <p:cNvGraphicFramePr>
            <a:graphicFrameLocks noChangeAspect="1"/>
          </p:cNvGraphicFramePr>
          <p:nvPr>
            <p:extLst>
              <p:ext uri="{D42A27DB-BD31-4B8C-83A1-F6EECF244321}">
                <p14:modId xmlns:p14="http://schemas.microsoft.com/office/powerpoint/2010/main" val="3760778498"/>
              </p:ext>
            </p:extLst>
          </p:nvPr>
        </p:nvGraphicFramePr>
        <p:xfrm>
          <a:off x="4346960" y="2395166"/>
          <a:ext cx="5281824" cy="449634"/>
        </p:xfrm>
        <a:graphic>
          <a:graphicData uri="http://schemas.openxmlformats.org/presentationml/2006/ole">
            <mc:AlternateContent xmlns:mc="http://schemas.openxmlformats.org/markup-compatibility/2006">
              <mc:Choice xmlns:v="urn:schemas-microsoft-com:vml" Requires="v">
                <p:oleObj spid="_x0000_s4220" name="Equation" r:id="rId4" imgW="1790640" imgH="203040" progId="Equation.3">
                  <p:embed/>
                </p:oleObj>
              </mc:Choice>
              <mc:Fallback>
                <p:oleObj name="Equation" r:id="rId4" imgW="179064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6960" y="2395166"/>
                        <a:ext cx="5281824" cy="4496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8882" name="Object 2"/>
          <p:cNvGraphicFramePr>
            <a:graphicFrameLocks noChangeAspect="1"/>
          </p:cNvGraphicFramePr>
          <p:nvPr>
            <p:extLst>
              <p:ext uri="{D42A27DB-BD31-4B8C-83A1-F6EECF244321}">
                <p14:modId xmlns:p14="http://schemas.microsoft.com/office/powerpoint/2010/main" val="3568814663"/>
              </p:ext>
            </p:extLst>
          </p:nvPr>
        </p:nvGraphicFramePr>
        <p:xfrm>
          <a:off x="3487358" y="3147353"/>
          <a:ext cx="5891265" cy="1808162"/>
        </p:xfrm>
        <a:graphic>
          <a:graphicData uri="http://schemas.openxmlformats.org/presentationml/2006/ole">
            <mc:AlternateContent xmlns:mc="http://schemas.openxmlformats.org/markup-compatibility/2006">
              <mc:Choice xmlns:v="urn:schemas-microsoft-com:vml" Requires="v">
                <p:oleObj spid="_x0000_s4221" name="Equation" r:id="rId6" imgW="2844720" imgH="1168200" progId="Equation.3">
                  <p:embed/>
                </p:oleObj>
              </mc:Choice>
              <mc:Fallback>
                <p:oleObj name="Equation" r:id="rId6" imgW="2844720" imgH="1168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87358" y="3147353"/>
                        <a:ext cx="5891265" cy="1808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8884" name="Object 4"/>
          <p:cNvGraphicFramePr>
            <a:graphicFrameLocks noChangeAspect="1"/>
          </p:cNvGraphicFramePr>
          <p:nvPr>
            <p:extLst>
              <p:ext uri="{D42A27DB-BD31-4B8C-83A1-F6EECF244321}">
                <p14:modId xmlns:p14="http://schemas.microsoft.com/office/powerpoint/2010/main" val="2170782693"/>
              </p:ext>
            </p:extLst>
          </p:nvPr>
        </p:nvGraphicFramePr>
        <p:xfrm>
          <a:off x="3683922" y="5163143"/>
          <a:ext cx="4970756" cy="749300"/>
        </p:xfrm>
        <a:graphic>
          <a:graphicData uri="http://schemas.openxmlformats.org/presentationml/2006/ole">
            <mc:AlternateContent xmlns:mc="http://schemas.openxmlformats.org/markup-compatibility/2006">
              <mc:Choice xmlns:v="urn:schemas-microsoft-com:vml" Requires="v">
                <p:oleObj spid="_x0000_s4222" name="Equation" r:id="rId8" imgW="2400120" imgH="482400" progId="Equation.3">
                  <p:embed/>
                </p:oleObj>
              </mc:Choice>
              <mc:Fallback>
                <p:oleObj name="Equation" r:id="rId8" imgW="2400120" imgH="4824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683922" y="5163143"/>
                        <a:ext cx="4970756" cy="749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2180056" y="1143001"/>
            <a:ext cx="6798015" cy="369332"/>
          </a:xfrm>
          <a:prstGeom prst="rect">
            <a:avLst/>
          </a:prstGeom>
          <a:noFill/>
        </p:spPr>
        <p:txBody>
          <a:bodyPr wrap="none" rtlCol="0">
            <a:spAutoFit/>
          </a:bodyPr>
          <a:lstStyle/>
          <a:p>
            <a:r>
              <a:rPr lang="en-GB" b="0" dirty="0" smtClean="0"/>
              <a:t>Example: the frequency response of the five-point moving average filter</a:t>
            </a:r>
            <a:endParaRPr lang="en-GB" b="0" dirty="0"/>
          </a:p>
        </p:txBody>
      </p:sp>
      <p:sp>
        <p:nvSpPr>
          <p:cNvPr id="12" name="Title 1"/>
          <p:cNvSpPr txBox="1">
            <a:spLocks/>
          </p:cNvSpPr>
          <p:nvPr/>
        </p:nvSpPr>
        <p:spPr>
          <a:xfrm>
            <a:off x="479874" y="346510"/>
            <a:ext cx="11160000" cy="576000"/>
          </a:xfrm>
          <a:prstGeom prst="rect">
            <a:avLst/>
          </a:prstGeom>
        </p:spPr>
        <p:txBody>
          <a:bodyPr vert="horz" lIns="0" tIns="0" rIns="0" bIns="0" anchor="t">
            <a:normAutofit fontScale="97500"/>
          </a:bodyPr>
          <a:lst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a:lstStyle>
          <a:p>
            <a:pPr defTabSz="914400"/>
            <a:r>
              <a:rPr lang="en-GB" sz="3400" dirty="0" smtClean="0"/>
              <a:t>FIR filter frequency response</a:t>
            </a:r>
            <a:endParaRPr lang="en-GB" sz="3400" dirty="0"/>
          </a:p>
        </p:txBody>
      </p:sp>
    </p:spTree>
    <p:extLst>
      <p:ext uri="{BB962C8B-B14F-4D97-AF65-F5344CB8AC3E}">
        <p14:creationId xmlns:p14="http://schemas.microsoft.com/office/powerpoint/2010/main" val="106779447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6" name="Text Box 18"/>
          <p:cNvSpPr txBox="1">
            <a:spLocks noChangeArrowheads="1"/>
          </p:cNvSpPr>
          <p:nvPr/>
        </p:nvSpPr>
        <p:spPr bwMode="auto">
          <a:xfrm>
            <a:off x="1706047" y="1828800"/>
            <a:ext cx="3934731" cy="338554"/>
          </a:xfrm>
          <a:prstGeom prst="rect">
            <a:avLst/>
          </a:prstGeom>
          <a:noFill/>
          <a:ln w="9525">
            <a:noFill/>
            <a:miter lim="800000"/>
            <a:headEnd/>
            <a:tailEnd/>
          </a:ln>
        </p:spPr>
        <p:txBody>
          <a:bodyPr wrap="none">
            <a:spAutoFit/>
          </a:bodyPr>
          <a:lstStyle/>
          <a:p>
            <a:r>
              <a:rPr lang="en-GB" sz="1600" b="0" dirty="0"/>
              <a:t>in this </a:t>
            </a:r>
            <a:r>
              <a:rPr lang="en-GB" sz="1600" b="0" dirty="0" smtClean="0"/>
              <a:t>case</a:t>
            </a:r>
            <a:r>
              <a:rPr lang="en-GB" sz="1600" b="0" dirty="0"/>
              <a:t>, the filter coefficients are given by</a:t>
            </a:r>
          </a:p>
        </p:txBody>
      </p:sp>
      <p:sp>
        <p:nvSpPr>
          <p:cNvPr id="27667" name="Text Box 19"/>
          <p:cNvSpPr txBox="1">
            <a:spLocks noChangeArrowheads="1"/>
          </p:cNvSpPr>
          <p:nvPr/>
        </p:nvSpPr>
        <p:spPr bwMode="auto">
          <a:xfrm>
            <a:off x="1706047" y="2895600"/>
            <a:ext cx="2046073" cy="338554"/>
          </a:xfrm>
          <a:prstGeom prst="rect">
            <a:avLst/>
          </a:prstGeom>
          <a:noFill/>
          <a:ln w="9525">
            <a:noFill/>
            <a:miter lim="800000"/>
            <a:headEnd/>
            <a:tailEnd/>
          </a:ln>
        </p:spPr>
        <p:txBody>
          <a:bodyPr wrap="none">
            <a:spAutoFit/>
          </a:bodyPr>
          <a:lstStyle/>
          <a:p>
            <a:r>
              <a:rPr lang="en-GB" sz="1600" b="0" dirty="0" smtClean="0"/>
              <a:t>Take the DTFT of </a:t>
            </a:r>
            <a:r>
              <a:rPr lang="en-GB" sz="1600" b="0" i="1" dirty="0" smtClean="0"/>
              <a:t>h</a:t>
            </a:r>
            <a:r>
              <a:rPr lang="en-GB" sz="1600" b="0" dirty="0" smtClean="0"/>
              <a:t>(</a:t>
            </a:r>
            <a:r>
              <a:rPr lang="en-GB" sz="1600" b="0" i="1" dirty="0" smtClean="0"/>
              <a:t>n</a:t>
            </a:r>
            <a:r>
              <a:rPr lang="en-GB" sz="1600" b="0" dirty="0" smtClean="0"/>
              <a:t>)</a:t>
            </a:r>
            <a:endParaRPr lang="en-GB" sz="1600" b="0" i="1" dirty="0"/>
          </a:p>
        </p:txBody>
      </p:sp>
      <p:sp>
        <p:nvSpPr>
          <p:cNvPr id="27668" name="Text Box 20"/>
          <p:cNvSpPr txBox="1">
            <a:spLocks noChangeArrowheads="1"/>
          </p:cNvSpPr>
          <p:nvPr/>
        </p:nvSpPr>
        <p:spPr bwMode="auto">
          <a:xfrm>
            <a:off x="1725093" y="5089573"/>
            <a:ext cx="675185" cy="338554"/>
          </a:xfrm>
          <a:prstGeom prst="rect">
            <a:avLst/>
          </a:prstGeom>
          <a:noFill/>
          <a:ln w="9525">
            <a:noFill/>
            <a:miter lim="800000"/>
            <a:headEnd/>
            <a:tailEnd/>
          </a:ln>
        </p:spPr>
        <p:txBody>
          <a:bodyPr wrap="none">
            <a:spAutoFit/>
          </a:bodyPr>
          <a:lstStyle/>
          <a:p>
            <a:r>
              <a:rPr lang="en-GB" sz="1600" b="0" dirty="0" smtClean="0"/>
              <a:t>hence</a:t>
            </a:r>
            <a:endParaRPr lang="en-GB" sz="1600" b="0" dirty="0"/>
          </a:p>
        </p:txBody>
      </p:sp>
      <p:graphicFrame>
        <p:nvGraphicFramePr>
          <p:cNvPr id="11" name="Object 10"/>
          <p:cNvGraphicFramePr>
            <a:graphicFrameLocks noChangeAspect="1"/>
          </p:cNvGraphicFramePr>
          <p:nvPr>
            <p:extLst>
              <p:ext uri="{D42A27DB-BD31-4B8C-83A1-F6EECF244321}">
                <p14:modId xmlns:p14="http://schemas.microsoft.com/office/powerpoint/2010/main" val="2046455308"/>
              </p:ext>
            </p:extLst>
          </p:nvPr>
        </p:nvGraphicFramePr>
        <p:xfrm>
          <a:off x="4346960" y="2395166"/>
          <a:ext cx="5281824" cy="449634"/>
        </p:xfrm>
        <a:graphic>
          <a:graphicData uri="http://schemas.openxmlformats.org/presentationml/2006/ole">
            <mc:AlternateContent xmlns:mc="http://schemas.openxmlformats.org/markup-compatibility/2006">
              <mc:Choice xmlns:v="urn:schemas-microsoft-com:vml" Requires="v">
                <p:oleObj spid="_x0000_s13415" name="Equation" r:id="rId4" imgW="1790640" imgH="203040" progId="Equation.3">
                  <p:embed/>
                </p:oleObj>
              </mc:Choice>
              <mc:Fallback>
                <p:oleObj name="Equation" r:id="rId4" imgW="179064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6960" y="2395166"/>
                        <a:ext cx="5281824" cy="4496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78882" name="Object 2"/>
          <p:cNvGraphicFramePr>
            <a:graphicFrameLocks noChangeAspect="1"/>
          </p:cNvGraphicFramePr>
          <p:nvPr>
            <p:extLst>
              <p:ext uri="{D42A27DB-BD31-4B8C-83A1-F6EECF244321}">
                <p14:modId xmlns:p14="http://schemas.microsoft.com/office/powerpoint/2010/main" val="3545427393"/>
              </p:ext>
            </p:extLst>
          </p:nvPr>
        </p:nvGraphicFramePr>
        <p:xfrm>
          <a:off x="3487358" y="3147353"/>
          <a:ext cx="5891265" cy="1808162"/>
        </p:xfrm>
        <a:graphic>
          <a:graphicData uri="http://schemas.openxmlformats.org/presentationml/2006/ole">
            <mc:AlternateContent xmlns:mc="http://schemas.openxmlformats.org/markup-compatibility/2006">
              <mc:Choice xmlns:v="urn:schemas-microsoft-com:vml" Requires="v">
                <p:oleObj spid="_x0000_s13416" name="Equation" r:id="rId6" imgW="2844720" imgH="1168200" progId="Equation.3">
                  <p:embed/>
                </p:oleObj>
              </mc:Choice>
              <mc:Fallback>
                <p:oleObj name="Equation" r:id="rId6" imgW="2844720" imgH="11682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87358" y="3147353"/>
                        <a:ext cx="5891265" cy="1808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2180056" y="1143001"/>
            <a:ext cx="6798015" cy="369332"/>
          </a:xfrm>
          <a:prstGeom prst="rect">
            <a:avLst/>
          </a:prstGeom>
          <a:noFill/>
        </p:spPr>
        <p:txBody>
          <a:bodyPr wrap="none" rtlCol="0">
            <a:spAutoFit/>
          </a:bodyPr>
          <a:lstStyle/>
          <a:p>
            <a:r>
              <a:rPr lang="en-GB" b="0" dirty="0" smtClean="0"/>
              <a:t>Example: the frequency response of the five-point moving average filter</a:t>
            </a:r>
            <a:endParaRPr lang="en-GB" b="0" dirty="0"/>
          </a:p>
        </p:txBody>
      </p:sp>
      <p:sp>
        <p:nvSpPr>
          <p:cNvPr id="12" name="Title 1"/>
          <p:cNvSpPr txBox="1">
            <a:spLocks/>
          </p:cNvSpPr>
          <p:nvPr/>
        </p:nvSpPr>
        <p:spPr>
          <a:xfrm>
            <a:off x="479874" y="346510"/>
            <a:ext cx="11160000" cy="576000"/>
          </a:xfrm>
          <a:prstGeom prst="rect">
            <a:avLst/>
          </a:prstGeom>
        </p:spPr>
        <p:txBody>
          <a:bodyPr vert="horz" lIns="0" tIns="0" rIns="0" bIns="0" anchor="t">
            <a:normAutofit fontScale="97500"/>
          </a:bodyPr>
          <a:lst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a:lstStyle>
          <a:p>
            <a:pPr defTabSz="914400"/>
            <a:r>
              <a:rPr lang="en-GB" sz="3400" dirty="0" smtClean="0"/>
              <a:t>FIR filter frequency response</a:t>
            </a:r>
            <a:endParaRPr lang="en-GB" sz="3400" dirty="0"/>
          </a:p>
        </p:txBody>
      </p:sp>
      <p:graphicFrame>
        <p:nvGraphicFramePr>
          <p:cNvPr id="10" name="Object 4"/>
          <p:cNvGraphicFramePr>
            <a:graphicFrameLocks noChangeAspect="1"/>
          </p:cNvGraphicFramePr>
          <p:nvPr>
            <p:extLst>
              <p:ext uri="{D42A27DB-BD31-4B8C-83A1-F6EECF244321}">
                <p14:modId xmlns:p14="http://schemas.microsoft.com/office/powerpoint/2010/main" val="1053795337"/>
              </p:ext>
            </p:extLst>
          </p:nvPr>
        </p:nvGraphicFramePr>
        <p:xfrm>
          <a:off x="3825690" y="5147197"/>
          <a:ext cx="4839555" cy="393700"/>
        </p:xfrm>
        <a:graphic>
          <a:graphicData uri="http://schemas.openxmlformats.org/presentationml/2006/ole">
            <mc:AlternateContent xmlns:mc="http://schemas.openxmlformats.org/markup-compatibility/2006">
              <mc:Choice xmlns:v="urn:schemas-microsoft-com:vml" Requires="v">
                <p:oleObj spid="_x0000_s13417" name="Equation" r:id="rId8" imgW="2336760" imgH="253800" progId="Equation.3">
                  <p:embed/>
                </p:oleObj>
              </mc:Choice>
              <mc:Fallback>
                <p:oleObj name="Equation" r:id="rId8" imgW="2336760" imgH="2538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25690" y="5147197"/>
                        <a:ext cx="4839555"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9908635" y="4493960"/>
            <a:ext cx="450764" cy="369332"/>
          </a:xfrm>
          <a:prstGeom prst="rect">
            <a:avLst/>
          </a:prstGeom>
          <a:noFill/>
        </p:spPr>
        <p:txBody>
          <a:bodyPr wrap="none" rtlCol="0">
            <a:spAutoFit/>
          </a:bodyPr>
          <a:lstStyle/>
          <a:p>
            <a:r>
              <a:rPr lang="en-GB" b="0" dirty="0" smtClean="0"/>
              <a:t>(5)</a:t>
            </a:r>
            <a:endParaRPr lang="en-GB" b="0" dirty="0"/>
          </a:p>
        </p:txBody>
      </p:sp>
    </p:spTree>
    <p:extLst>
      <p:ext uri="{BB962C8B-B14F-4D97-AF65-F5344CB8AC3E}">
        <p14:creationId xmlns:p14="http://schemas.microsoft.com/office/powerpoint/2010/main" val="1088460023"/>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8884" name="Object 4"/>
          <p:cNvGraphicFramePr>
            <a:graphicFrameLocks noChangeAspect="1"/>
          </p:cNvGraphicFramePr>
          <p:nvPr>
            <p:extLst>
              <p:ext uri="{D42A27DB-BD31-4B8C-83A1-F6EECF244321}">
                <p14:modId xmlns:p14="http://schemas.microsoft.com/office/powerpoint/2010/main" val="1043116314"/>
              </p:ext>
            </p:extLst>
          </p:nvPr>
        </p:nvGraphicFramePr>
        <p:xfrm>
          <a:off x="450850" y="1127125"/>
          <a:ext cx="4840288" cy="395288"/>
        </p:xfrm>
        <a:graphic>
          <a:graphicData uri="http://schemas.openxmlformats.org/presentationml/2006/ole">
            <mc:AlternateContent xmlns:mc="http://schemas.openxmlformats.org/markup-compatibility/2006">
              <mc:Choice xmlns:v="urn:schemas-microsoft-com:vml" Requires="v">
                <p:oleObj spid="_x0000_s6495" name="Equation" r:id="rId4" imgW="2336760" imgH="253800" progId="Equation.3">
                  <p:embed/>
                </p:oleObj>
              </mc:Choice>
              <mc:Fallback>
                <p:oleObj name="Equation" r:id="rId4" imgW="2336760" imgH="253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127125"/>
                        <a:ext cx="4840288" cy="395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itle 1"/>
          <p:cNvSpPr txBox="1">
            <a:spLocks/>
          </p:cNvSpPr>
          <p:nvPr/>
        </p:nvSpPr>
        <p:spPr>
          <a:xfrm>
            <a:off x="479874" y="346510"/>
            <a:ext cx="11160000" cy="576000"/>
          </a:xfrm>
          <a:prstGeom prst="rect">
            <a:avLst/>
          </a:prstGeom>
        </p:spPr>
        <p:txBody>
          <a:bodyPr vert="horz" lIns="0" tIns="0" rIns="0" bIns="0" anchor="t">
            <a:normAutofit fontScale="97500"/>
          </a:bodyPr>
          <a:lst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a:lstStyle>
          <a:p>
            <a:pPr defTabSz="914400"/>
            <a:r>
              <a:rPr lang="en-GB" sz="3400" dirty="0" smtClean="0"/>
              <a:t>Five point Moving Average Filter</a:t>
            </a:r>
            <a:endParaRPr lang="en-GB" sz="3400" dirty="0"/>
          </a:p>
        </p:txBody>
      </p:sp>
      <p:grpSp>
        <p:nvGrpSpPr>
          <p:cNvPr id="40" name="Group 39"/>
          <p:cNvGrpSpPr/>
          <p:nvPr/>
        </p:nvGrpSpPr>
        <p:grpSpPr>
          <a:xfrm>
            <a:off x="3111062" y="1276350"/>
            <a:ext cx="6107551" cy="1848641"/>
            <a:chOff x="3111062" y="1276350"/>
            <a:chExt cx="6107551" cy="1848641"/>
          </a:xfrm>
        </p:grpSpPr>
        <p:cxnSp>
          <p:nvCxnSpPr>
            <p:cNvPr id="9" name="Straight Connector 8"/>
            <p:cNvCxnSpPr/>
            <p:nvPr/>
          </p:nvCxnSpPr>
          <p:spPr>
            <a:xfrm>
              <a:off x="5822950" y="1390651"/>
              <a:ext cx="0" cy="146685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8174828" y="2193130"/>
              <a:ext cx="0" cy="654845"/>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3484844" y="2267661"/>
              <a:ext cx="0" cy="654845"/>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a:off x="3111062" y="2778510"/>
              <a:ext cx="5990897" cy="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6184900" y="1276350"/>
              <a:ext cx="914400" cy="914400"/>
            </a:xfrm>
            <a:prstGeom prst="rect">
              <a:avLst/>
            </a:prstGeom>
          </p:spPr>
          <p:txBody>
            <a:bodyPr vert="horz" wrap="none" lIns="0" tIns="0" rIns="0" bIns="0" rtlCol="0" anchor="t">
              <a:normAutofit/>
            </a:bodyPr>
            <a:lstStyle/>
            <a:p>
              <a:endParaRPr lang="en-US" dirty="0" smtClean="0"/>
            </a:p>
          </p:txBody>
        </p:sp>
        <p:graphicFrame>
          <p:nvGraphicFramePr>
            <p:cNvPr id="31" name="Object 30"/>
            <p:cNvGraphicFramePr>
              <a:graphicFrameLocks noChangeAspect="1"/>
            </p:cNvGraphicFramePr>
            <p:nvPr>
              <p:extLst>
                <p:ext uri="{D42A27DB-BD31-4B8C-83A1-F6EECF244321}">
                  <p14:modId xmlns:p14="http://schemas.microsoft.com/office/powerpoint/2010/main" val="817647499"/>
                </p:ext>
              </p:extLst>
            </p:nvPr>
          </p:nvGraphicFramePr>
          <p:xfrm>
            <a:off x="5890610" y="1390651"/>
            <a:ext cx="431800" cy="254000"/>
          </p:xfrm>
          <a:graphic>
            <a:graphicData uri="http://schemas.openxmlformats.org/presentationml/2006/ole">
              <mc:AlternateContent xmlns:mc="http://schemas.openxmlformats.org/markup-compatibility/2006">
                <mc:Choice xmlns:v="urn:schemas-microsoft-com:vml" Requires="v">
                  <p:oleObj spid="_x0000_s6496" name="Equation" r:id="rId6" imgW="431640" imgH="253800" progId="Equation.3">
                    <p:embed/>
                  </p:oleObj>
                </mc:Choice>
                <mc:Fallback>
                  <p:oleObj name="Equation" r:id="rId6" imgW="431640" imgH="253800" progId="Equation.3">
                    <p:embed/>
                    <p:pic>
                      <p:nvPicPr>
                        <p:cNvPr id="0" name=""/>
                        <p:cNvPicPr/>
                        <p:nvPr/>
                      </p:nvPicPr>
                      <p:blipFill>
                        <a:blip r:embed="rId7"/>
                        <a:stretch>
                          <a:fillRect/>
                        </a:stretch>
                      </p:blipFill>
                      <p:spPr>
                        <a:xfrm>
                          <a:off x="5890610" y="1390651"/>
                          <a:ext cx="431800" cy="254000"/>
                        </a:xfrm>
                        <a:prstGeom prst="rect">
                          <a:avLst/>
                        </a:prstGeom>
                      </p:spPr>
                    </p:pic>
                  </p:oleObj>
                </mc:Fallback>
              </mc:AlternateContent>
            </a:graphicData>
          </a:graphic>
        </p:graphicFrame>
        <p:graphicFrame>
          <p:nvGraphicFramePr>
            <p:cNvPr id="378880" name="Object 378879"/>
            <p:cNvGraphicFramePr>
              <a:graphicFrameLocks noChangeAspect="1"/>
            </p:cNvGraphicFramePr>
            <p:nvPr>
              <p:extLst>
                <p:ext uri="{D42A27DB-BD31-4B8C-83A1-F6EECF244321}">
                  <p14:modId xmlns:p14="http://schemas.microsoft.com/office/powerpoint/2010/main" val="1809935448"/>
                </p:ext>
              </p:extLst>
            </p:nvPr>
          </p:nvGraphicFramePr>
          <p:xfrm>
            <a:off x="5676900" y="2924175"/>
            <a:ext cx="317500" cy="149225"/>
          </p:xfrm>
          <a:graphic>
            <a:graphicData uri="http://schemas.openxmlformats.org/presentationml/2006/ole">
              <mc:AlternateContent xmlns:mc="http://schemas.openxmlformats.org/markup-compatibility/2006">
                <mc:Choice xmlns:v="urn:schemas-microsoft-com:vml" Requires="v">
                  <p:oleObj spid="_x0000_s6497" name="Equation" r:id="rId8" imgW="253800" imgH="139680" progId="Equation.3">
                    <p:embed/>
                  </p:oleObj>
                </mc:Choice>
                <mc:Fallback>
                  <p:oleObj name="Equation" r:id="rId8" imgW="253800" imgH="139680" progId="Equation.3">
                    <p:embed/>
                    <p:pic>
                      <p:nvPicPr>
                        <p:cNvPr id="0" name="Object 30"/>
                        <p:cNvPicPr>
                          <a:picLocks noChangeAspect="1" noChangeArrowheads="1"/>
                        </p:cNvPicPr>
                        <p:nvPr/>
                      </p:nvPicPr>
                      <p:blipFill>
                        <a:blip r:embed="rId9"/>
                        <a:srcRect/>
                        <a:stretch>
                          <a:fillRect/>
                        </a:stretch>
                      </p:blipFill>
                      <p:spPr bwMode="auto">
                        <a:xfrm>
                          <a:off x="5676900" y="2924175"/>
                          <a:ext cx="317500" cy="149225"/>
                        </a:xfrm>
                        <a:prstGeom prst="rect">
                          <a:avLst/>
                        </a:prstGeom>
                        <a:noFill/>
                        <a:ln>
                          <a:noFill/>
                        </a:ln>
                      </p:spPr>
                    </p:pic>
                  </p:oleObj>
                </mc:Fallback>
              </mc:AlternateContent>
            </a:graphicData>
          </a:graphic>
        </p:graphicFrame>
        <p:graphicFrame>
          <p:nvGraphicFramePr>
            <p:cNvPr id="378881" name="Object 378880"/>
            <p:cNvGraphicFramePr>
              <a:graphicFrameLocks noChangeAspect="1"/>
            </p:cNvGraphicFramePr>
            <p:nvPr>
              <p:extLst>
                <p:ext uri="{D42A27DB-BD31-4B8C-83A1-F6EECF244321}">
                  <p14:modId xmlns:p14="http://schemas.microsoft.com/office/powerpoint/2010/main" val="229163128"/>
                </p:ext>
              </p:extLst>
            </p:nvPr>
          </p:nvGraphicFramePr>
          <p:xfrm>
            <a:off x="8111328" y="2909091"/>
            <a:ext cx="139700" cy="139700"/>
          </p:xfrm>
          <a:graphic>
            <a:graphicData uri="http://schemas.openxmlformats.org/presentationml/2006/ole">
              <mc:AlternateContent xmlns:mc="http://schemas.openxmlformats.org/markup-compatibility/2006">
                <mc:Choice xmlns:v="urn:schemas-microsoft-com:vml" Requires="v">
                  <p:oleObj spid="_x0000_s6498" name="Equation" r:id="rId10" imgW="139680" imgH="139680" progId="Equation.3">
                    <p:embed/>
                  </p:oleObj>
                </mc:Choice>
                <mc:Fallback>
                  <p:oleObj name="Equation" r:id="rId10" imgW="139680" imgH="139680" progId="Equation.3">
                    <p:embed/>
                    <p:pic>
                      <p:nvPicPr>
                        <p:cNvPr id="0" name=""/>
                        <p:cNvPicPr/>
                        <p:nvPr/>
                      </p:nvPicPr>
                      <p:blipFill>
                        <a:blip r:embed="rId11"/>
                        <a:stretch>
                          <a:fillRect/>
                        </a:stretch>
                      </p:blipFill>
                      <p:spPr>
                        <a:xfrm>
                          <a:off x="8111328" y="2909091"/>
                          <a:ext cx="139700" cy="139700"/>
                        </a:xfrm>
                        <a:prstGeom prst="rect">
                          <a:avLst/>
                        </a:prstGeom>
                      </p:spPr>
                    </p:pic>
                  </p:oleObj>
                </mc:Fallback>
              </mc:AlternateContent>
            </a:graphicData>
          </a:graphic>
        </p:graphicFrame>
        <p:graphicFrame>
          <p:nvGraphicFramePr>
            <p:cNvPr id="378882" name="Object 378881"/>
            <p:cNvGraphicFramePr>
              <a:graphicFrameLocks noChangeAspect="1"/>
            </p:cNvGraphicFramePr>
            <p:nvPr>
              <p:extLst>
                <p:ext uri="{D42A27DB-BD31-4B8C-83A1-F6EECF244321}">
                  <p14:modId xmlns:p14="http://schemas.microsoft.com/office/powerpoint/2010/main" val="1866770176"/>
                </p:ext>
              </p:extLst>
            </p:nvPr>
          </p:nvGraphicFramePr>
          <p:xfrm>
            <a:off x="3357844" y="2985291"/>
            <a:ext cx="254000" cy="139700"/>
          </p:xfrm>
          <a:graphic>
            <a:graphicData uri="http://schemas.openxmlformats.org/presentationml/2006/ole">
              <mc:AlternateContent xmlns:mc="http://schemas.openxmlformats.org/markup-compatibility/2006">
                <mc:Choice xmlns:v="urn:schemas-microsoft-com:vml" Requires="v">
                  <p:oleObj spid="_x0000_s6499" name="Equation" r:id="rId12" imgW="253800" imgH="139680" progId="Equation.3">
                    <p:embed/>
                  </p:oleObj>
                </mc:Choice>
                <mc:Fallback>
                  <p:oleObj name="Equation" r:id="rId12" imgW="253800" imgH="139680" progId="Equation.3">
                    <p:embed/>
                    <p:pic>
                      <p:nvPicPr>
                        <p:cNvPr id="0" name=""/>
                        <p:cNvPicPr/>
                        <p:nvPr/>
                      </p:nvPicPr>
                      <p:blipFill>
                        <a:blip r:embed="rId13"/>
                        <a:stretch>
                          <a:fillRect/>
                        </a:stretch>
                      </p:blipFill>
                      <p:spPr>
                        <a:xfrm>
                          <a:off x="3357844" y="2985291"/>
                          <a:ext cx="254000" cy="139700"/>
                        </a:xfrm>
                        <a:prstGeom prst="rect">
                          <a:avLst/>
                        </a:prstGeom>
                      </p:spPr>
                    </p:pic>
                  </p:oleObj>
                </mc:Fallback>
              </mc:AlternateContent>
            </a:graphicData>
          </a:graphic>
        </p:graphicFrame>
        <p:graphicFrame>
          <p:nvGraphicFramePr>
            <p:cNvPr id="378883" name="Object 378882"/>
            <p:cNvGraphicFramePr>
              <a:graphicFrameLocks noChangeAspect="1"/>
            </p:cNvGraphicFramePr>
            <p:nvPr>
              <p:extLst>
                <p:ext uri="{D42A27DB-BD31-4B8C-83A1-F6EECF244321}">
                  <p14:modId xmlns:p14="http://schemas.microsoft.com/office/powerpoint/2010/main" val="1011468706"/>
                </p:ext>
              </p:extLst>
            </p:nvPr>
          </p:nvGraphicFramePr>
          <p:xfrm>
            <a:off x="8736013" y="2844800"/>
            <a:ext cx="482600" cy="215900"/>
          </p:xfrm>
          <a:graphic>
            <a:graphicData uri="http://schemas.openxmlformats.org/presentationml/2006/ole">
              <mc:AlternateContent xmlns:mc="http://schemas.openxmlformats.org/markup-compatibility/2006">
                <mc:Choice xmlns:v="urn:schemas-microsoft-com:vml" Requires="v">
                  <p:oleObj spid="_x0000_s6500" name="Equation" r:id="rId14" imgW="482400" imgH="215640" progId="Equation.3">
                    <p:embed/>
                  </p:oleObj>
                </mc:Choice>
                <mc:Fallback>
                  <p:oleObj name="Equation" r:id="rId14" imgW="482400" imgH="215640" progId="Equation.3">
                    <p:embed/>
                    <p:pic>
                      <p:nvPicPr>
                        <p:cNvPr id="0" name="Object 30"/>
                        <p:cNvPicPr>
                          <a:picLocks noChangeAspect="1" noChangeArrowheads="1"/>
                        </p:cNvPicPr>
                        <p:nvPr/>
                      </p:nvPicPr>
                      <p:blipFill>
                        <a:blip r:embed="rId15"/>
                        <a:srcRect/>
                        <a:stretch>
                          <a:fillRect/>
                        </a:stretch>
                      </p:blipFill>
                      <p:spPr bwMode="auto">
                        <a:xfrm>
                          <a:off x="8736013" y="2844800"/>
                          <a:ext cx="482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378909" name="Group 378908"/>
          <p:cNvGrpSpPr/>
          <p:nvPr/>
        </p:nvGrpSpPr>
        <p:grpSpPr>
          <a:xfrm>
            <a:off x="3092450" y="1847845"/>
            <a:ext cx="5467349" cy="2414592"/>
            <a:chOff x="3092450" y="1847845"/>
            <a:chExt cx="5467349" cy="2414592"/>
          </a:xfrm>
        </p:grpSpPr>
        <p:sp>
          <p:nvSpPr>
            <p:cNvPr id="16" name="Arc 15"/>
            <p:cNvSpPr/>
            <p:nvPr/>
          </p:nvSpPr>
          <p:spPr>
            <a:xfrm>
              <a:off x="4883150" y="1847845"/>
              <a:ext cx="1891508" cy="2414592"/>
            </a:xfrm>
            <a:prstGeom prst="arc">
              <a:avLst>
                <a:gd name="adj1" fmla="val 16159462"/>
                <a:gd name="adj2" fmla="val 20536704"/>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Arc 17"/>
            <p:cNvSpPr/>
            <p:nvPr/>
          </p:nvSpPr>
          <p:spPr>
            <a:xfrm>
              <a:off x="6765927" y="2228898"/>
              <a:ext cx="1016792" cy="1581102"/>
            </a:xfrm>
            <a:prstGeom prst="arc">
              <a:avLst>
                <a:gd name="adj1" fmla="val 16159462"/>
                <a:gd name="adj2" fmla="val 19882953"/>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Arc 18"/>
            <p:cNvSpPr/>
            <p:nvPr/>
          </p:nvSpPr>
          <p:spPr>
            <a:xfrm flipH="1">
              <a:off x="6751637" y="2228898"/>
              <a:ext cx="1004887" cy="1583482"/>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Arc 19"/>
            <p:cNvSpPr/>
            <p:nvPr/>
          </p:nvSpPr>
          <p:spPr>
            <a:xfrm flipH="1">
              <a:off x="7750172" y="2380294"/>
              <a:ext cx="809627" cy="1084424"/>
            </a:xfrm>
            <a:prstGeom prst="arc">
              <a:avLst>
                <a:gd name="adj1" fmla="val 15114833"/>
                <a:gd name="adj2" fmla="val 20220091"/>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Arc 24"/>
            <p:cNvSpPr/>
            <p:nvPr/>
          </p:nvSpPr>
          <p:spPr>
            <a:xfrm flipH="1">
              <a:off x="4868343" y="1847845"/>
              <a:ext cx="1881708" cy="2414592"/>
            </a:xfrm>
            <a:prstGeom prst="arc">
              <a:avLst>
                <a:gd name="adj1" fmla="val 16159462"/>
                <a:gd name="adj2" fmla="val 20536704"/>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6" name="Arc 25"/>
            <p:cNvSpPr/>
            <p:nvPr/>
          </p:nvSpPr>
          <p:spPr>
            <a:xfrm flipH="1">
              <a:off x="3865504" y="2228898"/>
              <a:ext cx="1011524" cy="1581102"/>
            </a:xfrm>
            <a:prstGeom prst="arc">
              <a:avLst>
                <a:gd name="adj1" fmla="val 16159462"/>
                <a:gd name="adj2" fmla="val 19882953"/>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Arc 26"/>
            <p:cNvSpPr/>
            <p:nvPr/>
          </p:nvSpPr>
          <p:spPr>
            <a:xfrm>
              <a:off x="3891563" y="2228898"/>
              <a:ext cx="999681" cy="1583482"/>
            </a:xfrm>
            <a:prstGeom prst="arc">
              <a:avLst>
                <a:gd name="adj1" fmla="val 16118046"/>
                <a:gd name="adj2" fmla="val 19872167"/>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Arc 27"/>
            <p:cNvSpPr/>
            <p:nvPr/>
          </p:nvSpPr>
          <p:spPr>
            <a:xfrm>
              <a:off x="3092450" y="2380294"/>
              <a:ext cx="805432" cy="1084424"/>
            </a:xfrm>
            <a:prstGeom prst="arc">
              <a:avLst>
                <a:gd name="adj1" fmla="val 15114833"/>
                <a:gd name="adj2" fmla="val 20220091"/>
              </a:avLst>
            </a:prstGeom>
            <a:ln w="381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36" name="Group 35"/>
          <p:cNvGrpSpPr/>
          <p:nvPr/>
        </p:nvGrpSpPr>
        <p:grpSpPr>
          <a:xfrm>
            <a:off x="3189451" y="3511550"/>
            <a:ext cx="6026808" cy="2686050"/>
            <a:chOff x="3189451" y="3511550"/>
            <a:chExt cx="6026808" cy="2686050"/>
          </a:xfrm>
        </p:grpSpPr>
        <p:grpSp>
          <p:nvGrpSpPr>
            <p:cNvPr id="41" name="Group 40"/>
            <p:cNvGrpSpPr/>
            <p:nvPr/>
          </p:nvGrpSpPr>
          <p:grpSpPr>
            <a:xfrm>
              <a:off x="3189451" y="3511550"/>
              <a:ext cx="6026808" cy="2686050"/>
              <a:chOff x="3189451" y="3511550"/>
              <a:chExt cx="6026808" cy="2686050"/>
            </a:xfrm>
          </p:grpSpPr>
          <p:cxnSp>
            <p:nvCxnSpPr>
              <p:cNvPr id="83" name="Straight Connector 82"/>
              <p:cNvCxnSpPr/>
              <p:nvPr/>
            </p:nvCxnSpPr>
            <p:spPr>
              <a:xfrm>
                <a:off x="8215306" y="4874608"/>
                <a:ext cx="0" cy="215277"/>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a:off x="3484844" y="4835525"/>
                <a:ext cx="0" cy="239711"/>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3214851" y="5882640"/>
                <a:ext cx="5912508" cy="0"/>
              </a:xfrm>
              <a:prstGeom prst="line">
                <a:avLst/>
              </a:prstGeom>
              <a:ln w="12700">
                <a:solidFill>
                  <a:schemeClr val="bg1">
                    <a:lumMod val="7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208501" y="5645150"/>
                <a:ext cx="5912508" cy="0"/>
              </a:xfrm>
              <a:prstGeom prst="line">
                <a:avLst/>
              </a:prstGeom>
              <a:ln w="12700">
                <a:solidFill>
                  <a:schemeClr val="bg1">
                    <a:lumMod val="7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3208501" y="4318000"/>
                <a:ext cx="5912508" cy="0"/>
              </a:xfrm>
              <a:prstGeom prst="line">
                <a:avLst/>
              </a:prstGeom>
              <a:ln w="12700">
                <a:solidFill>
                  <a:schemeClr val="bg1">
                    <a:lumMod val="7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3208501" y="4084320"/>
                <a:ext cx="5912508" cy="0"/>
              </a:xfrm>
              <a:prstGeom prst="line">
                <a:avLst/>
              </a:prstGeom>
              <a:ln w="12700">
                <a:solidFill>
                  <a:schemeClr val="bg1">
                    <a:lumMod val="7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3202151" y="3854450"/>
                <a:ext cx="5912508" cy="0"/>
              </a:xfrm>
              <a:prstGeom prst="line">
                <a:avLst/>
              </a:prstGeom>
              <a:ln w="12700">
                <a:solidFill>
                  <a:schemeClr val="bg1">
                    <a:lumMod val="8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78887" name="Straight Connector 378886"/>
              <p:cNvCxnSpPr/>
              <p:nvPr/>
            </p:nvCxnSpPr>
            <p:spPr>
              <a:xfrm>
                <a:off x="3214851" y="6102350"/>
                <a:ext cx="5912508" cy="0"/>
              </a:xfrm>
              <a:prstGeom prst="line">
                <a:avLst/>
              </a:prstGeom>
              <a:ln w="12700">
                <a:solidFill>
                  <a:schemeClr val="bg1">
                    <a:lumMod val="75000"/>
                  </a:schemeClr>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3189451" y="4969260"/>
                <a:ext cx="5990897" cy="0"/>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5820760" y="3546475"/>
                <a:ext cx="0" cy="2651125"/>
              </a:xfrm>
              <a:prstGeom prst="line">
                <a:avLst/>
              </a:prstGeom>
              <a:ln w="41275">
                <a:solidFill>
                  <a:schemeClr val="tx1"/>
                </a:solidFill>
              </a:ln>
            </p:spPr>
            <p:style>
              <a:lnRef idx="2">
                <a:schemeClr val="accent1"/>
              </a:lnRef>
              <a:fillRef idx="0">
                <a:schemeClr val="accent1"/>
              </a:fillRef>
              <a:effectRef idx="1">
                <a:schemeClr val="accent1"/>
              </a:effectRef>
              <a:fontRef idx="minor">
                <a:schemeClr val="tx1"/>
              </a:fontRef>
            </p:style>
          </p:cxnSp>
          <p:graphicFrame>
            <p:nvGraphicFramePr>
              <p:cNvPr id="378890" name="Object 378889"/>
              <p:cNvGraphicFramePr>
                <a:graphicFrameLocks noChangeAspect="1"/>
              </p:cNvGraphicFramePr>
              <p:nvPr>
                <p:extLst>
                  <p:ext uri="{D42A27DB-BD31-4B8C-83A1-F6EECF244321}">
                    <p14:modId xmlns:p14="http://schemas.microsoft.com/office/powerpoint/2010/main" val="1051857457"/>
                  </p:ext>
                </p:extLst>
              </p:nvPr>
            </p:nvGraphicFramePr>
            <p:xfrm>
              <a:off x="5920174" y="3784600"/>
              <a:ext cx="139700" cy="139700"/>
            </p:xfrm>
            <a:graphic>
              <a:graphicData uri="http://schemas.openxmlformats.org/presentationml/2006/ole">
                <mc:AlternateContent xmlns:mc="http://schemas.openxmlformats.org/markup-compatibility/2006">
                  <mc:Choice xmlns:v="urn:schemas-microsoft-com:vml" Requires="v">
                    <p:oleObj spid="_x0000_s6501" name="Equation" r:id="rId16" imgW="139680" imgH="139680" progId="Equation.3">
                      <p:embed/>
                    </p:oleObj>
                  </mc:Choice>
                  <mc:Fallback>
                    <p:oleObj name="Equation" r:id="rId16" imgW="139680" imgH="139680" progId="Equation.3">
                      <p:embed/>
                      <p:pic>
                        <p:nvPicPr>
                          <p:cNvPr id="0" name="Object 37888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920174" y="3784600"/>
                            <a:ext cx="139700" cy="139700"/>
                          </a:xfrm>
                          <a:prstGeom prst="rect">
                            <a:avLst/>
                          </a:prstGeom>
                          <a:noFill/>
                          <a:ln>
                            <a:noFill/>
                          </a:ln>
                        </p:spPr>
                      </p:pic>
                    </p:oleObj>
                  </mc:Fallback>
                </mc:AlternateContent>
              </a:graphicData>
            </a:graphic>
          </p:graphicFrame>
          <p:graphicFrame>
            <p:nvGraphicFramePr>
              <p:cNvPr id="378891" name="Object 378890"/>
              <p:cNvGraphicFramePr>
                <a:graphicFrameLocks noChangeAspect="1"/>
              </p:cNvGraphicFramePr>
              <p:nvPr>
                <p:extLst>
                  <p:ext uri="{D42A27DB-BD31-4B8C-83A1-F6EECF244321}">
                    <p14:modId xmlns:p14="http://schemas.microsoft.com/office/powerpoint/2010/main" val="4111787425"/>
                  </p:ext>
                </p:extLst>
              </p:nvPr>
            </p:nvGraphicFramePr>
            <p:xfrm>
              <a:off x="5519738" y="6038850"/>
              <a:ext cx="254000" cy="139700"/>
            </p:xfrm>
            <a:graphic>
              <a:graphicData uri="http://schemas.openxmlformats.org/presentationml/2006/ole">
                <mc:AlternateContent xmlns:mc="http://schemas.openxmlformats.org/markup-compatibility/2006">
                  <mc:Choice xmlns:v="urn:schemas-microsoft-com:vml" Requires="v">
                    <p:oleObj spid="_x0000_s6502" name="Equation" r:id="rId18" imgW="253800" imgH="139680" progId="Equation.3">
                      <p:embed/>
                    </p:oleObj>
                  </mc:Choice>
                  <mc:Fallback>
                    <p:oleObj name="Equation" r:id="rId18" imgW="253800" imgH="139680" progId="Equation.3">
                      <p:embed/>
                      <p:pic>
                        <p:nvPicPr>
                          <p:cNvPr id="0" name="Object 378881"/>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519738" y="6038850"/>
                            <a:ext cx="254000" cy="13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378908" name="Group 378907"/>
              <p:cNvGrpSpPr/>
              <p:nvPr/>
            </p:nvGrpSpPr>
            <p:grpSpPr>
              <a:xfrm>
                <a:off x="3412062" y="4058443"/>
                <a:ext cx="4874688" cy="1848643"/>
                <a:chOff x="3412062" y="4147343"/>
                <a:chExt cx="4874688" cy="1848643"/>
              </a:xfrm>
            </p:grpSpPr>
            <p:cxnSp>
              <p:nvCxnSpPr>
                <p:cNvPr id="378895" name="Straight Connector 378894"/>
                <p:cNvCxnSpPr/>
                <p:nvPr/>
              </p:nvCxnSpPr>
              <p:spPr>
                <a:xfrm>
                  <a:off x="5822950" y="5043871"/>
                  <a:ext cx="898525" cy="95211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6721475" y="4824411"/>
                  <a:ext cx="0" cy="117157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6711950" y="4827586"/>
                  <a:ext cx="977900" cy="90805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7696200" y="4595811"/>
                  <a:ext cx="0" cy="1136650"/>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7685878" y="4596196"/>
                  <a:ext cx="600872" cy="552065"/>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flipH="1" flipV="1">
                  <a:off x="4968476" y="4149724"/>
                  <a:ext cx="893893" cy="934163"/>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H="1" flipV="1">
                  <a:off x="4975619" y="4147343"/>
                  <a:ext cx="0" cy="1149486"/>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flipH="1" flipV="1">
                  <a:off x="4002759" y="4405899"/>
                  <a:ext cx="972859" cy="89092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H="1" flipV="1">
                  <a:off x="4002759" y="4405899"/>
                  <a:ext cx="0" cy="1115219"/>
                </a:xfrm>
                <a:prstGeom prst="line">
                  <a:avLst/>
                </a:prstGeom>
                <a:ln w="38100"/>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flipH="1" flipV="1">
                  <a:off x="3412062" y="4982140"/>
                  <a:ext cx="597775" cy="541656"/>
                </a:xfrm>
                <a:prstGeom prst="line">
                  <a:avLst/>
                </a:prstGeom>
                <a:ln w="38100"/>
                <a:effectLst/>
              </p:spPr>
              <p:style>
                <a:lnRef idx="2">
                  <a:schemeClr val="accent1"/>
                </a:lnRef>
                <a:fillRef idx="0">
                  <a:schemeClr val="accent1"/>
                </a:fillRef>
                <a:effectRef idx="1">
                  <a:schemeClr val="accent1"/>
                </a:effectRef>
                <a:fontRef idx="minor">
                  <a:schemeClr val="tx1"/>
                </a:fontRef>
              </p:style>
            </p:cxnSp>
          </p:grpSp>
          <p:graphicFrame>
            <p:nvGraphicFramePr>
              <p:cNvPr id="378904" name="Object 378903"/>
              <p:cNvGraphicFramePr>
                <a:graphicFrameLocks noChangeAspect="1"/>
              </p:cNvGraphicFramePr>
              <p:nvPr>
                <p:extLst>
                  <p:ext uri="{D42A27DB-BD31-4B8C-83A1-F6EECF244321}">
                    <p14:modId xmlns:p14="http://schemas.microsoft.com/office/powerpoint/2010/main" val="3429777427"/>
                  </p:ext>
                </p:extLst>
              </p:nvPr>
            </p:nvGraphicFramePr>
            <p:xfrm>
              <a:off x="5967412" y="3511550"/>
              <a:ext cx="609600" cy="215900"/>
            </p:xfrm>
            <a:graphic>
              <a:graphicData uri="http://schemas.openxmlformats.org/presentationml/2006/ole">
                <mc:AlternateContent xmlns:mc="http://schemas.openxmlformats.org/markup-compatibility/2006">
                  <mc:Choice xmlns:v="urn:schemas-microsoft-com:vml" Requires="v">
                    <p:oleObj spid="_x0000_s6503" name="Equation" r:id="rId20" imgW="609480" imgH="215640" progId="Equation.3">
                      <p:embed/>
                    </p:oleObj>
                  </mc:Choice>
                  <mc:Fallback>
                    <p:oleObj name="Equation" r:id="rId20" imgW="609480" imgH="215640" progId="Equation.3">
                      <p:embed/>
                      <p:pic>
                        <p:nvPicPr>
                          <p:cNvPr id="0" name="Object 378882"/>
                          <p:cNvPicPr>
                            <a:picLocks noChangeAspect="1" noChangeArrowheads="1"/>
                          </p:cNvPicPr>
                          <p:nvPr/>
                        </p:nvPicPr>
                        <p:blipFill>
                          <a:blip r:embed="rId21"/>
                          <a:srcRect/>
                          <a:stretch>
                            <a:fillRect/>
                          </a:stretch>
                        </p:blipFill>
                        <p:spPr bwMode="auto">
                          <a:xfrm>
                            <a:off x="5967412" y="3511550"/>
                            <a:ext cx="609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06" name="Object 378905"/>
              <p:cNvGraphicFramePr>
                <a:graphicFrameLocks noChangeAspect="1"/>
              </p:cNvGraphicFramePr>
              <p:nvPr>
                <p:extLst>
                  <p:ext uri="{D42A27DB-BD31-4B8C-83A1-F6EECF244321}">
                    <p14:modId xmlns:p14="http://schemas.microsoft.com/office/powerpoint/2010/main" val="2888497094"/>
                  </p:ext>
                </p:extLst>
              </p:nvPr>
            </p:nvGraphicFramePr>
            <p:xfrm>
              <a:off x="8733659" y="5024356"/>
              <a:ext cx="482600" cy="215900"/>
            </p:xfrm>
            <a:graphic>
              <a:graphicData uri="http://schemas.openxmlformats.org/presentationml/2006/ole">
                <mc:AlternateContent xmlns:mc="http://schemas.openxmlformats.org/markup-compatibility/2006">
                  <mc:Choice xmlns:v="urn:schemas-microsoft-com:vml" Requires="v">
                    <p:oleObj spid="_x0000_s6504" name="Equation" r:id="rId22" imgW="482400" imgH="215640" progId="Equation.3">
                      <p:embed/>
                    </p:oleObj>
                  </mc:Choice>
                  <mc:Fallback>
                    <p:oleObj name="Equation" r:id="rId22" imgW="482400" imgH="215640" progId="Equation.3">
                      <p:embed/>
                      <p:pic>
                        <p:nvPicPr>
                          <p:cNvPr id="0" name="Object 378882"/>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733659" y="5024356"/>
                            <a:ext cx="482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10" name="Object 378909"/>
              <p:cNvGraphicFramePr>
                <a:graphicFrameLocks noChangeAspect="1"/>
              </p:cNvGraphicFramePr>
              <p:nvPr>
                <p:extLst>
                  <p:ext uri="{D42A27DB-BD31-4B8C-83A1-F6EECF244321}">
                    <p14:modId xmlns:p14="http://schemas.microsoft.com/office/powerpoint/2010/main" val="2590167799"/>
                  </p:ext>
                </p:extLst>
              </p:nvPr>
            </p:nvGraphicFramePr>
            <p:xfrm>
              <a:off x="5907088" y="3981450"/>
              <a:ext cx="330200" cy="177800"/>
            </p:xfrm>
            <a:graphic>
              <a:graphicData uri="http://schemas.openxmlformats.org/presentationml/2006/ole">
                <mc:AlternateContent xmlns:mc="http://schemas.openxmlformats.org/markup-compatibility/2006">
                  <mc:Choice xmlns:v="urn:schemas-microsoft-com:vml" Requires="v">
                    <p:oleObj spid="_x0000_s6505" name="Equation" r:id="rId24" imgW="330120" imgH="177480" progId="Equation.3">
                      <p:embed/>
                    </p:oleObj>
                  </mc:Choice>
                  <mc:Fallback>
                    <p:oleObj name="Equation" r:id="rId24" imgW="330120" imgH="177480" progId="Equation.3">
                      <p:embed/>
                      <p:pic>
                        <p:nvPicPr>
                          <p:cNvPr id="0" name="Object 378889"/>
                          <p:cNvPicPr>
                            <a:picLocks noChangeAspect="1" noChangeArrowheads="1"/>
                          </p:cNvPicPr>
                          <p:nvPr/>
                        </p:nvPicPr>
                        <p:blipFill>
                          <a:blip r:embed="rId25"/>
                          <a:srcRect/>
                          <a:stretch>
                            <a:fillRect/>
                          </a:stretch>
                        </p:blipFill>
                        <p:spPr bwMode="auto">
                          <a:xfrm>
                            <a:off x="5907088" y="3981450"/>
                            <a:ext cx="3302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8911" name="Object 378910"/>
              <p:cNvGraphicFramePr>
                <a:graphicFrameLocks noChangeAspect="1"/>
              </p:cNvGraphicFramePr>
              <p:nvPr>
                <p:extLst>
                  <p:ext uri="{D42A27DB-BD31-4B8C-83A1-F6EECF244321}">
                    <p14:modId xmlns:p14="http://schemas.microsoft.com/office/powerpoint/2010/main" val="4165158325"/>
                  </p:ext>
                </p:extLst>
              </p:nvPr>
            </p:nvGraphicFramePr>
            <p:xfrm>
              <a:off x="5904299" y="4224924"/>
              <a:ext cx="330200" cy="177800"/>
            </p:xfrm>
            <a:graphic>
              <a:graphicData uri="http://schemas.openxmlformats.org/presentationml/2006/ole">
                <mc:AlternateContent xmlns:mc="http://schemas.openxmlformats.org/markup-compatibility/2006">
                  <mc:Choice xmlns:v="urn:schemas-microsoft-com:vml" Requires="v">
                    <p:oleObj spid="_x0000_s6506" name="Equation" r:id="rId26" imgW="330120" imgH="177480" progId="Equation.3">
                      <p:embed/>
                    </p:oleObj>
                  </mc:Choice>
                  <mc:Fallback>
                    <p:oleObj name="Equation" r:id="rId26" imgW="330120" imgH="177480" progId="Equation.3">
                      <p:embed/>
                      <p:pic>
                        <p:nvPicPr>
                          <p:cNvPr id="0" name="Object 378909"/>
                          <p:cNvPicPr>
                            <a:picLocks noChangeAspect="1" noChangeArrowheads="1"/>
                          </p:cNvPicPr>
                          <p:nvPr/>
                        </p:nvPicPr>
                        <p:blipFill>
                          <a:blip r:embed="rId27"/>
                          <a:srcRect/>
                          <a:stretch>
                            <a:fillRect/>
                          </a:stretch>
                        </p:blipFill>
                        <p:spPr bwMode="auto">
                          <a:xfrm>
                            <a:off x="5904299" y="4224924"/>
                            <a:ext cx="3302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2" name="Object 31"/>
              <p:cNvGraphicFramePr>
                <a:graphicFrameLocks noChangeAspect="1"/>
              </p:cNvGraphicFramePr>
              <p:nvPr>
                <p:extLst>
                  <p:ext uri="{D42A27DB-BD31-4B8C-83A1-F6EECF244321}">
                    <p14:modId xmlns:p14="http://schemas.microsoft.com/office/powerpoint/2010/main" val="590732465"/>
                  </p:ext>
                </p:extLst>
              </p:nvPr>
            </p:nvGraphicFramePr>
            <p:xfrm>
              <a:off x="5335588" y="5545138"/>
              <a:ext cx="444500" cy="177800"/>
            </p:xfrm>
            <a:graphic>
              <a:graphicData uri="http://schemas.openxmlformats.org/presentationml/2006/ole">
                <mc:AlternateContent xmlns:mc="http://schemas.openxmlformats.org/markup-compatibility/2006">
                  <mc:Choice xmlns:v="urn:schemas-microsoft-com:vml" Requires="v">
                    <p:oleObj spid="_x0000_s6507" name="Equation" r:id="rId28" imgW="444240" imgH="177480" progId="Equation.3">
                      <p:embed/>
                    </p:oleObj>
                  </mc:Choice>
                  <mc:Fallback>
                    <p:oleObj name="Equation" r:id="rId28" imgW="444240" imgH="177480" progId="Equation.3">
                      <p:embed/>
                      <p:pic>
                        <p:nvPicPr>
                          <p:cNvPr id="0" name="Object 378910"/>
                          <p:cNvPicPr>
                            <a:picLocks noChangeAspect="1" noChangeArrowheads="1"/>
                          </p:cNvPicPr>
                          <p:nvPr/>
                        </p:nvPicPr>
                        <p:blipFill>
                          <a:blip r:embed="rId29"/>
                          <a:srcRect/>
                          <a:stretch>
                            <a:fillRect/>
                          </a:stretch>
                        </p:blipFill>
                        <p:spPr bwMode="auto">
                          <a:xfrm>
                            <a:off x="5335588" y="5545138"/>
                            <a:ext cx="4445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4255084329"/>
                  </p:ext>
                </p:extLst>
              </p:nvPr>
            </p:nvGraphicFramePr>
            <p:xfrm>
              <a:off x="5345113" y="5800725"/>
              <a:ext cx="444500" cy="177800"/>
            </p:xfrm>
            <a:graphic>
              <a:graphicData uri="http://schemas.openxmlformats.org/presentationml/2006/ole">
                <mc:AlternateContent xmlns:mc="http://schemas.openxmlformats.org/markup-compatibility/2006">
                  <mc:Choice xmlns:v="urn:schemas-microsoft-com:vml" Requires="v">
                    <p:oleObj spid="_x0000_s6508" name="Equation" r:id="rId30" imgW="444240" imgH="177480" progId="Equation.3">
                      <p:embed/>
                    </p:oleObj>
                  </mc:Choice>
                  <mc:Fallback>
                    <p:oleObj name="Equation" r:id="rId30" imgW="444240" imgH="177480" progId="Equation.3">
                      <p:embed/>
                      <p:pic>
                        <p:nvPicPr>
                          <p:cNvPr id="0" name="Object 378909"/>
                          <p:cNvPicPr>
                            <a:picLocks noChangeAspect="1" noChangeArrowheads="1"/>
                          </p:cNvPicPr>
                          <p:nvPr/>
                        </p:nvPicPr>
                        <p:blipFill>
                          <a:blip r:embed="rId31"/>
                          <a:srcRect/>
                          <a:stretch>
                            <a:fillRect/>
                          </a:stretch>
                        </p:blipFill>
                        <p:spPr bwMode="auto">
                          <a:xfrm>
                            <a:off x="5345113" y="5800725"/>
                            <a:ext cx="444500"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4" name="Object 83"/>
              <p:cNvGraphicFramePr>
                <a:graphicFrameLocks noChangeAspect="1"/>
              </p:cNvGraphicFramePr>
              <p:nvPr>
                <p:extLst>
                  <p:ext uri="{D42A27DB-BD31-4B8C-83A1-F6EECF244321}">
                    <p14:modId xmlns:p14="http://schemas.microsoft.com/office/powerpoint/2010/main" val="3246031867"/>
                  </p:ext>
                </p:extLst>
              </p:nvPr>
            </p:nvGraphicFramePr>
            <p:xfrm>
              <a:off x="8035128" y="5005386"/>
              <a:ext cx="139700" cy="139700"/>
            </p:xfrm>
            <a:graphic>
              <a:graphicData uri="http://schemas.openxmlformats.org/presentationml/2006/ole">
                <mc:AlternateContent xmlns:mc="http://schemas.openxmlformats.org/markup-compatibility/2006">
                  <mc:Choice xmlns:v="urn:schemas-microsoft-com:vml" Requires="v">
                    <p:oleObj spid="_x0000_s6509" name="Equation" r:id="rId32" imgW="139680" imgH="139680" progId="Equation.3">
                      <p:embed/>
                    </p:oleObj>
                  </mc:Choice>
                  <mc:Fallback>
                    <p:oleObj name="Equation" r:id="rId32" imgW="139680" imgH="139680" progId="Equation.3">
                      <p:embed/>
                      <p:pic>
                        <p:nvPicPr>
                          <p:cNvPr id="0" name=""/>
                          <p:cNvPicPr/>
                          <p:nvPr/>
                        </p:nvPicPr>
                        <p:blipFill>
                          <a:blip r:embed="rId11"/>
                          <a:stretch>
                            <a:fillRect/>
                          </a:stretch>
                        </p:blipFill>
                        <p:spPr>
                          <a:xfrm>
                            <a:off x="8035128" y="5005386"/>
                            <a:ext cx="139700" cy="139700"/>
                          </a:xfrm>
                          <a:prstGeom prst="rect">
                            <a:avLst/>
                          </a:prstGeom>
                        </p:spPr>
                      </p:pic>
                    </p:oleObj>
                  </mc:Fallback>
                </mc:AlternateContent>
              </a:graphicData>
            </a:graphic>
          </p:graphicFrame>
          <p:graphicFrame>
            <p:nvGraphicFramePr>
              <p:cNvPr id="87" name="Object 86"/>
              <p:cNvGraphicFramePr>
                <a:graphicFrameLocks noChangeAspect="1"/>
              </p:cNvGraphicFramePr>
              <p:nvPr>
                <p:extLst>
                  <p:ext uri="{D42A27DB-BD31-4B8C-83A1-F6EECF244321}">
                    <p14:modId xmlns:p14="http://schemas.microsoft.com/office/powerpoint/2010/main" val="860179834"/>
                  </p:ext>
                </p:extLst>
              </p:nvPr>
            </p:nvGraphicFramePr>
            <p:xfrm>
              <a:off x="3202151" y="5005386"/>
              <a:ext cx="254000" cy="139700"/>
            </p:xfrm>
            <a:graphic>
              <a:graphicData uri="http://schemas.openxmlformats.org/presentationml/2006/ole">
                <mc:AlternateContent xmlns:mc="http://schemas.openxmlformats.org/markup-compatibility/2006">
                  <mc:Choice xmlns:v="urn:schemas-microsoft-com:vml" Requires="v">
                    <p:oleObj spid="_x0000_s6510" name="Equation" r:id="rId33" imgW="253800" imgH="139680" progId="Equation.3">
                      <p:embed/>
                    </p:oleObj>
                  </mc:Choice>
                  <mc:Fallback>
                    <p:oleObj name="Equation" r:id="rId33" imgW="253800" imgH="139680" progId="Equation.3">
                      <p:embed/>
                      <p:pic>
                        <p:nvPicPr>
                          <p:cNvPr id="0" name=""/>
                          <p:cNvPicPr/>
                          <p:nvPr/>
                        </p:nvPicPr>
                        <p:blipFill>
                          <a:blip r:embed="rId13"/>
                          <a:stretch>
                            <a:fillRect/>
                          </a:stretch>
                        </p:blipFill>
                        <p:spPr>
                          <a:xfrm>
                            <a:off x="3202151" y="5005386"/>
                            <a:ext cx="254000" cy="139700"/>
                          </a:xfrm>
                          <a:prstGeom prst="rect">
                            <a:avLst/>
                          </a:prstGeom>
                        </p:spPr>
                      </p:pic>
                    </p:oleObj>
                  </mc:Fallback>
                </mc:AlternateContent>
              </a:graphicData>
            </a:graphic>
          </p:graphicFrame>
        </p:grpSp>
        <p:cxnSp>
          <p:nvCxnSpPr>
            <p:cNvPr id="3" name="Straight Connector 2"/>
            <p:cNvCxnSpPr/>
            <p:nvPr/>
          </p:nvCxnSpPr>
          <p:spPr>
            <a:xfrm flipH="1">
              <a:off x="5942413" y="3615530"/>
              <a:ext cx="29763" cy="7620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a:off x="5938186" y="3691730"/>
              <a:ext cx="262428" cy="0"/>
            </a:xfrm>
            <a:prstGeom prst="line">
              <a:avLst/>
            </a:prstGeom>
            <a:ln w="9525">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124702823"/>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37385" y="1625601"/>
            <a:ext cx="6849696" cy="2246769"/>
          </a:xfrm>
          <a:prstGeom prst="rect">
            <a:avLst/>
          </a:prstGeom>
          <a:noFill/>
        </p:spPr>
        <p:txBody>
          <a:bodyPr wrap="none" rtlCol="0">
            <a:spAutoFit/>
          </a:bodyPr>
          <a:lstStyle/>
          <a:p>
            <a:r>
              <a:rPr lang="en-GB" sz="2000" b="0" dirty="0" smtClean="0"/>
              <a:t>If we know the coefficients of an FIR filter we can compute its</a:t>
            </a:r>
          </a:p>
          <a:p>
            <a:r>
              <a:rPr lang="en-GB" sz="2000" b="0" dirty="0" smtClean="0"/>
              <a:t>frequency response.</a:t>
            </a:r>
          </a:p>
          <a:p>
            <a:endParaRPr lang="en-GB" sz="2000" b="0" dirty="0" smtClean="0"/>
          </a:p>
          <a:p>
            <a:r>
              <a:rPr lang="en-GB" sz="2000" b="0" dirty="0" smtClean="0"/>
              <a:t>How do we find the FIR filter coefficients that will give a desired</a:t>
            </a:r>
          </a:p>
          <a:p>
            <a:r>
              <a:rPr lang="en-GB" sz="2000" b="0" dirty="0" smtClean="0"/>
              <a:t>frequency response?</a:t>
            </a:r>
          </a:p>
          <a:p>
            <a:endParaRPr lang="en-GB" sz="2000" b="0" dirty="0" smtClean="0"/>
          </a:p>
          <a:p>
            <a:r>
              <a:rPr lang="en-GB" sz="2000" b="0" dirty="0" smtClean="0"/>
              <a:t>How do we design an FIR filter?</a:t>
            </a:r>
            <a:endParaRPr lang="en-GB" sz="2000" b="0" dirty="0"/>
          </a:p>
        </p:txBody>
      </p:sp>
      <p:sp>
        <p:nvSpPr>
          <p:cNvPr id="4" name="Title 1"/>
          <p:cNvSpPr>
            <a:spLocks noGrp="1"/>
          </p:cNvSpPr>
          <p:nvPr>
            <p:ph type="title"/>
          </p:nvPr>
        </p:nvSpPr>
        <p:spPr/>
        <p:txBody>
          <a:bodyPr>
            <a:normAutofit fontScale="90000"/>
          </a:bodyPr>
          <a:lstStyle/>
          <a:p>
            <a:r>
              <a:rPr lang="en-GB" dirty="0" smtClean="0"/>
              <a:t>Window method of FIR filter design</a:t>
            </a:r>
            <a:endParaRPr lang="en-GB" dirty="0"/>
          </a:p>
        </p:txBody>
      </p:sp>
    </p:spTree>
    <p:extLst>
      <p:ext uri="{BB962C8B-B14F-4D97-AF65-F5344CB8AC3E}">
        <p14:creationId xmlns:p14="http://schemas.microsoft.com/office/powerpoint/2010/main" val="173481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7634" name="Picture 2"/>
          <p:cNvPicPr>
            <a:picLocks noChangeAspect="1" noChangeArrowheads="1"/>
          </p:cNvPicPr>
          <p:nvPr/>
        </p:nvPicPr>
        <p:blipFill>
          <a:blip r:embed="rId3" cstate="print"/>
          <a:srcRect/>
          <a:stretch>
            <a:fillRect/>
          </a:stretch>
        </p:blipFill>
        <p:spPr bwMode="auto">
          <a:xfrm>
            <a:off x="1523603" y="1371600"/>
            <a:ext cx="5942052" cy="1828800"/>
          </a:xfrm>
          <a:prstGeom prst="rect">
            <a:avLst/>
          </a:prstGeom>
          <a:noFill/>
          <a:ln w="9525">
            <a:noFill/>
            <a:miter lim="800000"/>
            <a:headEnd/>
            <a:tailEnd/>
          </a:ln>
        </p:spPr>
      </p:pic>
      <p:pic>
        <p:nvPicPr>
          <p:cNvPr id="197635" name="Picture 3"/>
          <p:cNvPicPr>
            <a:picLocks noChangeAspect="1" noChangeArrowheads="1"/>
          </p:cNvPicPr>
          <p:nvPr/>
        </p:nvPicPr>
        <p:blipFill>
          <a:blip r:embed="rId4" cstate="print"/>
          <a:srcRect/>
          <a:stretch>
            <a:fillRect/>
          </a:stretch>
        </p:blipFill>
        <p:spPr bwMode="auto">
          <a:xfrm>
            <a:off x="1523603" y="3851275"/>
            <a:ext cx="6145199" cy="1866900"/>
          </a:xfrm>
          <a:prstGeom prst="rect">
            <a:avLst/>
          </a:prstGeom>
          <a:noFill/>
          <a:ln w="9525">
            <a:noFill/>
            <a:miter lim="800000"/>
            <a:headEnd/>
            <a:tailEnd/>
          </a:ln>
        </p:spPr>
      </p:pic>
      <p:sp>
        <p:nvSpPr>
          <p:cNvPr id="3" name="TextBox 2"/>
          <p:cNvSpPr txBox="1"/>
          <p:nvPr/>
        </p:nvSpPr>
        <p:spPr>
          <a:xfrm>
            <a:off x="8382448" y="2085945"/>
            <a:ext cx="1139158" cy="400110"/>
          </a:xfrm>
          <a:prstGeom prst="rect">
            <a:avLst/>
          </a:prstGeom>
          <a:noFill/>
        </p:spPr>
        <p:txBody>
          <a:bodyPr wrap="none" rtlCol="0">
            <a:spAutoFit/>
          </a:bodyPr>
          <a:lstStyle/>
          <a:p>
            <a:r>
              <a:rPr lang="en-GB" sz="2000" b="0" dirty="0" smtClean="0"/>
              <a:t>Low pass</a:t>
            </a:r>
            <a:endParaRPr lang="en-GB" sz="2000" b="0" dirty="0"/>
          </a:p>
        </p:txBody>
      </p:sp>
      <p:sp>
        <p:nvSpPr>
          <p:cNvPr id="4" name="TextBox 3"/>
          <p:cNvSpPr txBox="1"/>
          <p:nvPr/>
        </p:nvSpPr>
        <p:spPr>
          <a:xfrm>
            <a:off x="8361159" y="4420025"/>
            <a:ext cx="1172116" cy="400110"/>
          </a:xfrm>
          <a:prstGeom prst="rect">
            <a:avLst/>
          </a:prstGeom>
          <a:noFill/>
        </p:spPr>
        <p:txBody>
          <a:bodyPr wrap="none" rtlCol="0">
            <a:spAutoFit/>
          </a:bodyPr>
          <a:lstStyle/>
          <a:p>
            <a:r>
              <a:rPr lang="en-GB" sz="2000" b="0" dirty="0" smtClean="0"/>
              <a:t>High pass</a:t>
            </a:r>
            <a:endParaRPr lang="en-GB" sz="2000" b="0" dirty="0"/>
          </a:p>
        </p:txBody>
      </p:sp>
      <p:sp>
        <p:nvSpPr>
          <p:cNvPr id="7" name="Title 1"/>
          <p:cNvSpPr>
            <a:spLocks noGrp="1"/>
          </p:cNvSpPr>
          <p:nvPr>
            <p:ph type="title"/>
          </p:nvPr>
        </p:nvSpPr>
        <p:spPr/>
        <p:txBody>
          <a:bodyPr>
            <a:normAutofit fontScale="90000"/>
          </a:bodyPr>
          <a:lstStyle/>
          <a:p>
            <a:r>
              <a:rPr lang="en-GB" dirty="0" smtClean="0"/>
              <a:t>Ideal filter prototypes</a:t>
            </a:r>
            <a:endParaRPr lang="en-GB" dirty="0"/>
          </a:p>
        </p:txBody>
      </p:sp>
    </p:spTree>
    <p:extLst>
      <p:ext uri="{BB962C8B-B14F-4D97-AF65-F5344CB8AC3E}">
        <p14:creationId xmlns:p14="http://schemas.microsoft.com/office/powerpoint/2010/main" val="36726401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58" name="Picture 2"/>
          <p:cNvPicPr>
            <a:picLocks noChangeAspect="1" noChangeArrowheads="1"/>
          </p:cNvPicPr>
          <p:nvPr/>
        </p:nvPicPr>
        <p:blipFill>
          <a:blip r:embed="rId3" cstate="print"/>
          <a:srcRect/>
          <a:stretch>
            <a:fillRect/>
          </a:stretch>
        </p:blipFill>
        <p:spPr bwMode="auto">
          <a:xfrm>
            <a:off x="1523652" y="1375230"/>
            <a:ext cx="6145199" cy="1866900"/>
          </a:xfrm>
          <a:prstGeom prst="rect">
            <a:avLst/>
          </a:prstGeom>
          <a:noFill/>
          <a:ln w="9525">
            <a:noFill/>
            <a:miter lim="800000"/>
            <a:headEnd/>
            <a:tailEnd/>
          </a:ln>
        </p:spPr>
      </p:pic>
      <p:pic>
        <p:nvPicPr>
          <p:cNvPr id="198659" name="Picture 3"/>
          <p:cNvPicPr>
            <a:picLocks noChangeAspect="1" noChangeArrowheads="1"/>
          </p:cNvPicPr>
          <p:nvPr/>
        </p:nvPicPr>
        <p:blipFill>
          <a:blip r:embed="rId4" cstate="print"/>
          <a:srcRect/>
          <a:stretch>
            <a:fillRect/>
          </a:stretch>
        </p:blipFill>
        <p:spPr bwMode="auto">
          <a:xfrm>
            <a:off x="1536971" y="3853542"/>
            <a:ext cx="6145199" cy="1866900"/>
          </a:xfrm>
          <a:prstGeom prst="rect">
            <a:avLst/>
          </a:prstGeom>
          <a:noFill/>
          <a:ln w="9525">
            <a:noFill/>
            <a:miter lim="800000"/>
            <a:headEnd/>
            <a:tailEnd/>
          </a:ln>
        </p:spPr>
      </p:pic>
      <p:sp>
        <p:nvSpPr>
          <p:cNvPr id="3" name="TextBox 2"/>
          <p:cNvSpPr txBox="1"/>
          <p:nvPr/>
        </p:nvSpPr>
        <p:spPr>
          <a:xfrm>
            <a:off x="8359015" y="2094111"/>
            <a:ext cx="1204176" cy="400110"/>
          </a:xfrm>
          <a:prstGeom prst="rect">
            <a:avLst/>
          </a:prstGeom>
          <a:noFill/>
        </p:spPr>
        <p:txBody>
          <a:bodyPr wrap="none" rtlCol="0">
            <a:spAutoFit/>
          </a:bodyPr>
          <a:lstStyle/>
          <a:p>
            <a:r>
              <a:rPr lang="en-GB" sz="2000" b="0" dirty="0" smtClean="0"/>
              <a:t>Band pass</a:t>
            </a:r>
            <a:endParaRPr lang="en-GB" sz="2000" b="0" dirty="0"/>
          </a:p>
        </p:txBody>
      </p:sp>
      <p:sp>
        <p:nvSpPr>
          <p:cNvPr id="4" name="TextBox 3"/>
          <p:cNvSpPr txBox="1"/>
          <p:nvPr/>
        </p:nvSpPr>
        <p:spPr>
          <a:xfrm>
            <a:off x="8341382" y="4386882"/>
            <a:ext cx="1221809" cy="400110"/>
          </a:xfrm>
          <a:prstGeom prst="rect">
            <a:avLst/>
          </a:prstGeom>
          <a:noFill/>
        </p:spPr>
        <p:txBody>
          <a:bodyPr wrap="none" rtlCol="0">
            <a:spAutoFit/>
          </a:bodyPr>
          <a:lstStyle/>
          <a:p>
            <a:r>
              <a:rPr lang="en-GB" sz="2000" b="0" dirty="0" smtClean="0"/>
              <a:t>Band stop</a:t>
            </a:r>
            <a:endParaRPr lang="en-GB" sz="2000" b="0" dirty="0"/>
          </a:p>
        </p:txBody>
      </p:sp>
      <p:sp>
        <p:nvSpPr>
          <p:cNvPr id="8" name="Title 1"/>
          <p:cNvSpPr>
            <a:spLocks noGrp="1"/>
          </p:cNvSpPr>
          <p:nvPr>
            <p:ph type="title"/>
          </p:nvPr>
        </p:nvSpPr>
        <p:spPr>
          <a:xfrm>
            <a:off x="479874" y="336000"/>
            <a:ext cx="11160000" cy="576000"/>
          </a:xfrm>
        </p:spPr>
        <p:txBody>
          <a:bodyPr>
            <a:normAutofit fontScale="90000"/>
          </a:bodyPr>
          <a:lstStyle/>
          <a:p>
            <a:r>
              <a:rPr lang="en-GB" dirty="0" smtClean="0"/>
              <a:t>Ideal filter prototypes</a:t>
            </a:r>
            <a:endParaRPr lang="en-GB" dirty="0"/>
          </a:p>
        </p:txBody>
      </p:sp>
    </p:spTree>
    <p:extLst>
      <p:ext uri="{BB962C8B-B14F-4D97-AF65-F5344CB8AC3E}">
        <p14:creationId xmlns:p14="http://schemas.microsoft.com/office/powerpoint/2010/main" val="35611709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Window method of FIR filter design</a:t>
            </a:r>
            <a:endParaRPr lang="en-GB" dirty="0"/>
          </a:p>
        </p:txBody>
      </p:sp>
      <p:sp>
        <p:nvSpPr>
          <p:cNvPr id="3" name="TextBox 2"/>
          <p:cNvSpPr txBox="1"/>
          <p:nvPr/>
        </p:nvSpPr>
        <p:spPr>
          <a:xfrm>
            <a:off x="2234619" y="1524001"/>
            <a:ext cx="8261315" cy="3016210"/>
          </a:xfrm>
          <a:prstGeom prst="rect">
            <a:avLst/>
          </a:prstGeom>
          <a:noFill/>
        </p:spPr>
        <p:txBody>
          <a:bodyPr wrap="square" rtlCol="0">
            <a:spAutoFit/>
          </a:bodyPr>
          <a:lstStyle/>
          <a:p>
            <a:r>
              <a:rPr lang="en-GB" sz="2000" b="0" dirty="0" smtClean="0"/>
              <a:t>Design steps</a:t>
            </a:r>
          </a:p>
          <a:p>
            <a:endParaRPr lang="en-GB" sz="2000" b="0" dirty="0" smtClean="0"/>
          </a:p>
          <a:p>
            <a:pPr marL="457200" indent="-457200">
              <a:lnSpc>
                <a:spcPct val="150000"/>
              </a:lnSpc>
              <a:buAutoNum type="arabicParenR"/>
            </a:pPr>
            <a:r>
              <a:rPr lang="en-GB" sz="2000" b="0" dirty="0" smtClean="0"/>
              <a:t>Specify desired frequency response.</a:t>
            </a:r>
          </a:p>
          <a:p>
            <a:pPr marL="457200" indent="-457200">
              <a:lnSpc>
                <a:spcPct val="150000"/>
              </a:lnSpc>
              <a:buAutoNum type="arabicParenR"/>
            </a:pPr>
            <a:r>
              <a:rPr lang="en-GB" sz="2000" b="0" dirty="0" smtClean="0"/>
              <a:t>Use inverse Fourier transformation to obtain corresponding (discrete) impulse response.</a:t>
            </a:r>
          </a:p>
          <a:p>
            <a:pPr marL="457200" indent="-457200">
              <a:lnSpc>
                <a:spcPct val="150000"/>
              </a:lnSpc>
              <a:buAutoNum type="arabicParenR"/>
            </a:pPr>
            <a:r>
              <a:rPr lang="en-GB" sz="2000" b="0" dirty="0" smtClean="0"/>
              <a:t>Multiply impulse response (the FIR filter coefficients) by finite tapered window function.</a:t>
            </a:r>
            <a:endParaRPr lang="en-GB" sz="2000" b="0" dirty="0"/>
          </a:p>
        </p:txBody>
      </p:sp>
    </p:spTree>
    <p:extLst>
      <p:ext uri="{BB962C8B-B14F-4D97-AF65-F5344CB8AC3E}">
        <p14:creationId xmlns:p14="http://schemas.microsoft.com/office/powerpoint/2010/main" val="2806036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Widely-used window functions</a:t>
            </a:r>
            <a:endParaRPr lang="en-GB" dirty="0"/>
          </a:p>
        </p:txBody>
      </p:sp>
      <p:sp>
        <p:nvSpPr>
          <p:cNvPr id="4" name="TextBox 3"/>
          <p:cNvSpPr txBox="1"/>
          <p:nvPr/>
        </p:nvSpPr>
        <p:spPr>
          <a:xfrm>
            <a:off x="1337385" y="1384300"/>
            <a:ext cx="1721562" cy="338554"/>
          </a:xfrm>
          <a:prstGeom prst="rect">
            <a:avLst/>
          </a:prstGeom>
          <a:noFill/>
        </p:spPr>
        <p:txBody>
          <a:bodyPr wrap="none" rtlCol="0">
            <a:spAutoFit/>
          </a:bodyPr>
          <a:lstStyle/>
          <a:p>
            <a:r>
              <a:rPr lang="en-GB" sz="1600" b="0" dirty="0" smtClean="0"/>
              <a:t>Window functions</a:t>
            </a:r>
          </a:p>
        </p:txBody>
      </p:sp>
      <p:pic>
        <p:nvPicPr>
          <p:cNvPr id="196610" name="Picture 2"/>
          <p:cNvPicPr>
            <a:picLocks noChangeAspect="1" noChangeArrowheads="1"/>
          </p:cNvPicPr>
          <p:nvPr/>
        </p:nvPicPr>
        <p:blipFill>
          <a:blip r:embed="rId3" cstate="print"/>
          <a:srcRect/>
          <a:stretch>
            <a:fillRect/>
          </a:stretch>
        </p:blipFill>
        <p:spPr bwMode="auto">
          <a:xfrm>
            <a:off x="1953410" y="2019301"/>
            <a:ext cx="7492930" cy="883676"/>
          </a:xfrm>
          <a:prstGeom prst="rect">
            <a:avLst/>
          </a:prstGeom>
          <a:noFill/>
        </p:spPr>
      </p:pic>
      <p:pic>
        <p:nvPicPr>
          <p:cNvPr id="196611" name="Picture 3"/>
          <p:cNvPicPr>
            <a:picLocks noChangeAspect="1" noChangeArrowheads="1"/>
          </p:cNvPicPr>
          <p:nvPr/>
        </p:nvPicPr>
        <p:blipFill>
          <a:blip r:embed="rId4" cstate="print"/>
          <a:srcRect/>
          <a:stretch>
            <a:fillRect/>
          </a:stretch>
        </p:blipFill>
        <p:spPr bwMode="auto">
          <a:xfrm>
            <a:off x="1953410" y="3266943"/>
            <a:ext cx="7135541" cy="904741"/>
          </a:xfrm>
          <a:prstGeom prst="rect">
            <a:avLst/>
          </a:prstGeom>
          <a:noFill/>
        </p:spPr>
      </p:pic>
      <p:pic>
        <p:nvPicPr>
          <p:cNvPr id="196612" name="Picture 4"/>
          <p:cNvPicPr>
            <a:picLocks noChangeAspect="1" noChangeArrowheads="1"/>
          </p:cNvPicPr>
          <p:nvPr/>
        </p:nvPicPr>
        <p:blipFill>
          <a:blip r:embed="rId5" cstate="print"/>
          <a:srcRect/>
          <a:stretch>
            <a:fillRect/>
          </a:stretch>
        </p:blipFill>
        <p:spPr bwMode="auto">
          <a:xfrm>
            <a:off x="1337385" y="4559300"/>
            <a:ext cx="10008758" cy="863600"/>
          </a:xfrm>
          <a:prstGeom prst="rect">
            <a:avLst/>
          </a:prstGeom>
          <a:noFill/>
        </p:spPr>
      </p:pic>
    </p:spTree>
    <p:extLst>
      <p:ext uri="{BB962C8B-B14F-4D97-AF65-F5344CB8AC3E}">
        <p14:creationId xmlns:p14="http://schemas.microsoft.com/office/powerpoint/2010/main" val="1683199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Moving Average Filter</a:t>
            </a:r>
            <a:endParaRPr lang="en-US" dirty="0"/>
          </a:p>
        </p:txBody>
      </p:sp>
      <p:pic>
        <p:nvPicPr>
          <p:cNvPr id="4" name="Picture 16"/>
          <p:cNvPicPr>
            <a:picLocks noChangeAspect="1" noChangeArrowheads="1"/>
          </p:cNvPicPr>
          <p:nvPr/>
        </p:nvPicPr>
        <p:blipFill>
          <a:blip r:embed="rId3" cstate="print"/>
          <a:srcRect/>
          <a:stretch>
            <a:fillRect/>
          </a:stretch>
        </p:blipFill>
        <p:spPr bwMode="auto">
          <a:xfrm>
            <a:off x="3159644" y="1299359"/>
            <a:ext cx="5267325" cy="3952875"/>
          </a:xfrm>
          <a:prstGeom prst="rect">
            <a:avLst/>
          </a:prstGeom>
          <a:noFill/>
          <a:ln w="9525">
            <a:noFill/>
            <a:miter lim="800000"/>
            <a:headEnd/>
            <a:tailEnd/>
          </a:ln>
        </p:spPr>
      </p:pic>
      <p:sp>
        <p:nvSpPr>
          <p:cNvPr id="5" name="Text Box 8"/>
          <p:cNvSpPr txBox="1">
            <a:spLocks noChangeArrowheads="1"/>
          </p:cNvSpPr>
          <p:nvPr/>
        </p:nvSpPr>
        <p:spPr bwMode="auto">
          <a:xfrm>
            <a:off x="2943744" y="5403046"/>
            <a:ext cx="1314450" cy="366713"/>
          </a:xfrm>
          <a:prstGeom prst="rect">
            <a:avLst/>
          </a:prstGeom>
          <a:noFill/>
          <a:ln w="9525">
            <a:noFill/>
            <a:miter lim="800000"/>
            <a:headEnd/>
            <a:tailEnd/>
          </a:ln>
        </p:spPr>
        <p:txBody>
          <a:bodyPr wrap="none">
            <a:spAutoFit/>
          </a:bodyPr>
          <a:lstStyle/>
          <a:p>
            <a:r>
              <a:rPr lang="en-GB" dirty="0"/>
              <a:t>input x(n) </a:t>
            </a:r>
            <a:r>
              <a:rPr lang="en-GB" dirty="0">
                <a:solidFill>
                  <a:srgbClr val="0000FF"/>
                </a:solidFill>
              </a:rPr>
              <a:t>x</a:t>
            </a:r>
          </a:p>
        </p:txBody>
      </p:sp>
      <p:sp>
        <p:nvSpPr>
          <p:cNvPr id="6" name="Text Box 9"/>
          <p:cNvSpPr txBox="1">
            <a:spLocks noChangeArrowheads="1"/>
          </p:cNvSpPr>
          <p:nvPr/>
        </p:nvSpPr>
        <p:spPr bwMode="auto">
          <a:xfrm>
            <a:off x="7264919" y="5403046"/>
            <a:ext cx="1477962" cy="366713"/>
          </a:xfrm>
          <a:prstGeom prst="rect">
            <a:avLst/>
          </a:prstGeom>
          <a:noFill/>
          <a:ln w="9525">
            <a:noFill/>
            <a:miter lim="800000"/>
            <a:headEnd/>
            <a:tailEnd/>
          </a:ln>
        </p:spPr>
        <p:txBody>
          <a:bodyPr wrap="none">
            <a:spAutoFit/>
          </a:bodyPr>
          <a:lstStyle/>
          <a:p>
            <a:r>
              <a:rPr lang="en-GB" dirty="0"/>
              <a:t>output y(n) </a:t>
            </a:r>
            <a:r>
              <a:rPr lang="en-GB" dirty="0">
                <a:solidFill>
                  <a:srgbClr val="FF0000"/>
                </a:solidFill>
                <a:cs typeface="Arial" charset="0"/>
              </a:rPr>
              <a:t>●</a:t>
            </a:r>
          </a:p>
        </p:txBody>
      </p:sp>
    </p:spTree>
    <p:extLst>
      <p:ext uri="{BB962C8B-B14F-4D97-AF65-F5344CB8AC3E}">
        <p14:creationId xmlns:p14="http://schemas.microsoft.com/office/powerpoint/2010/main" val="4109676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Example of window function</a:t>
            </a:r>
            <a:endParaRPr lang="en-GB" dirty="0"/>
          </a:p>
        </p:txBody>
      </p:sp>
      <p:pic>
        <p:nvPicPr>
          <p:cNvPr id="3" name="Picture 2"/>
          <p:cNvPicPr/>
          <p:nvPr/>
        </p:nvPicPr>
        <p:blipFill>
          <a:blip r:embed="rId3" cstate="print"/>
          <a:srcRect/>
          <a:stretch>
            <a:fillRect/>
          </a:stretch>
        </p:blipFill>
        <p:spPr bwMode="auto">
          <a:xfrm>
            <a:off x="2234618" y="1098550"/>
            <a:ext cx="7110148" cy="4000500"/>
          </a:xfrm>
          <a:prstGeom prst="rect">
            <a:avLst/>
          </a:prstGeom>
          <a:noFill/>
          <a:ln w="9525">
            <a:noFill/>
            <a:miter lim="800000"/>
            <a:headEnd/>
            <a:tailEnd/>
          </a:ln>
        </p:spPr>
      </p:pic>
      <p:sp>
        <p:nvSpPr>
          <p:cNvPr id="4" name="TextBox 3"/>
          <p:cNvSpPr txBox="1"/>
          <p:nvPr/>
        </p:nvSpPr>
        <p:spPr>
          <a:xfrm>
            <a:off x="4401520" y="5575300"/>
            <a:ext cx="2340321" cy="338554"/>
          </a:xfrm>
          <a:prstGeom prst="rect">
            <a:avLst/>
          </a:prstGeom>
          <a:noFill/>
        </p:spPr>
        <p:txBody>
          <a:bodyPr wrap="none" rtlCol="0">
            <a:spAutoFit/>
          </a:bodyPr>
          <a:lstStyle/>
          <a:p>
            <a:r>
              <a:rPr lang="en-GB" sz="1600" b="0" dirty="0" smtClean="0"/>
              <a:t>33-point </a:t>
            </a:r>
            <a:r>
              <a:rPr lang="en-GB" sz="1600" b="0" dirty="0" err="1" smtClean="0"/>
              <a:t>Hanning</a:t>
            </a:r>
            <a:r>
              <a:rPr lang="en-GB" sz="1600" b="0" dirty="0" smtClean="0"/>
              <a:t> window</a:t>
            </a:r>
            <a:endParaRPr lang="en-GB" sz="1600" b="0" dirty="0"/>
          </a:p>
        </p:txBody>
      </p:sp>
    </p:spTree>
    <p:extLst>
      <p:ext uri="{BB962C8B-B14F-4D97-AF65-F5344CB8AC3E}">
        <p14:creationId xmlns:p14="http://schemas.microsoft.com/office/powerpoint/2010/main" val="3309137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Low pass FIR filter</a:t>
            </a:r>
            <a:endParaRPr lang="en-GB" dirty="0"/>
          </a:p>
        </p:txBody>
      </p:sp>
      <p:pic>
        <p:nvPicPr>
          <p:cNvPr id="3" name="Picture 2"/>
          <p:cNvPicPr>
            <a:picLocks noChangeAspect="1" noChangeArrowheads="1"/>
          </p:cNvPicPr>
          <p:nvPr/>
        </p:nvPicPr>
        <p:blipFill>
          <a:blip r:embed="rId4" cstate="print"/>
          <a:srcRect/>
          <a:stretch>
            <a:fillRect/>
          </a:stretch>
        </p:blipFill>
        <p:spPr bwMode="auto">
          <a:xfrm>
            <a:off x="914162" y="1219200"/>
            <a:ext cx="5942052" cy="1828800"/>
          </a:xfrm>
          <a:prstGeom prst="rect">
            <a:avLst/>
          </a:prstGeom>
          <a:noFill/>
          <a:ln w="9525">
            <a:noFill/>
            <a:miter lim="800000"/>
            <a:headEnd/>
            <a:tailEnd/>
          </a:ln>
        </p:spPr>
      </p:pic>
      <p:graphicFrame>
        <p:nvGraphicFramePr>
          <p:cNvPr id="5" name="Object 4"/>
          <p:cNvGraphicFramePr>
            <a:graphicFrameLocks noChangeAspect="1"/>
          </p:cNvGraphicFramePr>
          <p:nvPr>
            <p:extLst>
              <p:ext uri="{D42A27DB-BD31-4B8C-83A1-F6EECF244321}">
                <p14:modId xmlns:p14="http://schemas.microsoft.com/office/powerpoint/2010/main" val="2764080770"/>
              </p:ext>
            </p:extLst>
          </p:nvPr>
        </p:nvGraphicFramePr>
        <p:xfrm>
          <a:off x="7318442" y="1346200"/>
          <a:ext cx="2753066" cy="787400"/>
        </p:xfrm>
        <a:graphic>
          <a:graphicData uri="http://schemas.openxmlformats.org/presentationml/2006/ole">
            <mc:AlternateContent xmlns:mc="http://schemas.openxmlformats.org/markup-compatibility/2006">
              <mc:Choice xmlns:v="urn:schemas-microsoft-com:vml" Requires="v">
                <p:oleObj spid="_x0000_s7422" name="Equation" r:id="rId5" imgW="1333500" imgH="508000" progId="Equation.3">
                  <p:embed/>
                </p:oleObj>
              </mc:Choice>
              <mc:Fallback>
                <p:oleObj name="Equation" r:id="rId5" imgW="1333500" imgH="508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18442" y="1346200"/>
                        <a:ext cx="2753066"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993465" y="3505202"/>
            <a:ext cx="2117824" cy="369332"/>
          </a:xfrm>
          <a:prstGeom prst="rect">
            <a:avLst/>
          </a:prstGeom>
          <a:noFill/>
        </p:spPr>
        <p:txBody>
          <a:bodyPr wrap="none" rtlCol="0">
            <a:spAutoFit/>
          </a:bodyPr>
          <a:lstStyle/>
          <a:p>
            <a:r>
              <a:rPr lang="en-GB" dirty="0" smtClean="0"/>
              <a:t>Taking inverse DTFT</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3923167490"/>
              </p:ext>
            </p:extLst>
          </p:nvPr>
        </p:nvGraphicFramePr>
        <p:xfrm>
          <a:off x="4312865" y="3537467"/>
          <a:ext cx="3114922" cy="1168400"/>
        </p:xfrm>
        <a:graphic>
          <a:graphicData uri="http://schemas.openxmlformats.org/presentationml/2006/ole">
            <mc:AlternateContent xmlns:mc="http://schemas.openxmlformats.org/markup-compatibility/2006">
              <mc:Choice xmlns:v="urn:schemas-microsoft-com:vml" Requires="v">
                <p:oleObj spid="_x0000_s7423" name="Equation" r:id="rId7" imgW="1574800" imgH="787400" progId="Equation.3">
                  <p:embed/>
                </p:oleObj>
              </mc:Choice>
              <mc:Fallback>
                <p:oleObj name="Equation" r:id="rId7" imgW="1574800" imgH="787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12865" y="3537467"/>
                        <a:ext cx="3114922"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472194720"/>
              </p:ext>
            </p:extLst>
          </p:nvPr>
        </p:nvGraphicFramePr>
        <p:xfrm>
          <a:off x="3449304" y="5350678"/>
          <a:ext cx="988256" cy="301188"/>
        </p:xfrm>
        <a:graphic>
          <a:graphicData uri="http://schemas.openxmlformats.org/presentationml/2006/ole">
            <mc:AlternateContent xmlns:mc="http://schemas.openxmlformats.org/markup-compatibility/2006">
              <mc:Choice xmlns:v="urn:schemas-microsoft-com:vml" Requires="v">
                <p:oleObj spid="_x0000_s7424" name="Equation" r:id="rId9" imgW="406048" imgH="164957" progId="Equation.3">
                  <p:embed/>
                </p:oleObj>
              </mc:Choice>
              <mc:Fallback>
                <p:oleObj name="Equation" r:id="rId9" imgW="406048" imgH="16495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49304" y="5350678"/>
                        <a:ext cx="988256" cy="301188"/>
                      </a:xfrm>
                      <a:prstGeom prst="rect">
                        <a:avLst/>
                      </a:prstGeom>
                      <a:noFill/>
                    </p:spPr>
                  </p:pic>
                </p:oleObj>
              </mc:Fallback>
            </mc:AlternateContent>
          </a:graphicData>
        </a:graphic>
      </p:graphicFrame>
      <p:sp>
        <p:nvSpPr>
          <p:cNvPr id="10" name="TextBox 9"/>
          <p:cNvSpPr txBox="1"/>
          <p:nvPr/>
        </p:nvSpPr>
        <p:spPr>
          <a:xfrm>
            <a:off x="1053929" y="4731630"/>
            <a:ext cx="1594667" cy="369332"/>
          </a:xfrm>
          <a:prstGeom prst="rect">
            <a:avLst/>
          </a:prstGeom>
          <a:noFill/>
        </p:spPr>
        <p:txBody>
          <a:bodyPr wrap="none" rtlCol="0">
            <a:spAutoFit/>
          </a:bodyPr>
          <a:lstStyle/>
          <a:p>
            <a:r>
              <a:rPr lang="en-GB" dirty="0" smtClean="0"/>
              <a:t>Order of filter:</a:t>
            </a:r>
            <a:endParaRPr lang="en-GB" dirty="0"/>
          </a:p>
        </p:txBody>
      </p:sp>
      <p:sp>
        <p:nvSpPr>
          <p:cNvPr id="11" name="TextBox 10"/>
          <p:cNvSpPr txBox="1"/>
          <p:nvPr/>
        </p:nvSpPr>
        <p:spPr>
          <a:xfrm>
            <a:off x="1062112" y="5286223"/>
            <a:ext cx="2387192" cy="369332"/>
          </a:xfrm>
          <a:prstGeom prst="rect">
            <a:avLst/>
          </a:prstGeom>
          <a:noFill/>
        </p:spPr>
        <p:txBody>
          <a:bodyPr wrap="none" rtlCol="0">
            <a:spAutoFit/>
          </a:bodyPr>
          <a:lstStyle/>
          <a:p>
            <a:r>
              <a:rPr lang="en-GB" dirty="0" smtClean="0"/>
              <a:t>Number of coefficients:</a:t>
            </a:r>
            <a:endParaRPr lang="en-GB" dirty="0"/>
          </a:p>
        </p:txBody>
      </p:sp>
      <p:sp>
        <p:nvSpPr>
          <p:cNvPr id="12" name="TextBox 11"/>
          <p:cNvSpPr txBox="1"/>
          <p:nvPr/>
        </p:nvSpPr>
        <p:spPr>
          <a:xfrm>
            <a:off x="7537296" y="3874534"/>
            <a:ext cx="458139" cy="369332"/>
          </a:xfrm>
          <a:prstGeom prst="rect">
            <a:avLst/>
          </a:prstGeom>
          <a:noFill/>
        </p:spPr>
        <p:txBody>
          <a:bodyPr wrap="none" rtlCol="0">
            <a:spAutoFit/>
          </a:bodyPr>
          <a:lstStyle/>
          <a:p>
            <a:r>
              <a:rPr lang="en-GB" dirty="0" smtClean="0"/>
              <a:t>for</a:t>
            </a:r>
            <a:endParaRPr lang="en-GB" dirty="0"/>
          </a:p>
        </p:txBody>
      </p:sp>
      <p:graphicFrame>
        <p:nvGraphicFramePr>
          <p:cNvPr id="13" name="Object 12"/>
          <p:cNvGraphicFramePr>
            <a:graphicFrameLocks noChangeAspect="1"/>
          </p:cNvGraphicFramePr>
          <p:nvPr>
            <p:extLst>
              <p:ext uri="{D42A27DB-BD31-4B8C-83A1-F6EECF244321}">
                <p14:modId xmlns:p14="http://schemas.microsoft.com/office/powerpoint/2010/main" val="2454455059"/>
              </p:ext>
            </p:extLst>
          </p:nvPr>
        </p:nvGraphicFramePr>
        <p:xfrm>
          <a:off x="8118553" y="3874534"/>
          <a:ext cx="2136671" cy="393700"/>
        </p:xfrm>
        <a:graphic>
          <a:graphicData uri="http://schemas.openxmlformats.org/presentationml/2006/ole">
            <mc:AlternateContent xmlns:mc="http://schemas.openxmlformats.org/markup-compatibility/2006">
              <mc:Choice xmlns:v="urn:schemas-microsoft-com:vml" Requires="v">
                <p:oleObj spid="_x0000_s7425" name="Equation" r:id="rId11" imgW="723272" imgH="177646" progId="Equation.3">
                  <p:embed/>
                </p:oleObj>
              </mc:Choice>
              <mc:Fallback>
                <p:oleObj name="Equation" r:id="rId11" imgW="723272" imgH="1776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18553" y="3874534"/>
                        <a:ext cx="2136671"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301442176"/>
              </p:ext>
            </p:extLst>
          </p:nvPr>
        </p:nvGraphicFramePr>
        <p:xfrm>
          <a:off x="2648596" y="4777698"/>
          <a:ext cx="563493" cy="323264"/>
        </p:xfrm>
        <a:graphic>
          <a:graphicData uri="http://schemas.openxmlformats.org/presentationml/2006/ole">
            <mc:AlternateContent xmlns:mc="http://schemas.openxmlformats.org/markup-compatibility/2006">
              <mc:Choice xmlns:v="urn:schemas-microsoft-com:vml" Requires="v">
                <p:oleObj spid="_x0000_s7426" name="Equation" r:id="rId13" imgW="215619" imgH="164885" progId="Equation.3">
                  <p:embed/>
                </p:oleObj>
              </mc:Choice>
              <mc:Fallback>
                <p:oleObj name="Equation" r:id="rId13" imgW="215619" imgH="16488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48596" y="4777698"/>
                        <a:ext cx="563493" cy="323264"/>
                      </a:xfrm>
                      <a:prstGeom prst="rect">
                        <a:avLst/>
                      </a:prstGeom>
                      <a:noFill/>
                    </p:spPr>
                  </p:pic>
                </p:oleObj>
              </mc:Fallback>
            </mc:AlternateContent>
          </a:graphicData>
        </a:graphic>
      </p:graphicFrame>
      <p:sp>
        <p:nvSpPr>
          <p:cNvPr id="15" name="TextBox 14"/>
          <p:cNvSpPr txBox="1"/>
          <p:nvPr/>
        </p:nvSpPr>
        <p:spPr>
          <a:xfrm>
            <a:off x="7179024" y="2688194"/>
            <a:ext cx="1295547" cy="369332"/>
          </a:xfrm>
          <a:prstGeom prst="rect">
            <a:avLst/>
          </a:prstGeom>
          <a:noFill/>
        </p:spPr>
        <p:txBody>
          <a:bodyPr wrap="none" rtlCol="0">
            <a:spAutoFit/>
          </a:bodyPr>
          <a:lstStyle/>
          <a:p>
            <a:r>
              <a:rPr lang="en-GB" dirty="0" smtClean="0"/>
              <a:t>in the range</a:t>
            </a:r>
            <a:endParaRPr lang="en-GB" dirty="0"/>
          </a:p>
        </p:txBody>
      </p:sp>
      <p:graphicFrame>
        <p:nvGraphicFramePr>
          <p:cNvPr id="16" name="Object 15"/>
          <p:cNvGraphicFramePr>
            <a:graphicFrameLocks noChangeAspect="1"/>
          </p:cNvGraphicFramePr>
          <p:nvPr>
            <p:extLst>
              <p:ext uri="{D42A27DB-BD31-4B8C-83A1-F6EECF244321}">
                <p14:modId xmlns:p14="http://schemas.microsoft.com/office/powerpoint/2010/main" val="3004392174"/>
              </p:ext>
            </p:extLst>
          </p:nvPr>
        </p:nvGraphicFramePr>
        <p:xfrm>
          <a:off x="8503661" y="2717068"/>
          <a:ext cx="1725149" cy="323550"/>
        </p:xfrm>
        <a:graphic>
          <a:graphicData uri="http://schemas.openxmlformats.org/presentationml/2006/ole">
            <mc:AlternateContent xmlns:mc="http://schemas.openxmlformats.org/markup-compatibility/2006">
              <mc:Choice xmlns:v="urn:schemas-microsoft-com:vml" Requires="v">
                <p:oleObj spid="_x0000_s7427" name="Equation" r:id="rId15" imgW="761760" imgH="190440" progId="Equation.3">
                  <p:embed/>
                </p:oleObj>
              </mc:Choice>
              <mc:Fallback>
                <p:oleObj name="Equation" r:id="rId15" imgW="761760" imgH="190440" progId="Equation.3">
                  <p:embed/>
                  <p:pic>
                    <p:nvPicPr>
                      <p:cNvPr id="0" name=""/>
                      <p:cNvPicPr>
                        <a:picLocks noChangeAspect="1" noChangeArrowheads="1"/>
                      </p:cNvPicPr>
                      <p:nvPr/>
                    </p:nvPicPr>
                    <p:blipFill>
                      <a:blip r:embed="rId16"/>
                      <a:srcRect/>
                      <a:stretch>
                        <a:fillRect/>
                      </a:stretch>
                    </p:blipFill>
                    <p:spPr bwMode="auto">
                      <a:xfrm>
                        <a:off x="8503661" y="2717068"/>
                        <a:ext cx="1725149" cy="323550"/>
                      </a:xfrm>
                      <a:prstGeom prst="rect">
                        <a:avLst/>
                      </a:prstGeom>
                      <a:noFill/>
                    </p:spPr>
                  </p:pic>
                </p:oleObj>
              </mc:Fallback>
            </mc:AlternateContent>
          </a:graphicData>
        </a:graphic>
      </p:graphicFrame>
    </p:spTree>
    <p:extLst>
      <p:ext uri="{BB962C8B-B14F-4D97-AF65-F5344CB8AC3E}">
        <p14:creationId xmlns:p14="http://schemas.microsoft.com/office/powerpoint/2010/main" val="138629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Design of a low pass FIR filter</a:t>
            </a:r>
            <a:endParaRPr lang="en-GB" dirty="0"/>
          </a:p>
        </p:txBody>
      </p:sp>
      <p:pic>
        <p:nvPicPr>
          <p:cNvPr id="3" name="Picture 2"/>
          <p:cNvPicPr>
            <a:picLocks noChangeAspect="1"/>
          </p:cNvPicPr>
          <p:nvPr/>
        </p:nvPicPr>
        <p:blipFill>
          <a:blip r:embed="rId4" cstate="print"/>
          <a:stretch>
            <a:fillRect/>
          </a:stretch>
        </p:blipFill>
        <p:spPr bwMode="auto">
          <a:xfrm>
            <a:off x="591948" y="1910250"/>
            <a:ext cx="5047685" cy="2841750"/>
          </a:xfrm>
          <a:prstGeom prst="rect">
            <a:avLst/>
          </a:prstGeom>
          <a:noFill/>
          <a:ln w="9525">
            <a:noFill/>
            <a:miter lim="800000"/>
            <a:headEnd/>
            <a:tailEnd/>
          </a:ln>
        </p:spPr>
      </p:pic>
      <p:pic>
        <p:nvPicPr>
          <p:cNvPr id="4" name="Picture 3"/>
          <p:cNvPicPr>
            <a:picLocks noChangeAspect="1"/>
          </p:cNvPicPr>
          <p:nvPr/>
        </p:nvPicPr>
        <p:blipFill>
          <a:blip r:embed="rId5" cstate="print"/>
          <a:stretch>
            <a:fillRect/>
          </a:stretch>
        </p:blipFill>
        <p:spPr bwMode="auto">
          <a:xfrm>
            <a:off x="6268007" y="1889230"/>
            <a:ext cx="5047685" cy="2841750"/>
          </a:xfrm>
          <a:prstGeom prst="rect">
            <a:avLst/>
          </a:prstGeom>
          <a:noFill/>
          <a:ln>
            <a:noFill/>
          </a:ln>
        </p:spPr>
      </p:pic>
      <p:sp>
        <p:nvSpPr>
          <p:cNvPr id="5" name="TextBox 4"/>
          <p:cNvSpPr txBox="1"/>
          <p:nvPr/>
        </p:nvSpPr>
        <p:spPr>
          <a:xfrm>
            <a:off x="1507991" y="4989786"/>
            <a:ext cx="9734131" cy="584775"/>
          </a:xfrm>
          <a:prstGeom prst="rect">
            <a:avLst/>
          </a:prstGeom>
          <a:noFill/>
        </p:spPr>
        <p:txBody>
          <a:bodyPr wrap="square" rtlCol="0">
            <a:spAutoFit/>
          </a:bodyPr>
          <a:lstStyle/>
          <a:p>
            <a:r>
              <a:rPr lang="en-GB" sz="1600" b="0" dirty="0" smtClean="0"/>
              <a:t>The inverse DTFT of a continuous, ideal (rectangular), low pass frequency response is a discrete-time impulse response (filter coefficients) of infinite extent.</a:t>
            </a:r>
          </a:p>
        </p:txBody>
      </p:sp>
      <p:graphicFrame>
        <p:nvGraphicFramePr>
          <p:cNvPr id="6" name="Object 5"/>
          <p:cNvGraphicFramePr>
            <a:graphicFrameLocks noChangeAspect="1"/>
          </p:cNvGraphicFramePr>
          <p:nvPr>
            <p:extLst>
              <p:ext uri="{D42A27DB-BD31-4B8C-83A1-F6EECF244321}">
                <p14:modId xmlns:p14="http://schemas.microsoft.com/office/powerpoint/2010/main" val="1390159125"/>
              </p:ext>
            </p:extLst>
          </p:nvPr>
        </p:nvGraphicFramePr>
        <p:xfrm>
          <a:off x="5336278" y="3348038"/>
          <a:ext cx="1229464" cy="1166812"/>
        </p:xfrm>
        <a:graphic>
          <a:graphicData uri="http://schemas.openxmlformats.org/presentationml/2006/ole">
            <mc:AlternateContent xmlns:mc="http://schemas.openxmlformats.org/markup-compatibility/2006">
              <mc:Choice xmlns:v="urn:schemas-microsoft-com:vml" Requires="v">
                <p:oleObj spid="_x0000_s8235" name="Equation" r:id="rId6" imgW="482400" imgH="609480" progId="Equation.3">
                  <p:embed/>
                </p:oleObj>
              </mc:Choice>
              <mc:Fallback>
                <p:oleObj name="Equation" r:id="rId6" imgW="482400" imgH="609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6278" y="3348038"/>
                        <a:ext cx="1229464" cy="1166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597146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srcRect/>
          <a:stretch>
            <a:fillRect/>
          </a:stretch>
        </p:blipFill>
        <p:spPr bwMode="auto">
          <a:xfrm>
            <a:off x="585270" y="1911350"/>
            <a:ext cx="5047685" cy="2841750"/>
          </a:xfrm>
          <a:prstGeom prst="rect">
            <a:avLst/>
          </a:prstGeom>
          <a:noFill/>
          <a:ln w="9525">
            <a:noFill/>
            <a:miter lim="800000"/>
            <a:headEnd/>
            <a:tailEnd/>
          </a:ln>
        </p:spPr>
      </p:pic>
      <p:sp>
        <p:nvSpPr>
          <p:cNvPr id="4" name="TextBox 3"/>
          <p:cNvSpPr txBox="1"/>
          <p:nvPr/>
        </p:nvSpPr>
        <p:spPr>
          <a:xfrm>
            <a:off x="1482949" y="5312785"/>
            <a:ext cx="9025093" cy="830997"/>
          </a:xfrm>
          <a:prstGeom prst="rect">
            <a:avLst/>
          </a:prstGeom>
          <a:noFill/>
        </p:spPr>
        <p:txBody>
          <a:bodyPr wrap="square" rtlCol="0">
            <a:spAutoFit/>
          </a:bodyPr>
          <a:lstStyle/>
          <a:p>
            <a:r>
              <a:rPr lang="en-GB" sz="1600" b="0" dirty="0" smtClean="0"/>
              <a:t>A finite impulse response filter has a finite set of coefficients.</a:t>
            </a:r>
          </a:p>
          <a:p>
            <a:r>
              <a:rPr lang="en-GB" sz="1600" b="0" dirty="0" smtClean="0"/>
              <a:t>Truncating the impulse response corresponding to an ideal low pass frequency response has the effect of introducing ripple.</a:t>
            </a:r>
            <a:endParaRPr lang="en-GB" sz="1600" b="0" dirty="0"/>
          </a:p>
        </p:txBody>
      </p:sp>
      <p:pic>
        <p:nvPicPr>
          <p:cNvPr id="5" name="Picture 4"/>
          <p:cNvPicPr>
            <a:picLocks noChangeAspect="1"/>
          </p:cNvPicPr>
          <p:nvPr/>
        </p:nvPicPr>
        <p:blipFill>
          <a:blip r:embed="rId4" cstate="print"/>
          <a:srcRect/>
          <a:stretch>
            <a:fillRect/>
          </a:stretch>
        </p:blipFill>
        <p:spPr bwMode="auto">
          <a:xfrm>
            <a:off x="6257894" y="1905000"/>
            <a:ext cx="5047685" cy="2841750"/>
          </a:xfrm>
          <a:prstGeom prst="rect">
            <a:avLst/>
          </a:prstGeom>
          <a:noFill/>
          <a:ln w="9525">
            <a:noFill/>
            <a:miter lim="800000"/>
            <a:headEnd/>
            <a:tailEnd/>
          </a:ln>
        </p:spPr>
      </p:pic>
      <p:sp>
        <p:nvSpPr>
          <p:cNvPr id="6" name="TextBox 5"/>
          <p:cNvSpPr txBox="1"/>
          <p:nvPr/>
        </p:nvSpPr>
        <p:spPr>
          <a:xfrm>
            <a:off x="1148505" y="1211180"/>
            <a:ext cx="3189656" cy="584775"/>
          </a:xfrm>
          <a:prstGeom prst="rect">
            <a:avLst/>
          </a:prstGeom>
          <a:noFill/>
        </p:spPr>
        <p:txBody>
          <a:bodyPr wrap="none" rtlCol="0">
            <a:spAutoFit/>
          </a:bodyPr>
          <a:lstStyle/>
          <a:p>
            <a:r>
              <a:rPr lang="en-GB" sz="1600" b="0" dirty="0" smtClean="0"/>
              <a:t>Truncated, or rectangular-windowed</a:t>
            </a:r>
          </a:p>
          <a:p>
            <a:r>
              <a:rPr lang="en-GB" sz="1600" b="0" dirty="0"/>
              <a:t>f</a:t>
            </a:r>
            <a:r>
              <a:rPr lang="en-GB" sz="1600" b="0" dirty="0" smtClean="0"/>
              <a:t>inite impulse response</a:t>
            </a:r>
            <a:endParaRPr lang="en-GB" sz="1600" b="0" dirty="0"/>
          </a:p>
        </p:txBody>
      </p:sp>
      <p:pic>
        <p:nvPicPr>
          <p:cNvPr id="199682" name="Picture 2"/>
          <p:cNvPicPr>
            <a:picLocks noChangeAspect="1" noChangeArrowheads="1"/>
          </p:cNvPicPr>
          <p:nvPr/>
        </p:nvPicPr>
        <p:blipFill>
          <a:blip r:embed="rId5" cstate="print"/>
          <a:srcRect/>
          <a:stretch>
            <a:fillRect/>
          </a:stretch>
        </p:blipFill>
        <p:spPr bwMode="auto">
          <a:xfrm>
            <a:off x="2702820" y="4800601"/>
            <a:ext cx="812588" cy="390525"/>
          </a:xfrm>
          <a:prstGeom prst="rect">
            <a:avLst/>
          </a:prstGeom>
          <a:noFill/>
        </p:spPr>
      </p:pic>
      <p:pic>
        <p:nvPicPr>
          <p:cNvPr id="199683" name="Picture 3"/>
          <p:cNvPicPr>
            <a:picLocks noChangeAspect="1" noChangeArrowheads="1"/>
          </p:cNvPicPr>
          <p:nvPr/>
        </p:nvPicPr>
        <p:blipFill>
          <a:blip r:embed="rId6" cstate="print"/>
          <a:srcRect/>
          <a:stretch>
            <a:fillRect/>
          </a:stretch>
        </p:blipFill>
        <p:spPr bwMode="auto">
          <a:xfrm>
            <a:off x="8187791" y="4724400"/>
            <a:ext cx="1151167" cy="508000"/>
          </a:xfrm>
          <a:prstGeom prst="rect">
            <a:avLst/>
          </a:prstGeom>
          <a:noFill/>
        </p:spPr>
      </p:pic>
      <p:pic>
        <p:nvPicPr>
          <p:cNvPr id="199684" name="Picture 4"/>
          <p:cNvPicPr>
            <a:picLocks noChangeAspect="1" noChangeArrowheads="1"/>
          </p:cNvPicPr>
          <p:nvPr/>
        </p:nvPicPr>
        <p:blipFill>
          <a:blip r:embed="rId7" cstate="print"/>
          <a:srcRect/>
          <a:stretch>
            <a:fillRect/>
          </a:stretch>
        </p:blipFill>
        <p:spPr bwMode="auto">
          <a:xfrm>
            <a:off x="5445306" y="3733800"/>
            <a:ext cx="1100380" cy="825500"/>
          </a:xfrm>
          <a:prstGeom prst="rect">
            <a:avLst/>
          </a:prstGeom>
          <a:noFill/>
        </p:spPr>
      </p:pic>
      <p:sp>
        <p:nvSpPr>
          <p:cNvPr id="12" name="Title 1"/>
          <p:cNvSpPr>
            <a:spLocks noGrp="1"/>
          </p:cNvSpPr>
          <p:nvPr>
            <p:ph type="title"/>
          </p:nvPr>
        </p:nvSpPr>
        <p:spPr>
          <a:xfrm>
            <a:off x="479874" y="336000"/>
            <a:ext cx="11160000" cy="576000"/>
          </a:xfrm>
        </p:spPr>
        <p:txBody>
          <a:bodyPr>
            <a:normAutofit fontScale="90000"/>
          </a:bodyPr>
          <a:lstStyle/>
          <a:p>
            <a:r>
              <a:rPr lang="en-GB" dirty="0" smtClean="0"/>
              <a:t>Design of a low pass FIR filter</a:t>
            </a:r>
            <a:endParaRPr lang="en-GB" dirty="0"/>
          </a:p>
        </p:txBody>
      </p:sp>
    </p:spTree>
    <p:extLst>
      <p:ext uri="{BB962C8B-B14F-4D97-AF65-F5344CB8AC3E}">
        <p14:creationId xmlns:p14="http://schemas.microsoft.com/office/powerpoint/2010/main" val="3303771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cstate="print"/>
          <a:srcRect/>
          <a:stretch>
            <a:fillRect/>
          </a:stretch>
        </p:blipFill>
        <p:spPr bwMode="auto">
          <a:xfrm>
            <a:off x="584895" y="1907630"/>
            <a:ext cx="5047685" cy="2841750"/>
          </a:xfrm>
          <a:prstGeom prst="rect">
            <a:avLst/>
          </a:prstGeom>
          <a:noFill/>
          <a:ln w="9525">
            <a:noFill/>
            <a:miter lim="800000"/>
            <a:headEnd/>
            <a:tailEnd/>
          </a:ln>
        </p:spPr>
      </p:pic>
      <p:pic>
        <p:nvPicPr>
          <p:cNvPr id="4" name="Picture 3"/>
          <p:cNvPicPr>
            <a:picLocks noChangeAspect="1"/>
          </p:cNvPicPr>
          <p:nvPr/>
        </p:nvPicPr>
        <p:blipFill>
          <a:blip r:embed="rId5" cstate="print"/>
          <a:srcRect/>
          <a:stretch>
            <a:fillRect/>
          </a:stretch>
        </p:blipFill>
        <p:spPr bwMode="auto">
          <a:xfrm>
            <a:off x="6256649" y="1886610"/>
            <a:ext cx="5047685" cy="2841750"/>
          </a:xfrm>
          <a:prstGeom prst="rect">
            <a:avLst/>
          </a:prstGeom>
          <a:noFill/>
          <a:ln w="9525">
            <a:noFill/>
            <a:miter lim="800000"/>
            <a:headEnd/>
            <a:tailEnd/>
          </a:ln>
        </p:spPr>
      </p:pic>
      <p:graphicFrame>
        <p:nvGraphicFramePr>
          <p:cNvPr id="200706" name="Object 2"/>
          <p:cNvGraphicFramePr>
            <a:graphicFrameLocks noChangeAspect="1"/>
          </p:cNvGraphicFramePr>
          <p:nvPr>
            <p:extLst>
              <p:ext uri="{D42A27DB-BD31-4B8C-83A1-F6EECF244321}">
                <p14:modId xmlns:p14="http://schemas.microsoft.com/office/powerpoint/2010/main" val="1868389588"/>
              </p:ext>
            </p:extLst>
          </p:nvPr>
        </p:nvGraphicFramePr>
        <p:xfrm>
          <a:off x="5558541" y="3553810"/>
          <a:ext cx="1100380" cy="825500"/>
        </p:xfrm>
        <a:graphic>
          <a:graphicData uri="http://schemas.openxmlformats.org/presentationml/2006/ole">
            <mc:AlternateContent xmlns:mc="http://schemas.openxmlformats.org/markup-compatibility/2006">
              <mc:Choice xmlns:v="urn:schemas-microsoft-com:vml" Requires="v">
                <p:oleObj spid="_x0000_s9259" name="Equation" r:id="rId6" imgW="431613" imgH="431613" progId="Equation.3">
                  <p:embed/>
                </p:oleObj>
              </mc:Choice>
              <mc:Fallback>
                <p:oleObj name="Equation" r:id="rId6" imgW="431613" imgH="431613"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58541" y="3553810"/>
                        <a:ext cx="1100380" cy="82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251388" y="1282126"/>
            <a:ext cx="2841804" cy="584775"/>
          </a:xfrm>
          <a:prstGeom prst="rect">
            <a:avLst/>
          </a:prstGeom>
          <a:noFill/>
        </p:spPr>
        <p:txBody>
          <a:bodyPr wrap="none" rtlCol="0">
            <a:spAutoFit/>
          </a:bodyPr>
          <a:lstStyle/>
          <a:p>
            <a:r>
              <a:rPr lang="en-GB" sz="1600" b="0" dirty="0" smtClean="0"/>
              <a:t>Symmetrical, tapered-windowed</a:t>
            </a:r>
          </a:p>
          <a:p>
            <a:r>
              <a:rPr lang="en-GB" sz="1600" b="0" dirty="0"/>
              <a:t>f</a:t>
            </a:r>
            <a:r>
              <a:rPr lang="en-GB" sz="1600" b="0" dirty="0" smtClean="0"/>
              <a:t>inite impulse response</a:t>
            </a:r>
            <a:endParaRPr lang="en-GB" sz="1600" b="0" dirty="0"/>
          </a:p>
        </p:txBody>
      </p:sp>
      <p:sp>
        <p:nvSpPr>
          <p:cNvPr id="7" name="TextBox 6"/>
          <p:cNvSpPr txBox="1"/>
          <p:nvPr/>
        </p:nvSpPr>
        <p:spPr>
          <a:xfrm>
            <a:off x="1526198" y="5041901"/>
            <a:ext cx="9025093" cy="584775"/>
          </a:xfrm>
          <a:prstGeom prst="rect">
            <a:avLst/>
          </a:prstGeom>
          <a:noFill/>
        </p:spPr>
        <p:txBody>
          <a:bodyPr wrap="square" rtlCol="0">
            <a:spAutoFit/>
          </a:bodyPr>
          <a:lstStyle/>
          <a:p>
            <a:r>
              <a:rPr lang="en-GB" sz="1600" b="0" dirty="0" smtClean="0"/>
              <a:t>Multiplying the filter coefficients by a symmetrical, tapered window function reduces ripple at the expense of widening the transition from pass band to stop band.</a:t>
            </a:r>
            <a:endParaRPr lang="en-GB" sz="1600" b="0" dirty="0"/>
          </a:p>
        </p:txBody>
      </p:sp>
      <p:sp>
        <p:nvSpPr>
          <p:cNvPr id="9" name="Title 1"/>
          <p:cNvSpPr>
            <a:spLocks noGrp="1"/>
          </p:cNvSpPr>
          <p:nvPr>
            <p:ph type="title"/>
          </p:nvPr>
        </p:nvSpPr>
        <p:spPr>
          <a:xfrm>
            <a:off x="479874" y="336000"/>
            <a:ext cx="11160000" cy="576000"/>
          </a:xfrm>
        </p:spPr>
        <p:txBody>
          <a:bodyPr>
            <a:normAutofit fontScale="90000"/>
          </a:bodyPr>
          <a:lstStyle/>
          <a:p>
            <a:r>
              <a:rPr lang="en-GB" dirty="0" smtClean="0"/>
              <a:t>Design of a low pass FIR filter</a:t>
            </a:r>
            <a:endParaRPr lang="en-GB" dirty="0"/>
          </a:p>
        </p:txBody>
      </p:sp>
    </p:spTree>
    <p:extLst>
      <p:ext uri="{BB962C8B-B14F-4D97-AF65-F5344CB8AC3E}">
        <p14:creationId xmlns:p14="http://schemas.microsoft.com/office/powerpoint/2010/main" val="3413889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730" name="Picture 2"/>
          <p:cNvPicPr>
            <a:picLocks noChangeAspect="1" noChangeArrowheads="1"/>
          </p:cNvPicPr>
          <p:nvPr/>
        </p:nvPicPr>
        <p:blipFill>
          <a:blip r:embed="rId3" cstate="print"/>
          <a:srcRect/>
          <a:stretch>
            <a:fillRect/>
          </a:stretch>
        </p:blipFill>
        <p:spPr bwMode="auto">
          <a:xfrm>
            <a:off x="2433533" y="952500"/>
            <a:ext cx="7918504" cy="4159250"/>
          </a:xfrm>
          <a:prstGeom prst="rect">
            <a:avLst/>
          </a:prstGeom>
          <a:noFill/>
          <a:ln w="9525">
            <a:miter lim="800000"/>
            <a:headEnd/>
            <a:tailEnd/>
          </a:ln>
          <a:effectLst/>
        </p:spPr>
      </p:pic>
      <p:sp>
        <p:nvSpPr>
          <p:cNvPr id="3" name="TextBox 2"/>
          <p:cNvSpPr txBox="1"/>
          <p:nvPr/>
        </p:nvSpPr>
        <p:spPr>
          <a:xfrm>
            <a:off x="2116115" y="5229652"/>
            <a:ext cx="8075097" cy="584775"/>
          </a:xfrm>
          <a:prstGeom prst="rect">
            <a:avLst/>
          </a:prstGeom>
          <a:noFill/>
        </p:spPr>
        <p:txBody>
          <a:bodyPr wrap="square" rtlCol="0">
            <a:spAutoFit/>
          </a:bodyPr>
          <a:lstStyle/>
          <a:p>
            <a:r>
              <a:rPr lang="en-GB" sz="1600" b="0" dirty="0" smtClean="0"/>
              <a:t>The effect of windowing the filter coefficients on the frequency response of a filter is clearer if magnitude is plotted on a log scale.</a:t>
            </a:r>
            <a:endParaRPr lang="en-GB" sz="1600" b="0" dirty="0"/>
          </a:p>
        </p:txBody>
      </p:sp>
      <p:sp>
        <p:nvSpPr>
          <p:cNvPr id="6" name="Title 1"/>
          <p:cNvSpPr>
            <a:spLocks noGrp="1"/>
          </p:cNvSpPr>
          <p:nvPr>
            <p:ph type="title"/>
          </p:nvPr>
        </p:nvSpPr>
        <p:spPr>
          <a:xfrm>
            <a:off x="479874" y="336000"/>
            <a:ext cx="11160000" cy="576000"/>
          </a:xfrm>
        </p:spPr>
        <p:txBody>
          <a:bodyPr>
            <a:normAutofit fontScale="90000"/>
          </a:bodyPr>
          <a:lstStyle/>
          <a:p>
            <a:r>
              <a:rPr lang="en-GB" dirty="0" smtClean="0"/>
              <a:t>Design of a low pass FIR filter</a:t>
            </a:r>
            <a:endParaRPr lang="en-GB" dirty="0"/>
          </a:p>
        </p:txBody>
      </p:sp>
    </p:spTree>
    <p:extLst>
      <p:ext uri="{BB962C8B-B14F-4D97-AF65-F5344CB8AC3E}">
        <p14:creationId xmlns:p14="http://schemas.microsoft.com/office/powerpoint/2010/main" val="3789990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High pass FIR filter</a:t>
            </a:r>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4193802629"/>
              </p:ext>
            </p:extLst>
          </p:nvPr>
        </p:nvGraphicFramePr>
        <p:xfrm>
          <a:off x="7318441" y="1346200"/>
          <a:ext cx="2753066" cy="787400"/>
        </p:xfrm>
        <a:graphic>
          <a:graphicData uri="http://schemas.openxmlformats.org/presentationml/2006/ole">
            <mc:AlternateContent xmlns:mc="http://schemas.openxmlformats.org/markup-compatibility/2006">
              <mc:Choice xmlns:v="urn:schemas-microsoft-com:vml" Requires="v">
                <p:oleObj spid="_x0000_s10482" name="Equation" r:id="rId4" imgW="1333500" imgH="508000" progId="Equation.3">
                  <p:embed/>
                </p:oleObj>
              </mc:Choice>
              <mc:Fallback>
                <p:oleObj name="Equation" r:id="rId4" imgW="1333500" imgH="5080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8441" y="1346200"/>
                        <a:ext cx="2753066"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266567362"/>
              </p:ext>
            </p:extLst>
          </p:nvPr>
        </p:nvGraphicFramePr>
        <p:xfrm>
          <a:off x="4104842" y="3528840"/>
          <a:ext cx="3341346" cy="1168400"/>
        </p:xfrm>
        <a:graphic>
          <a:graphicData uri="http://schemas.openxmlformats.org/presentationml/2006/ole">
            <mc:AlternateContent xmlns:mc="http://schemas.openxmlformats.org/markup-compatibility/2006">
              <mc:Choice xmlns:v="urn:schemas-microsoft-com:vml" Requires="v">
                <p:oleObj spid="_x0000_s10483" name="Equation" r:id="rId6" imgW="1689100" imgH="787400" progId="Equation.3">
                  <p:embed/>
                </p:oleObj>
              </mc:Choice>
              <mc:Fallback>
                <p:oleObj name="Equation" r:id="rId6" imgW="1689100" imgH="787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04842" y="3528840"/>
                        <a:ext cx="3341346"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 name="Picture 3"/>
          <p:cNvPicPr>
            <a:picLocks noChangeAspect="1" noChangeArrowheads="1"/>
          </p:cNvPicPr>
          <p:nvPr/>
        </p:nvPicPr>
        <p:blipFill>
          <a:blip r:embed="rId8" cstate="print"/>
          <a:srcRect/>
          <a:stretch>
            <a:fillRect/>
          </a:stretch>
        </p:blipFill>
        <p:spPr bwMode="auto">
          <a:xfrm>
            <a:off x="910705" y="1219190"/>
            <a:ext cx="6145199" cy="1866900"/>
          </a:xfrm>
          <a:prstGeom prst="rect">
            <a:avLst/>
          </a:prstGeom>
          <a:noFill/>
          <a:ln w="9525">
            <a:noFill/>
            <a:miter lim="800000"/>
            <a:headEnd/>
            <a:tailEnd/>
          </a:ln>
        </p:spPr>
      </p:pic>
      <p:sp>
        <p:nvSpPr>
          <p:cNvPr id="20" name="TextBox 19"/>
          <p:cNvSpPr txBox="1"/>
          <p:nvPr/>
        </p:nvSpPr>
        <p:spPr>
          <a:xfrm>
            <a:off x="993465" y="3505202"/>
            <a:ext cx="2117824" cy="369332"/>
          </a:xfrm>
          <a:prstGeom prst="rect">
            <a:avLst/>
          </a:prstGeom>
          <a:noFill/>
        </p:spPr>
        <p:txBody>
          <a:bodyPr wrap="none" rtlCol="0">
            <a:spAutoFit/>
          </a:bodyPr>
          <a:lstStyle/>
          <a:p>
            <a:r>
              <a:rPr lang="en-GB" dirty="0" smtClean="0"/>
              <a:t>Taking inverse DTFT</a:t>
            </a:r>
            <a:endParaRPr lang="en-GB" dirty="0"/>
          </a:p>
        </p:txBody>
      </p:sp>
      <p:graphicFrame>
        <p:nvGraphicFramePr>
          <p:cNvPr id="22" name="Object 21"/>
          <p:cNvGraphicFramePr>
            <a:graphicFrameLocks noChangeAspect="1"/>
          </p:cNvGraphicFramePr>
          <p:nvPr>
            <p:extLst>
              <p:ext uri="{D42A27DB-BD31-4B8C-83A1-F6EECF244321}">
                <p14:modId xmlns:p14="http://schemas.microsoft.com/office/powerpoint/2010/main" val="678757538"/>
              </p:ext>
            </p:extLst>
          </p:nvPr>
        </p:nvGraphicFramePr>
        <p:xfrm>
          <a:off x="3449304" y="5350678"/>
          <a:ext cx="988256" cy="301188"/>
        </p:xfrm>
        <a:graphic>
          <a:graphicData uri="http://schemas.openxmlformats.org/presentationml/2006/ole">
            <mc:AlternateContent xmlns:mc="http://schemas.openxmlformats.org/markup-compatibility/2006">
              <mc:Choice xmlns:v="urn:schemas-microsoft-com:vml" Requires="v">
                <p:oleObj spid="_x0000_s10484" name="Equation" r:id="rId9" imgW="406048" imgH="164957" progId="Equation.3">
                  <p:embed/>
                </p:oleObj>
              </mc:Choice>
              <mc:Fallback>
                <p:oleObj name="Equation" r:id="rId9" imgW="406048" imgH="16495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49304" y="5350678"/>
                        <a:ext cx="988256" cy="301188"/>
                      </a:xfrm>
                      <a:prstGeom prst="rect">
                        <a:avLst/>
                      </a:prstGeom>
                      <a:noFill/>
                    </p:spPr>
                  </p:pic>
                </p:oleObj>
              </mc:Fallback>
            </mc:AlternateContent>
          </a:graphicData>
        </a:graphic>
      </p:graphicFrame>
      <p:sp>
        <p:nvSpPr>
          <p:cNvPr id="23" name="TextBox 22"/>
          <p:cNvSpPr txBox="1"/>
          <p:nvPr/>
        </p:nvSpPr>
        <p:spPr>
          <a:xfrm>
            <a:off x="1053929" y="4731630"/>
            <a:ext cx="1594667" cy="369332"/>
          </a:xfrm>
          <a:prstGeom prst="rect">
            <a:avLst/>
          </a:prstGeom>
          <a:noFill/>
        </p:spPr>
        <p:txBody>
          <a:bodyPr wrap="none" rtlCol="0">
            <a:spAutoFit/>
          </a:bodyPr>
          <a:lstStyle/>
          <a:p>
            <a:r>
              <a:rPr lang="en-GB" dirty="0" smtClean="0"/>
              <a:t>Order of filter:</a:t>
            </a:r>
            <a:endParaRPr lang="en-GB" dirty="0"/>
          </a:p>
        </p:txBody>
      </p:sp>
      <p:sp>
        <p:nvSpPr>
          <p:cNvPr id="24" name="TextBox 23"/>
          <p:cNvSpPr txBox="1"/>
          <p:nvPr/>
        </p:nvSpPr>
        <p:spPr>
          <a:xfrm>
            <a:off x="1062112" y="5286223"/>
            <a:ext cx="2387192" cy="369332"/>
          </a:xfrm>
          <a:prstGeom prst="rect">
            <a:avLst/>
          </a:prstGeom>
          <a:noFill/>
        </p:spPr>
        <p:txBody>
          <a:bodyPr wrap="none" rtlCol="0">
            <a:spAutoFit/>
          </a:bodyPr>
          <a:lstStyle/>
          <a:p>
            <a:r>
              <a:rPr lang="en-GB" dirty="0" smtClean="0"/>
              <a:t>Number of coefficients:</a:t>
            </a:r>
            <a:endParaRPr lang="en-GB" dirty="0"/>
          </a:p>
        </p:txBody>
      </p:sp>
      <p:sp>
        <p:nvSpPr>
          <p:cNvPr id="25" name="TextBox 24"/>
          <p:cNvSpPr txBox="1"/>
          <p:nvPr/>
        </p:nvSpPr>
        <p:spPr>
          <a:xfrm>
            <a:off x="7537296" y="3874534"/>
            <a:ext cx="458139" cy="369332"/>
          </a:xfrm>
          <a:prstGeom prst="rect">
            <a:avLst/>
          </a:prstGeom>
          <a:noFill/>
        </p:spPr>
        <p:txBody>
          <a:bodyPr wrap="none" rtlCol="0">
            <a:spAutoFit/>
          </a:bodyPr>
          <a:lstStyle/>
          <a:p>
            <a:r>
              <a:rPr lang="en-GB" dirty="0" smtClean="0"/>
              <a:t>for</a:t>
            </a:r>
            <a:endParaRPr lang="en-GB" dirty="0"/>
          </a:p>
        </p:txBody>
      </p:sp>
      <p:graphicFrame>
        <p:nvGraphicFramePr>
          <p:cNvPr id="26" name="Object 25"/>
          <p:cNvGraphicFramePr>
            <a:graphicFrameLocks noChangeAspect="1"/>
          </p:cNvGraphicFramePr>
          <p:nvPr>
            <p:extLst>
              <p:ext uri="{D42A27DB-BD31-4B8C-83A1-F6EECF244321}">
                <p14:modId xmlns:p14="http://schemas.microsoft.com/office/powerpoint/2010/main" val="2927868005"/>
              </p:ext>
            </p:extLst>
          </p:nvPr>
        </p:nvGraphicFramePr>
        <p:xfrm>
          <a:off x="8118553" y="3874534"/>
          <a:ext cx="2136671" cy="393700"/>
        </p:xfrm>
        <a:graphic>
          <a:graphicData uri="http://schemas.openxmlformats.org/presentationml/2006/ole">
            <mc:AlternateContent xmlns:mc="http://schemas.openxmlformats.org/markup-compatibility/2006">
              <mc:Choice xmlns:v="urn:schemas-microsoft-com:vml" Requires="v">
                <p:oleObj spid="_x0000_s10485" name="Equation" r:id="rId11" imgW="723272" imgH="177646" progId="Equation.3">
                  <p:embed/>
                </p:oleObj>
              </mc:Choice>
              <mc:Fallback>
                <p:oleObj name="Equation" r:id="rId11" imgW="723272" imgH="1776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18553" y="3874534"/>
                        <a:ext cx="2136671"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1542691090"/>
              </p:ext>
            </p:extLst>
          </p:nvPr>
        </p:nvGraphicFramePr>
        <p:xfrm>
          <a:off x="2648596" y="4777698"/>
          <a:ext cx="563493" cy="323264"/>
        </p:xfrm>
        <a:graphic>
          <a:graphicData uri="http://schemas.openxmlformats.org/presentationml/2006/ole">
            <mc:AlternateContent xmlns:mc="http://schemas.openxmlformats.org/markup-compatibility/2006">
              <mc:Choice xmlns:v="urn:schemas-microsoft-com:vml" Requires="v">
                <p:oleObj spid="_x0000_s10486" name="Equation" r:id="rId13" imgW="215619" imgH="164885" progId="Equation.3">
                  <p:embed/>
                </p:oleObj>
              </mc:Choice>
              <mc:Fallback>
                <p:oleObj name="Equation" r:id="rId13" imgW="215619" imgH="16488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48596" y="4777698"/>
                        <a:ext cx="563493" cy="323264"/>
                      </a:xfrm>
                      <a:prstGeom prst="rect">
                        <a:avLst/>
                      </a:prstGeom>
                      <a:noFill/>
                    </p:spPr>
                  </p:pic>
                </p:oleObj>
              </mc:Fallback>
            </mc:AlternateContent>
          </a:graphicData>
        </a:graphic>
      </p:graphicFrame>
      <p:sp>
        <p:nvSpPr>
          <p:cNvPr id="28" name="TextBox 27"/>
          <p:cNvSpPr txBox="1"/>
          <p:nvPr/>
        </p:nvSpPr>
        <p:spPr>
          <a:xfrm>
            <a:off x="7396734" y="2688194"/>
            <a:ext cx="1295547" cy="369332"/>
          </a:xfrm>
          <a:prstGeom prst="rect">
            <a:avLst/>
          </a:prstGeom>
          <a:noFill/>
        </p:spPr>
        <p:txBody>
          <a:bodyPr wrap="none" rtlCol="0">
            <a:spAutoFit/>
          </a:bodyPr>
          <a:lstStyle/>
          <a:p>
            <a:r>
              <a:rPr lang="en-GB" dirty="0" smtClean="0"/>
              <a:t>in the range</a:t>
            </a:r>
            <a:endParaRPr lang="en-GB" dirty="0"/>
          </a:p>
        </p:txBody>
      </p:sp>
      <p:graphicFrame>
        <p:nvGraphicFramePr>
          <p:cNvPr id="29" name="Object 28"/>
          <p:cNvGraphicFramePr>
            <a:graphicFrameLocks noChangeAspect="1"/>
          </p:cNvGraphicFramePr>
          <p:nvPr>
            <p:extLst>
              <p:ext uri="{D42A27DB-BD31-4B8C-83A1-F6EECF244321}">
                <p14:modId xmlns:p14="http://schemas.microsoft.com/office/powerpoint/2010/main" val="1179385902"/>
              </p:ext>
            </p:extLst>
          </p:nvPr>
        </p:nvGraphicFramePr>
        <p:xfrm>
          <a:off x="8721371" y="2717068"/>
          <a:ext cx="1725149" cy="323550"/>
        </p:xfrm>
        <a:graphic>
          <a:graphicData uri="http://schemas.openxmlformats.org/presentationml/2006/ole">
            <mc:AlternateContent xmlns:mc="http://schemas.openxmlformats.org/markup-compatibility/2006">
              <mc:Choice xmlns:v="urn:schemas-microsoft-com:vml" Requires="v">
                <p:oleObj spid="_x0000_s10487" name="Equation" r:id="rId15" imgW="761760" imgH="190440" progId="Equation.3">
                  <p:embed/>
                </p:oleObj>
              </mc:Choice>
              <mc:Fallback>
                <p:oleObj name="Equation" r:id="rId15" imgW="761760" imgH="190440" progId="Equation.3">
                  <p:embed/>
                  <p:pic>
                    <p:nvPicPr>
                      <p:cNvPr id="0" name=""/>
                      <p:cNvPicPr>
                        <a:picLocks noChangeAspect="1" noChangeArrowheads="1"/>
                      </p:cNvPicPr>
                      <p:nvPr/>
                    </p:nvPicPr>
                    <p:blipFill>
                      <a:blip r:embed="rId16"/>
                      <a:srcRect/>
                      <a:stretch>
                        <a:fillRect/>
                      </a:stretch>
                    </p:blipFill>
                    <p:spPr bwMode="auto">
                      <a:xfrm>
                        <a:off x="8721371" y="2717068"/>
                        <a:ext cx="1725149" cy="323550"/>
                      </a:xfrm>
                      <a:prstGeom prst="rect">
                        <a:avLst/>
                      </a:prstGeom>
                      <a:noFill/>
                    </p:spPr>
                  </p:pic>
                </p:oleObj>
              </mc:Fallback>
            </mc:AlternateContent>
          </a:graphicData>
        </a:graphic>
      </p:graphicFrame>
    </p:spTree>
    <p:extLst>
      <p:ext uri="{BB962C8B-B14F-4D97-AF65-F5344CB8AC3E}">
        <p14:creationId xmlns:p14="http://schemas.microsoft.com/office/powerpoint/2010/main" val="6456116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Band pass FIR filter</a:t>
            </a:r>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1473446804"/>
              </p:ext>
            </p:extLst>
          </p:nvPr>
        </p:nvGraphicFramePr>
        <p:xfrm>
          <a:off x="7315833" y="1182258"/>
          <a:ext cx="3538145" cy="1141412"/>
        </p:xfrm>
        <a:graphic>
          <a:graphicData uri="http://schemas.openxmlformats.org/presentationml/2006/ole">
            <mc:AlternateContent xmlns:mc="http://schemas.openxmlformats.org/markup-compatibility/2006">
              <mc:Choice xmlns:v="urn:schemas-microsoft-com:vml" Requires="v">
                <p:oleObj spid="_x0000_s11507" name="Equation" r:id="rId4" imgW="1714500" imgH="736600" progId="Equation.3">
                  <p:embed/>
                </p:oleObj>
              </mc:Choice>
              <mc:Fallback>
                <p:oleObj name="Equation" r:id="rId4" imgW="1714500" imgH="736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5833" y="1182258"/>
                        <a:ext cx="3538145" cy="1141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986042788"/>
              </p:ext>
            </p:extLst>
          </p:nvPr>
        </p:nvGraphicFramePr>
        <p:xfrm>
          <a:off x="3943169" y="3539350"/>
          <a:ext cx="4547533" cy="1168400"/>
        </p:xfrm>
        <a:graphic>
          <a:graphicData uri="http://schemas.openxmlformats.org/presentationml/2006/ole">
            <mc:AlternateContent xmlns:mc="http://schemas.openxmlformats.org/markup-compatibility/2006">
              <mc:Choice xmlns:v="urn:schemas-microsoft-com:vml" Requires="v">
                <p:oleObj spid="_x0000_s11508" name="Equation" r:id="rId6" imgW="2298700" imgH="787400" progId="Equation.3">
                  <p:embed/>
                </p:oleObj>
              </mc:Choice>
              <mc:Fallback>
                <p:oleObj name="Equation" r:id="rId6" imgW="2298700" imgH="787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43169" y="3539350"/>
                        <a:ext cx="4547533"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 name="Picture 2"/>
          <p:cNvPicPr>
            <a:picLocks noChangeAspect="1" noChangeArrowheads="1"/>
          </p:cNvPicPr>
          <p:nvPr/>
        </p:nvPicPr>
        <p:blipFill>
          <a:blip r:embed="rId8" cstate="print"/>
          <a:srcRect/>
          <a:stretch>
            <a:fillRect/>
          </a:stretch>
        </p:blipFill>
        <p:spPr bwMode="auto">
          <a:xfrm>
            <a:off x="921215" y="1224450"/>
            <a:ext cx="6145199" cy="1866900"/>
          </a:xfrm>
          <a:prstGeom prst="rect">
            <a:avLst/>
          </a:prstGeom>
          <a:noFill/>
          <a:ln w="9525">
            <a:noFill/>
            <a:miter lim="800000"/>
            <a:headEnd/>
            <a:tailEnd/>
          </a:ln>
        </p:spPr>
      </p:pic>
      <p:sp>
        <p:nvSpPr>
          <p:cNvPr id="20" name="TextBox 19"/>
          <p:cNvSpPr txBox="1"/>
          <p:nvPr/>
        </p:nvSpPr>
        <p:spPr>
          <a:xfrm>
            <a:off x="993465" y="3505202"/>
            <a:ext cx="2117824" cy="369332"/>
          </a:xfrm>
          <a:prstGeom prst="rect">
            <a:avLst/>
          </a:prstGeom>
          <a:noFill/>
        </p:spPr>
        <p:txBody>
          <a:bodyPr wrap="none" rtlCol="0">
            <a:spAutoFit/>
          </a:bodyPr>
          <a:lstStyle/>
          <a:p>
            <a:r>
              <a:rPr lang="en-GB" dirty="0" smtClean="0"/>
              <a:t>Taking inverse DTFT</a:t>
            </a:r>
            <a:endParaRPr lang="en-GB" dirty="0"/>
          </a:p>
        </p:txBody>
      </p:sp>
      <p:graphicFrame>
        <p:nvGraphicFramePr>
          <p:cNvPr id="22" name="Object 21"/>
          <p:cNvGraphicFramePr>
            <a:graphicFrameLocks noChangeAspect="1"/>
          </p:cNvGraphicFramePr>
          <p:nvPr>
            <p:extLst>
              <p:ext uri="{D42A27DB-BD31-4B8C-83A1-F6EECF244321}">
                <p14:modId xmlns:p14="http://schemas.microsoft.com/office/powerpoint/2010/main" val="1711267566"/>
              </p:ext>
            </p:extLst>
          </p:nvPr>
        </p:nvGraphicFramePr>
        <p:xfrm>
          <a:off x="3438794" y="5319148"/>
          <a:ext cx="988256" cy="301188"/>
        </p:xfrm>
        <a:graphic>
          <a:graphicData uri="http://schemas.openxmlformats.org/presentationml/2006/ole">
            <mc:AlternateContent xmlns:mc="http://schemas.openxmlformats.org/markup-compatibility/2006">
              <mc:Choice xmlns:v="urn:schemas-microsoft-com:vml" Requires="v">
                <p:oleObj spid="_x0000_s11509" name="Equation" r:id="rId9" imgW="406048" imgH="164957" progId="Equation.3">
                  <p:embed/>
                </p:oleObj>
              </mc:Choice>
              <mc:Fallback>
                <p:oleObj name="Equation" r:id="rId9" imgW="406048" imgH="16495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38794" y="5319148"/>
                        <a:ext cx="988256" cy="301188"/>
                      </a:xfrm>
                      <a:prstGeom prst="rect">
                        <a:avLst/>
                      </a:prstGeom>
                      <a:noFill/>
                    </p:spPr>
                  </p:pic>
                </p:oleObj>
              </mc:Fallback>
            </mc:AlternateContent>
          </a:graphicData>
        </a:graphic>
      </p:graphicFrame>
      <p:sp>
        <p:nvSpPr>
          <p:cNvPr id="23" name="TextBox 22"/>
          <p:cNvSpPr txBox="1"/>
          <p:nvPr/>
        </p:nvSpPr>
        <p:spPr>
          <a:xfrm>
            <a:off x="1053929" y="4731630"/>
            <a:ext cx="1594667" cy="369332"/>
          </a:xfrm>
          <a:prstGeom prst="rect">
            <a:avLst/>
          </a:prstGeom>
          <a:noFill/>
        </p:spPr>
        <p:txBody>
          <a:bodyPr wrap="none" rtlCol="0">
            <a:spAutoFit/>
          </a:bodyPr>
          <a:lstStyle/>
          <a:p>
            <a:r>
              <a:rPr lang="en-GB" dirty="0" smtClean="0"/>
              <a:t>Order of filter:</a:t>
            </a:r>
            <a:endParaRPr lang="en-GB" dirty="0"/>
          </a:p>
        </p:txBody>
      </p:sp>
      <p:sp>
        <p:nvSpPr>
          <p:cNvPr id="24" name="TextBox 23"/>
          <p:cNvSpPr txBox="1"/>
          <p:nvPr/>
        </p:nvSpPr>
        <p:spPr>
          <a:xfrm>
            <a:off x="1062112" y="5286223"/>
            <a:ext cx="2387192" cy="369332"/>
          </a:xfrm>
          <a:prstGeom prst="rect">
            <a:avLst/>
          </a:prstGeom>
          <a:noFill/>
        </p:spPr>
        <p:txBody>
          <a:bodyPr wrap="none" rtlCol="0">
            <a:spAutoFit/>
          </a:bodyPr>
          <a:lstStyle/>
          <a:p>
            <a:r>
              <a:rPr lang="en-GB" dirty="0" smtClean="0"/>
              <a:t>Number of coefficients:</a:t>
            </a:r>
            <a:endParaRPr lang="en-GB" dirty="0"/>
          </a:p>
        </p:txBody>
      </p:sp>
      <p:sp>
        <p:nvSpPr>
          <p:cNvPr id="25" name="TextBox 24"/>
          <p:cNvSpPr txBox="1"/>
          <p:nvPr/>
        </p:nvSpPr>
        <p:spPr>
          <a:xfrm>
            <a:off x="8693396" y="3874534"/>
            <a:ext cx="458139" cy="369332"/>
          </a:xfrm>
          <a:prstGeom prst="rect">
            <a:avLst/>
          </a:prstGeom>
          <a:noFill/>
        </p:spPr>
        <p:txBody>
          <a:bodyPr wrap="none" rtlCol="0">
            <a:spAutoFit/>
          </a:bodyPr>
          <a:lstStyle/>
          <a:p>
            <a:r>
              <a:rPr lang="en-GB" dirty="0" smtClean="0"/>
              <a:t>for</a:t>
            </a:r>
            <a:endParaRPr lang="en-GB" dirty="0"/>
          </a:p>
        </p:txBody>
      </p:sp>
      <p:graphicFrame>
        <p:nvGraphicFramePr>
          <p:cNvPr id="26" name="Object 25"/>
          <p:cNvGraphicFramePr>
            <a:graphicFrameLocks noChangeAspect="1"/>
          </p:cNvGraphicFramePr>
          <p:nvPr>
            <p:extLst>
              <p:ext uri="{D42A27DB-BD31-4B8C-83A1-F6EECF244321}">
                <p14:modId xmlns:p14="http://schemas.microsoft.com/office/powerpoint/2010/main" val="1307646087"/>
              </p:ext>
            </p:extLst>
          </p:nvPr>
        </p:nvGraphicFramePr>
        <p:xfrm>
          <a:off x="9274653" y="3874534"/>
          <a:ext cx="2136671" cy="393700"/>
        </p:xfrm>
        <a:graphic>
          <a:graphicData uri="http://schemas.openxmlformats.org/presentationml/2006/ole">
            <mc:AlternateContent xmlns:mc="http://schemas.openxmlformats.org/markup-compatibility/2006">
              <mc:Choice xmlns:v="urn:schemas-microsoft-com:vml" Requires="v">
                <p:oleObj spid="_x0000_s11510" name="Equation" r:id="rId11" imgW="723272" imgH="177646" progId="Equation.3">
                  <p:embed/>
                </p:oleObj>
              </mc:Choice>
              <mc:Fallback>
                <p:oleObj name="Equation" r:id="rId11" imgW="723272" imgH="1776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274653" y="3874534"/>
                        <a:ext cx="2136671"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1542691090"/>
              </p:ext>
            </p:extLst>
          </p:nvPr>
        </p:nvGraphicFramePr>
        <p:xfrm>
          <a:off x="2648596" y="4777698"/>
          <a:ext cx="563493" cy="323264"/>
        </p:xfrm>
        <a:graphic>
          <a:graphicData uri="http://schemas.openxmlformats.org/presentationml/2006/ole">
            <mc:AlternateContent xmlns:mc="http://schemas.openxmlformats.org/markup-compatibility/2006">
              <mc:Choice xmlns:v="urn:schemas-microsoft-com:vml" Requires="v">
                <p:oleObj spid="_x0000_s11511" name="Equation" r:id="rId13" imgW="215619" imgH="164885" progId="Equation.3">
                  <p:embed/>
                </p:oleObj>
              </mc:Choice>
              <mc:Fallback>
                <p:oleObj name="Equation" r:id="rId13" imgW="215619" imgH="16488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48596" y="4777698"/>
                        <a:ext cx="563493" cy="323264"/>
                      </a:xfrm>
                      <a:prstGeom prst="rect">
                        <a:avLst/>
                      </a:prstGeom>
                      <a:noFill/>
                    </p:spPr>
                  </p:pic>
                </p:oleObj>
              </mc:Fallback>
            </mc:AlternateContent>
          </a:graphicData>
        </a:graphic>
      </p:graphicFrame>
      <p:sp>
        <p:nvSpPr>
          <p:cNvPr id="28" name="TextBox 27"/>
          <p:cNvSpPr txBox="1"/>
          <p:nvPr/>
        </p:nvSpPr>
        <p:spPr>
          <a:xfrm>
            <a:off x="7396734" y="2688194"/>
            <a:ext cx="1295547" cy="369332"/>
          </a:xfrm>
          <a:prstGeom prst="rect">
            <a:avLst/>
          </a:prstGeom>
          <a:noFill/>
        </p:spPr>
        <p:txBody>
          <a:bodyPr wrap="none" rtlCol="0">
            <a:spAutoFit/>
          </a:bodyPr>
          <a:lstStyle/>
          <a:p>
            <a:r>
              <a:rPr lang="en-GB" dirty="0" smtClean="0"/>
              <a:t>in the range</a:t>
            </a:r>
            <a:endParaRPr lang="en-GB" dirty="0"/>
          </a:p>
        </p:txBody>
      </p:sp>
      <p:graphicFrame>
        <p:nvGraphicFramePr>
          <p:cNvPr id="29" name="Object 28"/>
          <p:cNvGraphicFramePr>
            <a:graphicFrameLocks noChangeAspect="1"/>
          </p:cNvGraphicFramePr>
          <p:nvPr>
            <p:extLst>
              <p:ext uri="{D42A27DB-BD31-4B8C-83A1-F6EECF244321}">
                <p14:modId xmlns:p14="http://schemas.microsoft.com/office/powerpoint/2010/main" val="528777059"/>
              </p:ext>
            </p:extLst>
          </p:nvPr>
        </p:nvGraphicFramePr>
        <p:xfrm>
          <a:off x="8721371" y="2717068"/>
          <a:ext cx="1725149" cy="323550"/>
        </p:xfrm>
        <a:graphic>
          <a:graphicData uri="http://schemas.openxmlformats.org/presentationml/2006/ole">
            <mc:AlternateContent xmlns:mc="http://schemas.openxmlformats.org/markup-compatibility/2006">
              <mc:Choice xmlns:v="urn:schemas-microsoft-com:vml" Requires="v">
                <p:oleObj spid="_x0000_s11512" name="Equation" r:id="rId15" imgW="761760" imgH="190440" progId="Equation.3">
                  <p:embed/>
                </p:oleObj>
              </mc:Choice>
              <mc:Fallback>
                <p:oleObj name="Equation" r:id="rId15" imgW="761760" imgH="190440" progId="Equation.3">
                  <p:embed/>
                  <p:pic>
                    <p:nvPicPr>
                      <p:cNvPr id="0" name=""/>
                      <p:cNvPicPr>
                        <a:picLocks noChangeAspect="1" noChangeArrowheads="1"/>
                      </p:cNvPicPr>
                      <p:nvPr/>
                    </p:nvPicPr>
                    <p:blipFill>
                      <a:blip r:embed="rId16"/>
                      <a:srcRect/>
                      <a:stretch>
                        <a:fillRect/>
                      </a:stretch>
                    </p:blipFill>
                    <p:spPr bwMode="auto">
                      <a:xfrm>
                        <a:off x="8721371" y="2717068"/>
                        <a:ext cx="1725149" cy="323550"/>
                      </a:xfrm>
                      <a:prstGeom prst="rect">
                        <a:avLst/>
                      </a:prstGeom>
                      <a:noFill/>
                    </p:spPr>
                  </p:pic>
                </p:oleObj>
              </mc:Fallback>
            </mc:AlternateContent>
          </a:graphicData>
        </a:graphic>
      </p:graphicFrame>
    </p:spTree>
    <p:extLst>
      <p:ext uri="{BB962C8B-B14F-4D97-AF65-F5344CB8AC3E}">
        <p14:creationId xmlns:p14="http://schemas.microsoft.com/office/powerpoint/2010/main" val="23485134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Band stop FIR filter</a:t>
            </a:r>
            <a:endParaRPr lang="en-GB" dirty="0"/>
          </a:p>
        </p:txBody>
      </p:sp>
      <p:graphicFrame>
        <p:nvGraphicFramePr>
          <p:cNvPr id="5" name="Object 4"/>
          <p:cNvGraphicFramePr>
            <a:graphicFrameLocks noChangeAspect="1"/>
          </p:cNvGraphicFramePr>
          <p:nvPr>
            <p:extLst>
              <p:ext uri="{D42A27DB-BD31-4B8C-83A1-F6EECF244321}">
                <p14:modId xmlns:p14="http://schemas.microsoft.com/office/powerpoint/2010/main" val="3933135155"/>
              </p:ext>
            </p:extLst>
          </p:nvPr>
        </p:nvGraphicFramePr>
        <p:xfrm>
          <a:off x="7305334" y="1166640"/>
          <a:ext cx="3538145" cy="1141412"/>
        </p:xfrm>
        <a:graphic>
          <a:graphicData uri="http://schemas.openxmlformats.org/presentationml/2006/ole">
            <mc:AlternateContent xmlns:mc="http://schemas.openxmlformats.org/markup-compatibility/2006">
              <mc:Choice xmlns:v="urn:schemas-microsoft-com:vml" Requires="v">
                <p:oleObj spid="_x0000_s12530" name="Equation" r:id="rId4" imgW="1714500" imgH="736600" progId="Equation.3">
                  <p:embed/>
                </p:oleObj>
              </mc:Choice>
              <mc:Fallback>
                <p:oleObj name="Equation" r:id="rId4" imgW="1714500" imgH="736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05334" y="1166640"/>
                        <a:ext cx="3538145" cy="1141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091333025"/>
              </p:ext>
            </p:extLst>
          </p:nvPr>
        </p:nvGraphicFramePr>
        <p:xfrm>
          <a:off x="3719723" y="3517040"/>
          <a:ext cx="4547533" cy="1168400"/>
        </p:xfrm>
        <a:graphic>
          <a:graphicData uri="http://schemas.openxmlformats.org/presentationml/2006/ole">
            <mc:AlternateContent xmlns:mc="http://schemas.openxmlformats.org/markup-compatibility/2006">
              <mc:Choice xmlns:v="urn:schemas-microsoft-com:vml" Requires="v">
                <p:oleObj spid="_x0000_s12531" name="Equation" r:id="rId6" imgW="2298700" imgH="787400" progId="Equation.3">
                  <p:embed/>
                </p:oleObj>
              </mc:Choice>
              <mc:Fallback>
                <p:oleObj name="Equation" r:id="rId6" imgW="2298700" imgH="7874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19723" y="3517040"/>
                        <a:ext cx="4547533" cy="1168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6" name="Picture 3"/>
          <p:cNvPicPr>
            <a:picLocks noChangeAspect="1" noChangeArrowheads="1"/>
          </p:cNvPicPr>
          <p:nvPr/>
        </p:nvPicPr>
        <p:blipFill>
          <a:blip r:embed="rId8" cstate="print"/>
          <a:srcRect/>
          <a:stretch>
            <a:fillRect/>
          </a:stretch>
        </p:blipFill>
        <p:spPr bwMode="auto">
          <a:xfrm>
            <a:off x="917758" y="1211310"/>
            <a:ext cx="6145199" cy="1866900"/>
          </a:xfrm>
          <a:prstGeom prst="rect">
            <a:avLst/>
          </a:prstGeom>
          <a:noFill/>
          <a:ln w="9525">
            <a:noFill/>
            <a:miter lim="800000"/>
            <a:headEnd/>
            <a:tailEnd/>
          </a:ln>
        </p:spPr>
      </p:pic>
      <p:sp>
        <p:nvSpPr>
          <p:cNvPr id="21" name="TextBox 20"/>
          <p:cNvSpPr txBox="1"/>
          <p:nvPr/>
        </p:nvSpPr>
        <p:spPr>
          <a:xfrm>
            <a:off x="993465" y="3505202"/>
            <a:ext cx="2117824" cy="369332"/>
          </a:xfrm>
          <a:prstGeom prst="rect">
            <a:avLst/>
          </a:prstGeom>
          <a:noFill/>
        </p:spPr>
        <p:txBody>
          <a:bodyPr wrap="none" rtlCol="0">
            <a:spAutoFit/>
          </a:bodyPr>
          <a:lstStyle/>
          <a:p>
            <a:r>
              <a:rPr lang="en-GB" dirty="0" smtClean="0"/>
              <a:t>Taking inverse DTFT</a:t>
            </a:r>
            <a:endParaRPr lang="en-GB" dirty="0"/>
          </a:p>
        </p:txBody>
      </p:sp>
      <p:graphicFrame>
        <p:nvGraphicFramePr>
          <p:cNvPr id="22" name="Object 21"/>
          <p:cNvGraphicFramePr>
            <a:graphicFrameLocks noChangeAspect="1"/>
          </p:cNvGraphicFramePr>
          <p:nvPr>
            <p:extLst>
              <p:ext uri="{D42A27DB-BD31-4B8C-83A1-F6EECF244321}">
                <p14:modId xmlns:p14="http://schemas.microsoft.com/office/powerpoint/2010/main" val="1148171076"/>
              </p:ext>
            </p:extLst>
          </p:nvPr>
        </p:nvGraphicFramePr>
        <p:xfrm>
          <a:off x="3449304" y="5329658"/>
          <a:ext cx="988256" cy="301188"/>
        </p:xfrm>
        <a:graphic>
          <a:graphicData uri="http://schemas.openxmlformats.org/presentationml/2006/ole">
            <mc:AlternateContent xmlns:mc="http://schemas.openxmlformats.org/markup-compatibility/2006">
              <mc:Choice xmlns:v="urn:schemas-microsoft-com:vml" Requires="v">
                <p:oleObj spid="_x0000_s12532" name="Equation" r:id="rId9" imgW="406048" imgH="164957" progId="Equation.3">
                  <p:embed/>
                </p:oleObj>
              </mc:Choice>
              <mc:Fallback>
                <p:oleObj name="Equation" r:id="rId9" imgW="406048" imgH="164957"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49304" y="5329658"/>
                        <a:ext cx="988256" cy="301188"/>
                      </a:xfrm>
                      <a:prstGeom prst="rect">
                        <a:avLst/>
                      </a:prstGeom>
                      <a:noFill/>
                    </p:spPr>
                  </p:pic>
                </p:oleObj>
              </mc:Fallback>
            </mc:AlternateContent>
          </a:graphicData>
        </a:graphic>
      </p:graphicFrame>
      <p:sp>
        <p:nvSpPr>
          <p:cNvPr id="23" name="TextBox 22"/>
          <p:cNvSpPr txBox="1"/>
          <p:nvPr/>
        </p:nvSpPr>
        <p:spPr>
          <a:xfrm>
            <a:off x="1053929" y="4731630"/>
            <a:ext cx="1594667" cy="369332"/>
          </a:xfrm>
          <a:prstGeom prst="rect">
            <a:avLst/>
          </a:prstGeom>
          <a:noFill/>
        </p:spPr>
        <p:txBody>
          <a:bodyPr wrap="none" rtlCol="0">
            <a:spAutoFit/>
          </a:bodyPr>
          <a:lstStyle/>
          <a:p>
            <a:r>
              <a:rPr lang="en-GB" dirty="0" smtClean="0"/>
              <a:t>Order of filter:</a:t>
            </a:r>
            <a:endParaRPr lang="en-GB" dirty="0"/>
          </a:p>
        </p:txBody>
      </p:sp>
      <p:sp>
        <p:nvSpPr>
          <p:cNvPr id="24" name="TextBox 23"/>
          <p:cNvSpPr txBox="1"/>
          <p:nvPr/>
        </p:nvSpPr>
        <p:spPr>
          <a:xfrm>
            <a:off x="1062112" y="5286223"/>
            <a:ext cx="2387192" cy="369332"/>
          </a:xfrm>
          <a:prstGeom prst="rect">
            <a:avLst/>
          </a:prstGeom>
          <a:noFill/>
        </p:spPr>
        <p:txBody>
          <a:bodyPr wrap="none" rtlCol="0">
            <a:spAutoFit/>
          </a:bodyPr>
          <a:lstStyle/>
          <a:p>
            <a:r>
              <a:rPr lang="en-GB" dirty="0" smtClean="0"/>
              <a:t>Number of coefficients:</a:t>
            </a:r>
            <a:endParaRPr lang="en-GB" dirty="0"/>
          </a:p>
        </p:txBody>
      </p:sp>
      <p:sp>
        <p:nvSpPr>
          <p:cNvPr id="25" name="TextBox 24"/>
          <p:cNvSpPr txBox="1"/>
          <p:nvPr/>
        </p:nvSpPr>
        <p:spPr>
          <a:xfrm>
            <a:off x="8483196" y="3874534"/>
            <a:ext cx="458139" cy="369332"/>
          </a:xfrm>
          <a:prstGeom prst="rect">
            <a:avLst/>
          </a:prstGeom>
          <a:noFill/>
        </p:spPr>
        <p:txBody>
          <a:bodyPr wrap="none" rtlCol="0">
            <a:spAutoFit/>
          </a:bodyPr>
          <a:lstStyle/>
          <a:p>
            <a:r>
              <a:rPr lang="en-GB" dirty="0" smtClean="0"/>
              <a:t>for</a:t>
            </a:r>
            <a:endParaRPr lang="en-GB" dirty="0"/>
          </a:p>
        </p:txBody>
      </p:sp>
      <p:graphicFrame>
        <p:nvGraphicFramePr>
          <p:cNvPr id="26" name="Object 25"/>
          <p:cNvGraphicFramePr>
            <a:graphicFrameLocks noChangeAspect="1"/>
          </p:cNvGraphicFramePr>
          <p:nvPr>
            <p:extLst>
              <p:ext uri="{D42A27DB-BD31-4B8C-83A1-F6EECF244321}">
                <p14:modId xmlns:p14="http://schemas.microsoft.com/office/powerpoint/2010/main" val="2932568616"/>
              </p:ext>
            </p:extLst>
          </p:nvPr>
        </p:nvGraphicFramePr>
        <p:xfrm>
          <a:off x="9064453" y="3874534"/>
          <a:ext cx="2136671" cy="393700"/>
        </p:xfrm>
        <a:graphic>
          <a:graphicData uri="http://schemas.openxmlformats.org/presentationml/2006/ole">
            <mc:AlternateContent xmlns:mc="http://schemas.openxmlformats.org/markup-compatibility/2006">
              <mc:Choice xmlns:v="urn:schemas-microsoft-com:vml" Requires="v">
                <p:oleObj spid="_x0000_s12533" name="Equation" r:id="rId11" imgW="723272" imgH="177646" progId="Equation.3">
                  <p:embed/>
                </p:oleObj>
              </mc:Choice>
              <mc:Fallback>
                <p:oleObj name="Equation" r:id="rId11" imgW="723272" imgH="177646"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064453" y="3874534"/>
                        <a:ext cx="2136671" cy="39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1909356084"/>
              </p:ext>
            </p:extLst>
          </p:nvPr>
        </p:nvGraphicFramePr>
        <p:xfrm>
          <a:off x="2648596" y="4777698"/>
          <a:ext cx="563493" cy="323264"/>
        </p:xfrm>
        <a:graphic>
          <a:graphicData uri="http://schemas.openxmlformats.org/presentationml/2006/ole">
            <mc:AlternateContent xmlns:mc="http://schemas.openxmlformats.org/markup-compatibility/2006">
              <mc:Choice xmlns:v="urn:schemas-microsoft-com:vml" Requires="v">
                <p:oleObj spid="_x0000_s12534" name="Equation" r:id="rId13" imgW="215619" imgH="164885" progId="Equation.3">
                  <p:embed/>
                </p:oleObj>
              </mc:Choice>
              <mc:Fallback>
                <p:oleObj name="Equation" r:id="rId13" imgW="215619" imgH="164885"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48596" y="4777698"/>
                        <a:ext cx="563493" cy="323264"/>
                      </a:xfrm>
                      <a:prstGeom prst="rect">
                        <a:avLst/>
                      </a:prstGeom>
                      <a:noFill/>
                    </p:spPr>
                  </p:pic>
                </p:oleObj>
              </mc:Fallback>
            </mc:AlternateContent>
          </a:graphicData>
        </a:graphic>
      </p:graphicFrame>
      <p:sp>
        <p:nvSpPr>
          <p:cNvPr id="28" name="TextBox 27"/>
          <p:cNvSpPr txBox="1"/>
          <p:nvPr/>
        </p:nvSpPr>
        <p:spPr>
          <a:xfrm>
            <a:off x="7396734" y="2688194"/>
            <a:ext cx="1295547" cy="369332"/>
          </a:xfrm>
          <a:prstGeom prst="rect">
            <a:avLst/>
          </a:prstGeom>
          <a:noFill/>
        </p:spPr>
        <p:txBody>
          <a:bodyPr wrap="none" rtlCol="0">
            <a:spAutoFit/>
          </a:bodyPr>
          <a:lstStyle/>
          <a:p>
            <a:r>
              <a:rPr lang="en-GB" dirty="0" smtClean="0"/>
              <a:t>in the range</a:t>
            </a:r>
            <a:endParaRPr lang="en-GB" dirty="0"/>
          </a:p>
        </p:txBody>
      </p:sp>
      <p:graphicFrame>
        <p:nvGraphicFramePr>
          <p:cNvPr id="29" name="Object 28"/>
          <p:cNvGraphicFramePr>
            <a:graphicFrameLocks noChangeAspect="1"/>
          </p:cNvGraphicFramePr>
          <p:nvPr>
            <p:extLst>
              <p:ext uri="{D42A27DB-BD31-4B8C-83A1-F6EECF244321}">
                <p14:modId xmlns:p14="http://schemas.microsoft.com/office/powerpoint/2010/main" val="4196196624"/>
              </p:ext>
            </p:extLst>
          </p:nvPr>
        </p:nvGraphicFramePr>
        <p:xfrm>
          <a:off x="8731881" y="2717068"/>
          <a:ext cx="1725149" cy="323550"/>
        </p:xfrm>
        <a:graphic>
          <a:graphicData uri="http://schemas.openxmlformats.org/presentationml/2006/ole">
            <mc:AlternateContent xmlns:mc="http://schemas.openxmlformats.org/markup-compatibility/2006">
              <mc:Choice xmlns:v="urn:schemas-microsoft-com:vml" Requires="v">
                <p:oleObj spid="_x0000_s12535" name="Equation" r:id="rId15" imgW="761760" imgH="190440" progId="Equation.3">
                  <p:embed/>
                </p:oleObj>
              </mc:Choice>
              <mc:Fallback>
                <p:oleObj name="Equation" r:id="rId15" imgW="761760" imgH="190440" progId="Equation.3">
                  <p:embed/>
                  <p:pic>
                    <p:nvPicPr>
                      <p:cNvPr id="0" name=""/>
                      <p:cNvPicPr>
                        <a:picLocks noChangeAspect="1" noChangeArrowheads="1"/>
                      </p:cNvPicPr>
                      <p:nvPr/>
                    </p:nvPicPr>
                    <p:blipFill>
                      <a:blip r:embed="rId16"/>
                      <a:srcRect/>
                      <a:stretch>
                        <a:fillRect/>
                      </a:stretch>
                    </p:blipFill>
                    <p:spPr bwMode="auto">
                      <a:xfrm>
                        <a:off x="8731881" y="2717068"/>
                        <a:ext cx="1725149" cy="323550"/>
                      </a:xfrm>
                      <a:prstGeom prst="rect">
                        <a:avLst/>
                      </a:prstGeom>
                      <a:noFill/>
                    </p:spPr>
                  </p:pic>
                </p:oleObj>
              </mc:Fallback>
            </mc:AlternateContent>
          </a:graphicData>
        </a:graphic>
      </p:graphicFrame>
    </p:spTree>
    <p:extLst>
      <p:ext uri="{BB962C8B-B14F-4D97-AF65-F5344CB8AC3E}">
        <p14:creationId xmlns:p14="http://schemas.microsoft.com/office/powerpoint/2010/main" val="213677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Window method of FIR filter design</a:t>
            </a:r>
            <a:endParaRPr lang="en-GB" dirty="0"/>
          </a:p>
        </p:txBody>
      </p:sp>
      <p:sp>
        <p:nvSpPr>
          <p:cNvPr id="4" name="TextBox 3"/>
          <p:cNvSpPr txBox="1"/>
          <p:nvPr/>
        </p:nvSpPr>
        <p:spPr>
          <a:xfrm>
            <a:off x="2234619" y="1492471"/>
            <a:ext cx="8261315" cy="3323987"/>
          </a:xfrm>
          <a:prstGeom prst="rect">
            <a:avLst/>
          </a:prstGeom>
          <a:noFill/>
        </p:spPr>
        <p:txBody>
          <a:bodyPr wrap="square" rtlCol="0">
            <a:spAutoFit/>
          </a:bodyPr>
          <a:lstStyle/>
          <a:p>
            <a:pPr>
              <a:lnSpc>
                <a:spcPct val="150000"/>
              </a:lnSpc>
            </a:pPr>
            <a:r>
              <a:rPr lang="en-GB" sz="2000" b="0" dirty="0" smtClean="0"/>
              <a:t>Design steps</a:t>
            </a:r>
          </a:p>
          <a:p>
            <a:pPr>
              <a:lnSpc>
                <a:spcPct val="150000"/>
              </a:lnSpc>
            </a:pPr>
            <a:endParaRPr lang="en-GB" sz="2000" b="0" dirty="0" smtClean="0"/>
          </a:p>
          <a:p>
            <a:pPr marL="457200" indent="-457200">
              <a:lnSpc>
                <a:spcPct val="150000"/>
              </a:lnSpc>
              <a:buAutoNum type="arabicParenR"/>
            </a:pPr>
            <a:r>
              <a:rPr lang="en-GB" sz="2000" b="0" dirty="0" smtClean="0"/>
              <a:t>Specify desired frequency response.</a:t>
            </a:r>
          </a:p>
          <a:p>
            <a:pPr marL="457200" indent="-457200">
              <a:lnSpc>
                <a:spcPct val="150000"/>
              </a:lnSpc>
              <a:buAutoNum type="arabicParenR"/>
            </a:pPr>
            <a:r>
              <a:rPr lang="en-GB" sz="2000" b="0" dirty="0" smtClean="0"/>
              <a:t>Use inverse Fourier transformation to obtain corresponding (discrete) impulse response.</a:t>
            </a:r>
          </a:p>
          <a:p>
            <a:pPr marL="457200" indent="-457200">
              <a:lnSpc>
                <a:spcPct val="150000"/>
              </a:lnSpc>
              <a:buAutoNum type="arabicParenR"/>
            </a:pPr>
            <a:r>
              <a:rPr lang="en-GB" sz="2000" b="0" dirty="0" smtClean="0"/>
              <a:t>Multiply impulse response (the FIR filter coefficients) by finite tapered window function.</a:t>
            </a:r>
            <a:endParaRPr lang="en-GB" sz="2000" b="0" dirty="0"/>
          </a:p>
        </p:txBody>
      </p:sp>
    </p:spTree>
    <p:extLst>
      <p:ext uri="{BB962C8B-B14F-4D97-AF65-F5344CB8AC3E}">
        <p14:creationId xmlns:p14="http://schemas.microsoft.com/office/powerpoint/2010/main" val="2673867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Moving Average Filter</a:t>
            </a:r>
            <a:endParaRPr lang="en-US" dirty="0"/>
          </a:p>
        </p:txBody>
      </p:sp>
      <p:sp>
        <p:nvSpPr>
          <p:cNvPr id="5" name="Text Box 8"/>
          <p:cNvSpPr txBox="1">
            <a:spLocks noChangeArrowheads="1"/>
          </p:cNvSpPr>
          <p:nvPr/>
        </p:nvSpPr>
        <p:spPr bwMode="auto">
          <a:xfrm>
            <a:off x="2943744" y="5403046"/>
            <a:ext cx="1314450" cy="366713"/>
          </a:xfrm>
          <a:prstGeom prst="rect">
            <a:avLst/>
          </a:prstGeom>
          <a:noFill/>
          <a:ln w="9525">
            <a:noFill/>
            <a:miter lim="800000"/>
            <a:headEnd/>
            <a:tailEnd/>
          </a:ln>
        </p:spPr>
        <p:txBody>
          <a:bodyPr wrap="none">
            <a:spAutoFit/>
          </a:bodyPr>
          <a:lstStyle/>
          <a:p>
            <a:r>
              <a:rPr lang="en-GB" dirty="0"/>
              <a:t>input x(n) </a:t>
            </a:r>
            <a:r>
              <a:rPr lang="en-GB" dirty="0">
                <a:solidFill>
                  <a:srgbClr val="0000FF"/>
                </a:solidFill>
              </a:rPr>
              <a:t>x</a:t>
            </a:r>
          </a:p>
        </p:txBody>
      </p:sp>
      <p:sp>
        <p:nvSpPr>
          <p:cNvPr id="6" name="Text Box 9"/>
          <p:cNvSpPr txBox="1">
            <a:spLocks noChangeArrowheads="1"/>
          </p:cNvSpPr>
          <p:nvPr/>
        </p:nvSpPr>
        <p:spPr bwMode="auto">
          <a:xfrm>
            <a:off x="7264919" y="5403046"/>
            <a:ext cx="1477962" cy="366713"/>
          </a:xfrm>
          <a:prstGeom prst="rect">
            <a:avLst/>
          </a:prstGeom>
          <a:noFill/>
          <a:ln w="9525">
            <a:noFill/>
            <a:miter lim="800000"/>
            <a:headEnd/>
            <a:tailEnd/>
          </a:ln>
        </p:spPr>
        <p:txBody>
          <a:bodyPr wrap="none">
            <a:spAutoFit/>
          </a:bodyPr>
          <a:lstStyle/>
          <a:p>
            <a:r>
              <a:rPr lang="en-GB" dirty="0"/>
              <a:t>output y(n) </a:t>
            </a:r>
            <a:r>
              <a:rPr lang="en-GB" dirty="0">
                <a:solidFill>
                  <a:srgbClr val="FF0000"/>
                </a:solidFill>
                <a:cs typeface="Arial" charset="0"/>
              </a:rPr>
              <a:t>●</a:t>
            </a:r>
          </a:p>
        </p:txBody>
      </p:sp>
      <p:pic>
        <p:nvPicPr>
          <p:cNvPr id="9" name="Picture 15"/>
          <p:cNvPicPr>
            <a:picLocks noChangeAspect="1" noChangeArrowheads="1"/>
          </p:cNvPicPr>
          <p:nvPr/>
        </p:nvPicPr>
        <p:blipFill>
          <a:blip r:embed="rId3" cstate="print"/>
          <a:srcRect/>
          <a:stretch>
            <a:fillRect/>
          </a:stretch>
        </p:blipFill>
        <p:spPr bwMode="auto">
          <a:xfrm>
            <a:off x="3159257" y="1299254"/>
            <a:ext cx="5267325" cy="3952875"/>
          </a:xfrm>
          <a:prstGeom prst="rect">
            <a:avLst/>
          </a:prstGeom>
          <a:noFill/>
          <a:ln w="9525">
            <a:noFill/>
            <a:miter lim="800000"/>
            <a:headEnd/>
            <a:tailEnd/>
          </a:ln>
        </p:spPr>
      </p:pic>
      <p:sp>
        <p:nvSpPr>
          <p:cNvPr id="11" name="Rectangle 10"/>
          <p:cNvSpPr/>
          <p:nvPr/>
        </p:nvSpPr>
        <p:spPr bwMode="auto">
          <a:xfrm>
            <a:off x="4011745" y="1608816"/>
            <a:ext cx="914400" cy="3098800"/>
          </a:xfrm>
          <a:prstGeom prst="rect">
            <a:avLst/>
          </a:prstGeom>
          <a:gradFill>
            <a:gsLst>
              <a:gs pos="0">
                <a:schemeClr val="accent1">
                  <a:tint val="66000"/>
                  <a:satMod val="160000"/>
                  <a:alpha val="50000"/>
                </a:schemeClr>
              </a:gs>
              <a:gs pos="50000">
                <a:schemeClr val="accent1">
                  <a:tint val="44500"/>
                  <a:satMod val="160000"/>
                </a:schemeClr>
              </a:gs>
              <a:gs pos="100000">
                <a:schemeClr val="accent1">
                  <a:tint val="23500"/>
                  <a:satMod val="160000"/>
                </a:schemeClr>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Tree>
    <p:extLst>
      <p:ext uri="{BB962C8B-B14F-4D97-AF65-F5344CB8AC3E}">
        <p14:creationId xmlns:p14="http://schemas.microsoft.com/office/powerpoint/2010/main" val="37021776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Discrete frequency response</a:t>
            </a:r>
            <a:endParaRPr lang="en-GB" dirty="0"/>
          </a:p>
        </p:txBody>
      </p:sp>
      <p:sp>
        <p:nvSpPr>
          <p:cNvPr id="3" name="TextBox 2"/>
          <p:cNvSpPr txBox="1"/>
          <p:nvPr/>
        </p:nvSpPr>
        <p:spPr>
          <a:xfrm>
            <a:off x="1541179" y="1939155"/>
            <a:ext cx="9649486" cy="2185214"/>
          </a:xfrm>
          <a:prstGeom prst="rect">
            <a:avLst/>
          </a:prstGeom>
          <a:noFill/>
        </p:spPr>
        <p:txBody>
          <a:bodyPr wrap="square" rtlCol="0">
            <a:spAutoFit/>
          </a:bodyPr>
          <a:lstStyle/>
          <a:p>
            <a:pPr>
              <a:lnSpc>
                <a:spcPct val="150000"/>
              </a:lnSpc>
            </a:pPr>
            <a:r>
              <a:rPr lang="en-GB" sz="1600" b="0" dirty="0" smtClean="0"/>
              <a:t>Taking the inverse DTFT of a rectangular function is straightforward</a:t>
            </a:r>
          </a:p>
          <a:p>
            <a:pPr>
              <a:lnSpc>
                <a:spcPct val="150000"/>
              </a:lnSpc>
            </a:pPr>
            <a:r>
              <a:rPr lang="en-GB" sz="1600" b="0" dirty="0" smtClean="0"/>
              <a:t>Taking the inverse DTFT (algebraic operation) of a more</a:t>
            </a:r>
          </a:p>
          <a:p>
            <a:pPr>
              <a:lnSpc>
                <a:spcPct val="150000"/>
              </a:lnSpc>
            </a:pPr>
            <a:r>
              <a:rPr lang="en-GB" sz="1600" b="0" dirty="0" smtClean="0"/>
              <a:t>sophisticated, or arbitrary, function may be problematic</a:t>
            </a:r>
          </a:p>
          <a:p>
            <a:pPr>
              <a:lnSpc>
                <a:spcPct val="150000"/>
              </a:lnSpc>
            </a:pPr>
            <a:endParaRPr lang="en-GB" sz="1600" b="0" dirty="0" smtClean="0"/>
          </a:p>
          <a:p>
            <a:pPr>
              <a:lnSpc>
                <a:spcPct val="150000"/>
              </a:lnSpc>
            </a:pPr>
            <a:r>
              <a:rPr lang="en-GB" sz="1600" b="0" dirty="0" smtClean="0"/>
              <a:t>Alternatively, specify a discrete (desired) frequency response and take its inverse DFT (computational operation).</a:t>
            </a:r>
          </a:p>
          <a:p>
            <a:endParaRPr lang="en-GB" sz="1600" b="0" dirty="0"/>
          </a:p>
        </p:txBody>
      </p:sp>
    </p:spTree>
    <p:extLst>
      <p:ext uri="{BB962C8B-B14F-4D97-AF65-F5344CB8AC3E}">
        <p14:creationId xmlns:p14="http://schemas.microsoft.com/office/powerpoint/2010/main" val="17730934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Moving Average Filter</a:t>
            </a:r>
            <a:endParaRPr lang="en-US" dirty="0"/>
          </a:p>
        </p:txBody>
      </p:sp>
      <p:sp>
        <p:nvSpPr>
          <p:cNvPr id="5" name="Text Box 8"/>
          <p:cNvSpPr txBox="1">
            <a:spLocks noChangeArrowheads="1"/>
          </p:cNvSpPr>
          <p:nvPr/>
        </p:nvSpPr>
        <p:spPr bwMode="auto">
          <a:xfrm>
            <a:off x="2943744" y="5403046"/>
            <a:ext cx="1314450" cy="366713"/>
          </a:xfrm>
          <a:prstGeom prst="rect">
            <a:avLst/>
          </a:prstGeom>
          <a:noFill/>
          <a:ln w="9525">
            <a:noFill/>
            <a:miter lim="800000"/>
            <a:headEnd/>
            <a:tailEnd/>
          </a:ln>
        </p:spPr>
        <p:txBody>
          <a:bodyPr wrap="none">
            <a:spAutoFit/>
          </a:bodyPr>
          <a:lstStyle/>
          <a:p>
            <a:r>
              <a:rPr lang="en-GB" dirty="0"/>
              <a:t>input x(n) </a:t>
            </a:r>
            <a:r>
              <a:rPr lang="en-GB" dirty="0">
                <a:solidFill>
                  <a:srgbClr val="0000FF"/>
                </a:solidFill>
              </a:rPr>
              <a:t>x</a:t>
            </a:r>
          </a:p>
        </p:txBody>
      </p:sp>
      <p:sp>
        <p:nvSpPr>
          <p:cNvPr id="6" name="Text Box 9"/>
          <p:cNvSpPr txBox="1">
            <a:spLocks noChangeArrowheads="1"/>
          </p:cNvSpPr>
          <p:nvPr/>
        </p:nvSpPr>
        <p:spPr bwMode="auto">
          <a:xfrm>
            <a:off x="7264919" y="5403046"/>
            <a:ext cx="1477962" cy="366713"/>
          </a:xfrm>
          <a:prstGeom prst="rect">
            <a:avLst/>
          </a:prstGeom>
          <a:noFill/>
          <a:ln w="9525">
            <a:noFill/>
            <a:miter lim="800000"/>
            <a:headEnd/>
            <a:tailEnd/>
          </a:ln>
        </p:spPr>
        <p:txBody>
          <a:bodyPr wrap="none">
            <a:spAutoFit/>
          </a:bodyPr>
          <a:lstStyle/>
          <a:p>
            <a:r>
              <a:rPr lang="en-GB" dirty="0"/>
              <a:t>output y(n) </a:t>
            </a:r>
            <a:r>
              <a:rPr lang="en-GB" dirty="0">
                <a:solidFill>
                  <a:srgbClr val="FF0000"/>
                </a:solidFill>
                <a:cs typeface="Arial" charset="0"/>
              </a:rPr>
              <a:t>●</a:t>
            </a:r>
          </a:p>
        </p:txBody>
      </p:sp>
      <p:pic>
        <p:nvPicPr>
          <p:cNvPr id="10" name="Picture 14"/>
          <p:cNvPicPr>
            <a:picLocks noChangeAspect="1" noChangeArrowheads="1"/>
          </p:cNvPicPr>
          <p:nvPr/>
        </p:nvPicPr>
        <p:blipFill>
          <a:blip r:embed="rId3" cstate="print"/>
          <a:srcRect/>
          <a:stretch>
            <a:fillRect/>
          </a:stretch>
        </p:blipFill>
        <p:spPr bwMode="auto">
          <a:xfrm>
            <a:off x="3159888" y="1299359"/>
            <a:ext cx="5267325" cy="3952875"/>
          </a:xfrm>
          <a:prstGeom prst="rect">
            <a:avLst/>
          </a:prstGeom>
          <a:noFill/>
          <a:ln w="9525">
            <a:noFill/>
            <a:miter lim="800000"/>
            <a:headEnd/>
            <a:tailEnd/>
          </a:ln>
        </p:spPr>
      </p:pic>
      <p:sp>
        <p:nvSpPr>
          <p:cNvPr id="13" name="Rectangle 12"/>
          <p:cNvSpPr/>
          <p:nvPr/>
        </p:nvSpPr>
        <p:spPr bwMode="auto">
          <a:xfrm>
            <a:off x="4258438" y="1608921"/>
            <a:ext cx="820737" cy="3098800"/>
          </a:xfrm>
          <a:prstGeom prst="rect">
            <a:avLst/>
          </a:prstGeom>
          <a:gradFill>
            <a:gsLst>
              <a:gs pos="0">
                <a:schemeClr val="accent1">
                  <a:tint val="66000"/>
                  <a:satMod val="160000"/>
                  <a:alpha val="50000"/>
                </a:schemeClr>
              </a:gs>
              <a:gs pos="50000">
                <a:schemeClr val="accent1">
                  <a:tint val="44500"/>
                  <a:satMod val="160000"/>
                </a:schemeClr>
              </a:gs>
              <a:gs pos="100000">
                <a:schemeClr val="accent1">
                  <a:tint val="23500"/>
                  <a:satMod val="160000"/>
                </a:schemeClr>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Tree>
    <p:extLst>
      <p:ext uri="{BB962C8B-B14F-4D97-AF65-F5344CB8AC3E}">
        <p14:creationId xmlns:p14="http://schemas.microsoft.com/office/powerpoint/2010/main" val="41023686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Moving Average Filter</a:t>
            </a:r>
            <a:endParaRPr lang="en-US" dirty="0"/>
          </a:p>
        </p:txBody>
      </p:sp>
      <p:sp>
        <p:nvSpPr>
          <p:cNvPr id="5" name="Text Box 8"/>
          <p:cNvSpPr txBox="1">
            <a:spLocks noChangeArrowheads="1"/>
          </p:cNvSpPr>
          <p:nvPr/>
        </p:nvSpPr>
        <p:spPr bwMode="auto">
          <a:xfrm>
            <a:off x="2943744" y="5403046"/>
            <a:ext cx="1314450" cy="366713"/>
          </a:xfrm>
          <a:prstGeom prst="rect">
            <a:avLst/>
          </a:prstGeom>
          <a:noFill/>
          <a:ln w="9525">
            <a:noFill/>
            <a:miter lim="800000"/>
            <a:headEnd/>
            <a:tailEnd/>
          </a:ln>
        </p:spPr>
        <p:txBody>
          <a:bodyPr wrap="none">
            <a:spAutoFit/>
          </a:bodyPr>
          <a:lstStyle/>
          <a:p>
            <a:r>
              <a:rPr lang="en-GB" dirty="0"/>
              <a:t>input x(n) </a:t>
            </a:r>
            <a:r>
              <a:rPr lang="en-GB" dirty="0">
                <a:solidFill>
                  <a:srgbClr val="0000FF"/>
                </a:solidFill>
              </a:rPr>
              <a:t>x</a:t>
            </a:r>
          </a:p>
        </p:txBody>
      </p:sp>
      <p:sp>
        <p:nvSpPr>
          <p:cNvPr id="6" name="Text Box 9"/>
          <p:cNvSpPr txBox="1">
            <a:spLocks noChangeArrowheads="1"/>
          </p:cNvSpPr>
          <p:nvPr/>
        </p:nvSpPr>
        <p:spPr bwMode="auto">
          <a:xfrm>
            <a:off x="7264919" y="5403046"/>
            <a:ext cx="1477962" cy="366713"/>
          </a:xfrm>
          <a:prstGeom prst="rect">
            <a:avLst/>
          </a:prstGeom>
          <a:noFill/>
          <a:ln w="9525">
            <a:noFill/>
            <a:miter lim="800000"/>
            <a:headEnd/>
            <a:tailEnd/>
          </a:ln>
        </p:spPr>
        <p:txBody>
          <a:bodyPr wrap="none">
            <a:spAutoFit/>
          </a:bodyPr>
          <a:lstStyle/>
          <a:p>
            <a:r>
              <a:rPr lang="en-GB" dirty="0"/>
              <a:t>output y(n) </a:t>
            </a:r>
            <a:r>
              <a:rPr lang="en-GB" dirty="0">
                <a:solidFill>
                  <a:srgbClr val="FF0000"/>
                </a:solidFill>
                <a:cs typeface="Arial" charset="0"/>
              </a:rPr>
              <a:t>●</a:t>
            </a:r>
          </a:p>
        </p:txBody>
      </p:sp>
      <p:pic>
        <p:nvPicPr>
          <p:cNvPr id="7" name="Picture 13"/>
          <p:cNvPicPr>
            <a:picLocks noChangeAspect="1" noChangeArrowheads="1"/>
          </p:cNvPicPr>
          <p:nvPr/>
        </p:nvPicPr>
        <p:blipFill>
          <a:blip r:embed="rId3" cstate="print"/>
          <a:srcRect/>
          <a:stretch>
            <a:fillRect/>
          </a:stretch>
        </p:blipFill>
        <p:spPr bwMode="auto">
          <a:xfrm>
            <a:off x="3159644" y="1298709"/>
            <a:ext cx="5267325" cy="3952875"/>
          </a:xfrm>
          <a:prstGeom prst="rect">
            <a:avLst/>
          </a:prstGeom>
          <a:noFill/>
          <a:ln w="9525">
            <a:noFill/>
            <a:miter lim="800000"/>
            <a:headEnd/>
            <a:tailEnd/>
          </a:ln>
        </p:spPr>
      </p:pic>
      <p:sp>
        <p:nvSpPr>
          <p:cNvPr id="9" name="Rectangle 8"/>
          <p:cNvSpPr/>
          <p:nvPr/>
        </p:nvSpPr>
        <p:spPr bwMode="auto">
          <a:xfrm>
            <a:off x="4474094" y="1603508"/>
            <a:ext cx="820737" cy="3098800"/>
          </a:xfrm>
          <a:prstGeom prst="rect">
            <a:avLst/>
          </a:prstGeom>
          <a:gradFill>
            <a:gsLst>
              <a:gs pos="0">
                <a:schemeClr val="accent1">
                  <a:tint val="66000"/>
                  <a:satMod val="160000"/>
                  <a:alpha val="50000"/>
                </a:schemeClr>
              </a:gs>
              <a:gs pos="50000">
                <a:schemeClr val="accent1">
                  <a:tint val="44500"/>
                  <a:satMod val="160000"/>
                </a:schemeClr>
              </a:gs>
              <a:gs pos="100000">
                <a:schemeClr val="accent1">
                  <a:tint val="23500"/>
                  <a:satMod val="160000"/>
                </a:schemeClr>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Tree>
    <p:extLst>
      <p:ext uri="{BB962C8B-B14F-4D97-AF65-F5344CB8AC3E}">
        <p14:creationId xmlns:p14="http://schemas.microsoft.com/office/powerpoint/2010/main" val="11837703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Moving Average Filter</a:t>
            </a:r>
            <a:endParaRPr lang="en-US" dirty="0"/>
          </a:p>
        </p:txBody>
      </p:sp>
      <p:sp>
        <p:nvSpPr>
          <p:cNvPr id="5" name="Text Box 8"/>
          <p:cNvSpPr txBox="1">
            <a:spLocks noChangeArrowheads="1"/>
          </p:cNvSpPr>
          <p:nvPr/>
        </p:nvSpPr>
        <p:spPr bwMode="auto">
          <a:xfrm>
            <a:off x="2943744" y="5403046"/>
            <a:ext cx="1314450" cy="366713"/>
          </a:xfrm>
          <a:prstGeom prst="rect">
            <a:avLst/>
          </a:prstGeom>
          <a:noFill/>
          <a:ln w="9525">
            <a:noFill/>
            <a:miter lim="800000"/>
            <a:headEnd/>
            <a:tailEnd/>
          </a:ln>
        </p:spPr>
        <p:txBody>
          <a:bodyPr wrap="none">
            <a:spAutoFit/>
          </a:bodyPr>
          <a:lstStyle/>
          <a:p>
            <a:r>
              <a:rPr lang="en-GB" dirty="0"/>
              <a:t>input x(n) </a:t>
            </a:r>
            <a:r>
              <a:rPr lang="en-GB" dirty="0">
                <a:solidFill>
                  <a:srgbClr val="0000FF"/>
                </a:solidFill>
              </a:rPr>
              <a:t>x</a:t>
            </a:r>
          </a:p>
        </p:txBody>
      </p:sp>
      <p:sp>
        <p:nvSpPr>
          <p:cNvPr id="6" name="Text Box 9"/>
          <p:cNvSpPr txBox="1">
            <a:spLocks noChangeArrowheads="1"/>
          </p:cNvSpPr>
          <p:nvPr/>
        </p:nvSpPr>
        <p:spPr bwMode="auto">
          <a:xfrm>
            <a:off x="7264919" y="5403046"/>
            <a:ext cx="1477962" cy="366713"/>
          </a:xfrm>
          <a:prstGeom prst="rect">
            <a:avLst/>
          </a:prstGeom>
          <a:noFill/>
          <a:ln w="9525">
            <a:noFill/>
            <a:miter lim="800000"/>
            <a:headEnd/>
            <a:tailEnd/>
          </a:ln>
        </p:spPr>
        <p:txBody>
          <a:bodyPr wrap="none">
            <a:spAutoFit/>
          </a:bodyPr>
          <a:lstStyle/>
          <a:p>
            <a:r>
              <a:rPr lang="en-GB" dirty="0"/>
              <a:t>output y(n) </a:t>
            </a:r>
            <a:r>
              <a:rPr lang="en-GB" dirty="0">
                <a:solidFill>
                  <a:srgbClr val="FF0000"/>
                </a:solidFill>
                <a:cs typeface="Arial" charset="0"/>
              </a:rPr>
              <a:t>●</a:t>
            </a:r>
          </a:p>
        </p:txBody>
      </p:sp>
      <p:pic>
        <p:nvPicPr>
          <p:cNvPr id="8" name="Picture 12"/>
          <p:cNvPicPr>
            <a:picLocks noChangeAspect="1" noChangeArrowheads="1"/>
          </p:cNvPicPr>
          <p:nvPr/>
        </p:nvPicPr>
        <p:blipFill>
          <a:blip r:embed="rId3" cstate="print"/>
          <a:srcRect/>
          <a:stretch>
            <a:fillRect/>
          </a:stretch>
        </p:blipFill>
        <p:spPr bwMode="auto">
          <a:xfrm>
            <a:off x="3159125" y="1299360"/>
            <a:ext cx="5267325" cy="3952875"/>
          </a:xfrm>
          <a:prstGeom prst="rect">
            <a:avLst/>
          </a:prstGeom>
          <a:noFill/>
          <a:ln w="9525">
            <a:noFill/>
            <a:miter lim="800000"/>
            <a:headEnd/>
            <a:tailEnd/>
          </a:ln>
        </p:spPr>
      </p:pic>
      <p:sp>
        <p:nvSpPr>
          <p:cNvPr id="11" name="Rectangle 10"/>
          <p:cNvSpPr/>
          <p:nvPr/>
        </p:nvSpPr>
        <p:spPr bwMode="auto">
          <a:xfrm>
            <a:off x="4674393" y="1608922"/>
            <a:ext cx="820737" cy="3098800"/>
          </a:xfrm>
          <a:prstGeom prst="rect">
            <a:avLst/>
          </a:prstGeom>
          <a:gradFill>
            <a:gsLst>
              <a:gs pos="0">
                <a:schemeClr val="accent1">
                  <a:tint val="66000"/>
                  <a:satMod val="160000"/>
                  <a:alpha val="50000"/>
                </a:schemeClr>
              </a:gs>
              <a:gs pos="50000">
                <a:schemeClr val="accent1">
                  <a:tint val="44500"/>
                  <a:satMod val="160000"/>
                </a:schemeClr>
              </a:gs>
              <a:gs pos="100000">
                <a:schemeClr val="accent1">
                  <a:tint val="23500"/>
                  <a:satMod val="160000"/>
                </a:schemeClr>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400" b="1" i="0" u="none" strike="noStrike" cap="none" normalizeH="0" baseline="0" smtClean="0">
              <a:ln>
                <a:noFill/>
              </a:ln>
              <a:solidFill>
                <a:srgbClr val="000000"/>
              </a:solidFill>
              <a:effectLst/>
              <a:latin typeface="Arial" charset="0"/>
              <a:ea typeface="MS PGothic" pitchFamily="34" charset="-128"/>
            </a:endParaRPr>
          </a:p>
        </p:txBody>
      </p:sp>
    </p:spTree>
    <p:extLst>
      <p:ext uri="{BB962C8B-B14F-4D97-AF65-F5344CB8AC3E}">
        <p14:creationId xmlns:p14="http://schemas.microsoft.com/office/powerpoint/2010/main" val="2553525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728289" y="1454514"/>
            <a:ext cx="8807597" cy="3843200"/>
          </a:xfrm>
        </p:spPr>
        <p:txBody>
          <a:bodyPr/>
          <a:lstStyle/>
          <a:p>
            <a:r>
              <a:rPr lang="en-GB" dirty="0" smtClean="0"/>
              <a:t>Moving average filter </a:t>
            </a:r>
            <a:r>
              <a:rPr lang="en-GB" dirty="0" err="1" smtClean="0"/>
              <a:t>smooths</a:t>
            </a:r>
            <a:r>
              <a:rPr lang="en-GB" dirty="0" smtClean="0"/>
              <a:t> input signal</a:t>
            </a:r>
          </a:p>
          <a:p>
            <a:r>
              <a:rPr lang="en-GB" dirty="0" smtClean="0"/>
              <a:t>Filters out or blocks high frequency signal components</a:t>
            </a:r>
          </a:p>
          <a:p>
            <a:r>
              <a:rPr lang="en-GB" dirty="0" smtClean="0"/>
              <a:t>Allows low frequency signal components to pass</a:t>
            </a:r>
          </a:p>
          <a:p>
            <a:r>
              <a:rPr lang="en-GB" dirty="0" smtClean="0"/>
              <a:t>It is a low pass filter</a:t>
            </a:r>
            <a:endParaRPr lang="en-US" dirty="0"/>
          </a:p>
        </p:txBody>
      </p:sp>
      <p:sp>
        <p:nvSpPr>
          <p:cNvPr id="3" name="Title 2"/>
          <p:cNvSpPr>
            <a:spLocks noGrp="1"/>
          </p:cNvSpPr>
          <p:nvPr>
            <p:ph type="title"/>
          </p:nvPr>
        </p:nvSpPr>
        <p:spPr/>
        <p:txBody>
          <a:bodyPr>
            <a:normAutofit fontScale="90000"/>
          </a:bodyPr>
          <a:lstStyle/>
          <a:p>
            <a:r>
              <a:rPr lang="en-GB" dirty="0"/>
              <a:t>Moving Average Filter</a:t>
            </a:r>
            <a:endParaRPr lang="en-US" dirty="0"/>
          </a:p>
        </p:txBody>
      </p:sp>
    </p:spTree>
    <p:extLst>
      <p:ext uri="{BB962C8B-B14F-4D97-AF65-F5344CB8AC3E}">
        <p14:creationId xmlns:p14="http://schemas.microsoft.com/office/powerpoint/2010/main" val="3503716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Finite Impulse Response (FIR) Filter</a:t>
            </a:r>
            <a:endParaRPr lang="en-GB" dirty="0"/>
          </a:p>
        </p:txBody>
      </p:sp>
      <p:sp>
        <p:nvSpPr>
          <p:cNvPr id="3" name="Text Box 11"/>
          <p:cNvSpPr txBox="1">
            <a:spLocks noChangeArrowheads="1"/>
          </p:cNvSpPr>
          <p:nvPr/>
        </p:nvSpPr>
        <p:spPr bwMode="auto">
          <a:xfrm>
            <a:off x="812588" y="1066800"/>
            <a:ext cx="3820277" cy="461665"/>
          </a:xfrm>
          <a:prstGeom prst="rect">
            <a:avLst/>
          </a:prstGeom>
          <a:noFill/>
          <a:ln w="9525">
            <a:noFill/>
            <a:miter lim="800000"/>
            <a:headEnd/>
            <a:tailEnd/>
          </a:ln>
        </p:spPr>
        <p:txBody>
          <a:bodyPr wrap="none">
            <a:spAutoFit/>
          </a:bodyPr>
          <a:lstStyle/>
          <a:p>
            <a:r>
              <a:rPr lang="en-GB" sz="2400" i="1" dirty="0">
                <a:latin typeface="Times New Roman" pitchFamily="18" charset="0"/>
              </a:rPr>
              <a:t>N</a:t>
            </a:r>
            <a:r>
              <a:rPr lang="en-GB" sz="2400" dirty="0">
                <a:latin typeface="Times New Roman" pitchFamily="18" charset="0"/>
              </a:rPr>
              <a:t> point moving average filter</a:t>
            </a:r>
          </a:p>
        </p:txBody>
      </p:sp>
      <p:graphicFrame>
        <p:nvGraphicFramePr>
          <p:cNvPr id="5" name="Object 18"/>
          <p:cNvGraphicFramePr>
            <a:graphicFrameLocks noChangeAspect="1"/>
          </p:cNvGraphicFramePr>
          <p:nvPr/>
        </p:nvGraphicFramePr>
        <p:xfrm>
          <a:off x="3859795" y="1600201"/>
          <a:ext cx="3555074" cy="1024885"/>
        </p:xfrm>
        <a:graphic>
          <a:graphicData uri="http://schemas.openxmlformats.org/presentationml/2006/ole">
            <mc:AlternateContent xmlns:mc="http://schemas.openxmlformats.org/markup-compatibility/2006">
              <mc:Choice xmlns:v="urn:schemas-microsoft-com:vml" Requires="v">
                <p:oleObj spid="_x0000_s2130" name="Equation" r:id="rId4" imgW="1485720" imgH="571320" progId="Equation.3">
                  <p:embed/>
                </p:oleObj>
              </mc:Choice>
              <mc:Fallback>
                <p:oleObj name="Equation" r:id="rId4" imgW="1485720" imgH="5713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9795" y="1600201"/>
                        <a:ext cx="3555074" cy="102488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19"/>
          <p:cNvGraphicFramePr>
            <a:graphicFrameLocks noChangeAspect="1"/>
          </p:cNvGraphicFramePr>
          <p:nvPr/>
        </p:nvGraphicFramePr>
        <p:xfrm>
          <a:off x="3758222" y="3276601"/>
          <a:ext cx="3859793" cy="1050403"/>
        </p:xfrm>
        <a:graphic>
          <a:graphicData uri="http://schemas.openxmlformats.org/presentationml/2006/ole">
            <mc:AlternateContent xmlns:mc="http://schemas.openxmlformats.org/markup-compatibility/2006">
              <mc:Choice xmlns:v="urn:schemas-microsoft-com:vml" Requires="v">
                <p:oleObj spid="_x0000_s2131" name="Equation" r:id="rId6" imgW="1574640" imgH="571320" progId="Equation.3">
                  <p:embed/>
                </p:oleObj>
              </mc:Choice>
              <mc:Fallback>
                <p:oleObj name="Equation" r:id="rId6" imgW="1574640" imgH="57132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58222" y="3276601"/>
                        <a:ext cx="3859793" cy="105040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22"/>
          <p:cNvSpPr txBox="1">
            <a:spLocks noChangeArrowheads="1"/>
          </p:cNvSpPr>
          <p:nvPr/>
        </p:nvSpPr>
        <p:spPr bwMode="auto">
          <a:xfrm>
            <a:off x="783609" y="2663370"/>
            <a:ext cx="11230224" cy="461665"/>
          </a:xfrm>
          <a:prstGeom prst="rect">
            <a:avLst/>
          </a:prstGeom>
          <a:noFill/>
          <a:ln w="9525">
            <a:noFill/>
            <a:miter lim="800000"/>
            <a:headEnd/>
            <a:tailEnd/>
          </a:ln>
        </p:spPr>
        <p:txBody>
          <a:bodyPr>
            <a:spAutoFit/>
          </a:bodyPr>
          <a:lstStyle/>
          <a:p>
            <a:r>
              <a:rPr lang="en-GB" sz="2400" dirty="0" smtClean="0">
                <a:latin typeface="Times New Roman" pitchFamily="18" charset="0"/>
              </a:rPr>
              <a:t>Compare </a:t>
            </a:r>
            <a:r>
              <a:rPr lang="en-GB" sz="2400" dirty="0">
                <a:latin typeface="Times New Roman" pitchFamily="18" charset="0"/>
              </a:rPr>
              <a:t>this with the conventional representation of an </a:t>
            </a:r>
            <a:r>
              <a:rPr lang="en-GB" sz="2400" i="1" dirty="0">
                <a:latin typeface="Times New Roman" pitchFamily="18" charset="0"/>
              </a:rPr>
              <a:t>N </a:t>
            </a:r>
            <a:r>
              <a:rPr lang="en-GB" sz="2400" dirty="0">
                <a:latin typeface="Times New Roman" pitchFamily="18" charset="0"/>
              </a:rPr>
              <a:t>point FIR filter </a:t>
            </a:r>
          </a:p>
        </p:txBody>
      </p:sp>
      <p:sp>
        <p:nvSpPr>
          <p:cNvPr id="8" name="Text Box 23"/>
          <p:cNvSpPr txBox="1">
            <a:spLocks noChangeArrowheads="1"/>
          </p:cNvSpPr>
          <p:nvPr/>
        </p:nvSpPr>
        <p:spPr bwMode="auto">
          <a:xfrm>
            <a:off x="1929898" y="4648201"/>
            <a:ext cx="6212791" cy="830997"/>
          </a:xfrm>
          <a:prstGeom prst="rect">
            <a:avLst/>
          </a:prstGeom>
          <a:noFill/>
          <a:ln w="9525">
            <a:noFill/>
            <a:miter lim="800000"/>
            <a:headEnd/>
            <a:tailEnd/>
          </a:ln>
        </p:spPr>
        <p:txBody>
          <a:bodyPr wrap="none">
            <a:spAutoFit/>
          </a:bodyPr>
          <a:lstStyle/>
          <a:p>
            <a:r>
              <a:rPr lang="en-GB" sz="2400" i="1" dirty="0">
                <a:latin typeface="Times New Roman" pitchFamily="18" charset="0"/>
              </a:rPr>
              <a:t>h(</a:t>
            </a:r>
            <a:r>
              <a:rPr lang="en-GB" sz="2400" i="1" dirty="0" err="1">
                <a:latin typeface="Times New Roman" pitchFamily="18" charset="0"/>
              </a:rPr>
              <a:t>i</a:t>
            </a:r>
            <a:r>
              <a:rPr lang="en-GB" sz="2400" i="1" dirty="0">
                <a:latin typeface="Times New Roman" pitchFamily="18" charset="0"/>
              </a:rPr>
              <a:t>)</a:t>
            </a:r>
            <a:r>
              <a:rPr lang="en-GB" sz="2400" dirty="0">
                <a:latin typeface="Times New Roman" pitchFamily="18" charset="0"/>
              </a:rPr>
              <a:t> are referred to as the </a:t>
            </a:r>
            <a:r>
              <a:rPr lang="en-GB" sz="2400" b="1" i="1" dirty="0">
                <a:latin typeface="Times New Roman" pitchFamily="18" charset="0"/>
              </a:rPr>
              <a:t>coefficients</a:t>
            </a:r>
            <a:r>
              <a:rPr lang="en-GB" sz="2400" dirty="0">
                <a:latin typeface="Times New Roman" pitchFamily="18" charset="0"/>
              </a:rPr>
              <a:t> </a:t>
            </a:r>
            <a:r>
              <a:rPr lang="en-GB" sz="2400" dirty="0" smtClean="0">
                <a:latin typeface="Times New Roman" pitchFamily="18" charset="0"/>
              </a:rPr>
              <a:t>of the filter</a:t>
            </a:r>
          </a:p>
          <a:p>
            <a:r>
              <a:rPr lang="en-GB" sz="2400" b="1" dirty="0" smtClean="0">
                <a:latin typeface="Times New Roman" pitchFamily="18" charset="0"/>
              </a:rPr>
              <a:t>and</a:t>
            </a:r>
            <a:r>
              <a:rPr lang="en-GB" sz="2400" dirty="0" smtClean="0">
                <a:latin typeface="Times New Roman" pitchFamily="18" charset="0"/>
              </a:rPr>
              <a:t> </a:t>
            </a:r>
            <a:r>
              <a:rPr lang="en-GB" sz="2400" dirty="0">
                <a:latin typeface="Times New Roman" pitchFamily="18" charset="0"/>
              </a:rPr>
              <a:t>as </a:t>
            </a:r>
            <a:r>
              <a:rPr lang="en-GB" sz="2400" dirty="0" smtClean="0">
                <a:latin typeface="Times New Roman" pitchFamily="18" charset="0"/>
              </a:rPr>
              <a:t>the </a:t>
            </a:r>
            <a:r>
              <a:rPr lang="en-GB" sz="2400" b="1" i="1" dirty="0" smtClean="0">
                <a:latin typeface="Times New Roman" pitchFamily="18" charset="0"/>
              </a:rPr>
              <a:t>impulse </a:t>
            </a:r>
            <a:r>
              <a:rPr lang="en-GB" sz="2400" b="1" i="1" dirty="0">
                <a:latin typeface="Times New Roman" pitchFamily="18" charset="0"/>
              </a:rPr>
              <a:t>response</a:t>
            </a:r>
            <a:r>
              <a:rPr lang="en-GB" sz="2400" dirty="0">
                <a:latin typeface="Times New Roman" pitchFamily="18" charset="0"/>
              </a:rPr>
              <a:t> of the FIR filter</a:t>
            </a:r>
            <a:endParaRPr lang="en-GB" sz="2400" i="1" dirty="0">
              <a:latin typeface="Times New Roman" pitchFamily="18" charset="0"/>
            </a:endParaRPr>
          </a:p>
        </p:txBody>
      </p:sp>
    </p:spTree>
    <p:extLst>
      <p:ext uri="{BB962C8B-B14F-4D97-AF65-F5344CB8AC3E}">
        <p14:creationId xmlns:p14="http://schemas.microsoft.com/office/powerpoint/2010/main" val="15181244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Public">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AlternateThumbnailUrl xmlns="http://schemas.microsoft.com/sharepoint/v3">
      <Url xsi:nil="true"/>
      <Description xsi:nil="true"/>
    </AlternateThumbnailUrl>
    <ImageCreateDate xmlns="http://schemas.microsoft.com/sharepoint/v3" xsi:nil="true"/>
    <Description xmlns="http://schemas.microsoft.com/sharepoint/v3" xsi:nil="true"/>
    <_dlc_DocId xmlns="f2ad5090-61a8-4b8c-ab70-68f4ff4d1933">ARM-ECM-0151353</_dlc_DocId>
    <_dlc_DocIdUrl xmlns="f2ad5090-61a8-4b8c-ab70-68f4ff4d1933">
      <Url>http://teamsites.arm.com/sites/marketing/branding/_layouts/DocIdRedir.aspx?ID=ARM-ECM-0151353</Url>
      <Description>ARM-ECM-0151353</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icture" ma:contentTypeID="0x010102005A5C1BE65173D647975D08D04557E024" ma:contentTypeVersion="3" ma:contentTypeDescription="Upload an image or a photograph." ma:contentTypeScope="" ma:versionID="4e02033e9a8407b55ee482baa8e8773d">
  <xsd:schema xmlns:xsd="http://www.w3.org/2001/XMLSchema" xmlns:xs="http://www.w3.org/2001/XMLSchema" xmlns:p="http://schemas.microsoft.com/office/2006/metadata/properties" xmlns:ns1="http://schemas.microsoft.com/sharepoint/v3" xmlns:ns2="f2ad5090-61a8-4b8c-ab70-68f4ff4d1933" targetNamespace="http://schemas.microsoft.com/office/2006/metadata/properties" ma:root="true" ma:fieldsID="56baf7bb33d679821ced92383ddba583" ns1:_="" ns2:_="">
    <xsd:import namespace="http://schemas.microsoft.com/sharepoint/v3"/>
    <xsd:import namespace="f2ad5090-61a8-4b8c-ab70-68f4ff4d1933"/>
    <xsd:element name="properties">
      <xsd:complexType>
        <xsd:sequence>
          <xsd:element name="documentManagement">
            <xsd:complexType>
              <xsd:all>
                <xsd:element ref="ns1:ImageWidth" minOccurs="0"/>
                <xsd:element ref="ns1:ImageHeight" minOccurs="0"/>
                <xsd:element ref="ns1:ImageCreateDate" minOccurs="0"/>
                <xsd:element ref="ns1:Description" minOccurs="0"/>
                <xsd:element ref="ns1:ThumbnailExists" minOccurs="0"/>
                <xsd:element ref="ns1:PreviewExists" minOccurs="0"/>
                <xsd:element ref="ns1:AlternateThumbnailUrl"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ImageWidth" ma:index="11" nillable="true" ma:displayName="Picture Width" ma:internalName="ImageWidth" ma:readOnly="true">
      <xsd:simpleType>
        <xsd:restriction base="dms:Unknown"/>
      </xsd:simpleType>
    </xsd:element>
    <xsd:element name="ImageHeight" ma:index="12" nillable="true" ma:displayName="Picture Height" ma:internalName="ImageHeight" ma:readOnly="true">
      <xsd:simpleType>
        <xsd:restriction base="dms:Unknown"/>
      </xsd:simpleType>
    </xsd:element>
    <xsd:element name="ImageCreateDate" ma:index="13" nillable="true" ma:displayName="Date Picture Taken" ma:format="DateTime" ma:hidden="true" ma:internalName="ImageCreateDate">
      <xsd:simpleType>
        <xsd:restriction base="dms:DateTime"/>
      </xsd:simpleType>
    </xsd:element>
    <xsd:element name="Description" ma:index="14" nillable="true" ma:displayName="Description" ma:description="Used as alternative text for the picture." ma:hidden="true" ma:internalName="Description">
      <xsd:simpleType>
        <xsd:restriction base="dms:Note">
          <xsd:maxLength value="255"/>
        </xsd:restriction>
      </xsd:simpleType>
    </xsd:element>
    <xsd:element name="ThumbnailExists" ma:index="23" nillable="true" ma:displayName="Thumbnail Exists" ma:default="FALSE" ma:hidden="true" ma:internalName="ThumbnailExists" ma:readOnly="true">
      <xsd:simpleType>
        <xsd:restriction base="dms:Boolean"/>
      </xsd:simpleType>
    </xsd:element>
    <xsd:element name="PreviewExists" ma:index="24" nillable="true" ma:displayName="Preview Exists" ma:default="FALSE" ma:hidden="true" ma:internalName="PreviewExists" ma:readOnly="true">
      <xsd:simpleType>
        <xsd:restriction base="dms:Boolean"/>
      </xsd:simpleType>
    </xsd:element>
    <xsd:element name="AlternateThumbnailUrl" ma:index="25" nillable="true" ma:displayName="Preview Image URL" ma:format="Image" ma:hidden="true" ma:internalName="AlternateThumbnail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2ad5090-61a8-4b8c-ab70-68f4ff4d1933" elementFormDefault="qualified">
    <xsd:import namespace="http://schemas.microsoft.com/office/2006/documentManagement/types"/>
    <xsd:import namespace="http://schemas.microsoft.com/office/infopath/2007/PartnerControls"/>
    <xsd:element name="_dlc_DocId" ma:index="26" nillable="true" ma:displayName="Document ID Value" ma:description="The value of the document ID assigned to this item." ma:internalName="_dlc_DocId" ma:readOnly="true">
      <xsd:simpleType>
        <xsd:restriction base="dms:Text"/>
      </xsd:simpleType>
    </xsd:element>
    <xsd:element name="_dlc_DocIdUrl" ma:index="27"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8"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8" ma:displayName="Title"/>
        <xsd:element ref="dc:subject" minOccurs="0" maxOccurs="1"/>
        <xsd:element ref="dc:description" minOccurs="0" maxOccurs="1"/>
        <xsd:element name="keywords" minOccurs="0" maxOccurs="1" type="xsd:string" ma:index="2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E6E82D6-7FB8-4D99-A7B6-3C5BB1D894B9}">
  <ds:schemaRefs>
    <ds:schemaRef ds:uri="http://schemas.microsoft.com/sharepoint/v3"/>
    <ds:schemaRef ds:uri="http://schemas.microsoft.com/office/2006/metadata/properties"/>
    <ds:schemaRef ds:uri="http://schemas.microsoft.com/office/infopath/2007/PartnerControls"/>
    <ds:schemaRef ds:uri="http://purl.org/dc/terms/"/>
    <ds:schemaRef ds:uri="http://purl.org/dc/dcmitype/"/>
    <ds:schemaRef ds:uri="http://purl.org/dc/elements/1.1/"/>
    <ds:schemaRef ds:uri="http://www.w3.org/XML/1998/namespace"/>
    <ds:schemaRef ds:uri="http://schemas.microsoft.com/office/2006/documentManagement/types"/>
    <ds:schemaRef ds:uri="http://schemas.openxmlformats.org/package/2006/metadata/core-properties"/>
    <ds:schemaRef ds:uri="f2ad5090-61a8-4b8c-ab70-68f4ff4d1933"/>
  </ds:schemaRefs>
</ds:datastoreItem>
</file>

<file path=customXml/itemProps2.xml><?xml version="1.0" encoding="utf-8"?>
<ds:datastoreItem xmlns:ds="http://schemas.openxmlformats.org/officeDocument/2006/customXml" ds:itemID="{9C777C69-0744-4BF3-8514-FB149EBD2248}">
  <ds:schemaRefs>
    <ds:schemaRef ds:uri="http://schemas.microsoft.com/sharepoint/v3/contenttype/forms"/>
  </ds:schemaRefs>
</ds:datastoreItem>
</file>

<file path=customXml/itemProps3.xml><?xml version="1.0" encoding="utf-8"?>
<ds:datastoreItem xmlns:ds="http://schemas.openxmlformats.org/officeDocument/2006/customXml" ds:itemID="{E2FEA05E-38D0-44EA-8B8D-2375FC6AAF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2ad5090-61a8-4b8c-ab70-68f4ff4d19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C8CB23D7-89E5-42FF-A5EB-008A06AB37C7}">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ARM PPT Template 2014 Public</Template>
  <TotalTime>660</TotalTime>
  <Words>3519</Words>
  <Application>Microsoft Office PowerPoint</Application>
  <PresentationFormat>Custom</PresentationFormat>
  <Paragraphs>298</Paragraphs>
  <Slides>40</Slides>
  <Notes>39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40</vt:i4>
      </vt:variant>
    </vt:vector>
  </HeadingPairs>
  <TitlesOfParts>
    <vt:vector size="42" baseType="lpstr">
      <vt:lpstr>ARM PPT Template 2014 Public</vt:lpstr>
      <vt:lpstr>Equation</vt:lpstr>
      <vt:lpstr>Finite Impulse Response (FIR) Filters</vt:lpstr>
      <vt:lpstr>Moving Average Filter</vt:lpstr>
      <vt:lpstr>Moving Average Filter</vt:lpstr>
      <vt:lpstr>Moving Average Filter</vt:lpstr>
      <vt:lpstr>Moving Average Filter</vt:lpstr>
      <vt:lpstr>Moving Average Filter</vt:lpstr>
      <vt:lpstr>Moving Average Filter</vt:lpstr>
      <vt:lpstr>Moving Average Filter</vt:lpstr>
      <vt:lpstr>Finite Impulse Response (FIR) Filter</vt:lpstr>
      <vt:lpstr>FIR filter coefficients</vt:lpstr>
      <vt:lpstr>FIR filter block diagram</vt:lpstr>
      <vt:lpstr>FIR filter impulse response</vt:lpstr>
      <vt:lpstr>FIR filter impulse response</vt:lpstr>
      <vt:lpstr>FIR filter impulse response</vt:lpstr>
      <vt:lpstr>FIR filter impulse response</vt:lpstr>
      <vt:lpstr>FIR filter impulse response</vt:lpstr>
      <vt:lpstr>FIR filter impulse response</vt:lpstr>
      <vt:lpstr>PowerPoint Presentation</vt:lpstr>
      <vt:lpstr>PowerPoint Presentation</vt:lpstr>
      <vt:lpstr>PowerPoint Presentation</vt:lpstr>
      <vt:lpstr>FIR filter impulse response</vt:lpstr>
      <vt:lpstr>PowerPoint Presentation</vt:lpstr>
      <vt:lpstr>PowerPoint Presentation</vt:lpstr>
      <vt:lpstr>PowerPoint Presentation</vt:lpstr>
      <vt:lpstr>Window method of FIR filter design</vt:lpstr>
      <vt:lpstr>Ideal filter prototypes</vt:lpstr>
      <vt:lpstr>Ideal filter prototypes</vt:lpstr>
      <vt:lpstr>Window method of FIR filter design</vt:lpstr>
      <vt:lpstr>Widely-used window functions</vt:lpstr>
      <vt:lpstr>Example of window function</vt:lpstr>
      <vt:lpstr>Low pass FIR filter</vt:lpstr>
      <vt:lpstr>Design of a low pass FIR filter</vt:lpstr>
      <vt:lpstr>Design of a low pass FIR filter</vt:lpstr>
      <vt:lpstr>Design of a low pass FIR filter</vt:lpstr>
      <vt:lpstr>Design of a low pass FIR filter</vt:lpstr>
      <vt:lpstr>High pass FIR filter</vt:lpstr>
      <vt:lpstr>Band pass FIR filter</vt:lpstr>
      <vt:lpstr>Band stop FIR filter</vt:lpstr>
      <vt:lpstr>Window method of FIR filter design</vt:lpstr>
      <vt:lpstr>Discrete frequency response</vt:lpstr>
    </vt:vector>
  </TitlesOfParts>
  <Company>Arm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Joan Teixidor Buixeda</dc:creator>
  <cp:lastModifiedBy>Joan Teixidor Buixeda</cp:lastModifiedBy>
  <cp:revision>42</cp:revision>
  <dcterms:created xsi:type="dcterms:W3CDTF">2014-06-02T16:18:41Z</dcterms:created>
  <dcterms:modified xsi:type="dcterms:W3CDTF">2014-06-11T08:28:53Z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0x010102005A5C1BE65173D647975D08D04557E024</vt:lpwstr>
  </property>
  <property fmtid="{D5CDD505-2E9C-101B-9397-08002B2CF9AE}" pid="3" name="_dlc_DocIdItemGuid">
    <vt:lpwstr>d0713a34-1062-48d0-aada-3b674e8d17e0</vt:lpwstr>
  </property>
  <property fmtid="{D5CDD505-2E9C-101B-9397-08002B2CF9AE}" pid="4" name="vti_description">
    <vt:lpwstr/>
  </property>
</Properties>
</file>