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77" r:id="rId2"/>
  </p:sldMasterIdLst>
  <p:notesMasterIdLst>
    <p:notesMasterId r:id="rId46"/>
  </p:notesMasterIdLst>
  <p:handoutMasterIdLst>
    <p:handoutMasterId r:id="rId47"/>
  </p:handoutMasterIdLst>
  <p:sldIdLst>
    <p:sldId id="258" r:id="rId3"/>
    <p:sldId id="263" r:id="rId4"/>
    <p:sldId id="296" r:id="rId5"/>
    <p:sldId id="314" r:id="rId6"/>
    <p:sldId id="319" r:id="rId7"/>
    <p:sldId id="309" r:id="rId8"/>
    <p:sldId id="310" r:id="rId9"/>
    <p:sldId id="290" r:id="rId10"/>
    <p:sldId id="345" r:id="rId11"/>
    <p:sldId id="311" r:id="rId12"/>
    <p:sldId id="312" r:id="rId13"/>
    <p:sldId id="346" r:id="rId14"/>
    <p:sldId id="313" r:id="rId15"/>
    <p:sldId id="336" r:id="rId16"/>
    <p:sldId id="337" r:id="rId17"/>
    <p:sldId id="308" r:id="rId18"/>
    <p:sldId id="289" r:id="rId19"/>
    <p:sldId id="335" r:id="rId20"/>
    <p:sldId id="322" r:id="rId21"/>
    <p:sldId id="323" r:id="rId22"/>
    <p:sldId id="300" r:id="rId23"/>
    <p:sldId id="302" r:id="rId24"/>
    <p:sldId id="344" r:id="rId25"/>
    <p:sldId id="315" r:id="rId26"/>
    <p:sldId id="325" r:id="rId27"/>
    <p:sldId id="334" r:id="rId28"/>
    <p:sldId id="343" r:id="rId29"/>
    <p:sldId id="317" r:id="rId30"/>
    <p:sldId id="329" r:id="rId31"/>
    <p:sldId id="320" r:id="rId32"/>
    <p:sldId id="339" r:id="rId33"/>
    <p:sldId id="340" r:id="rId34"/>
    <p:sldId id="341" r:id="rId35"/>
    <p:sldId id="338" r:id="rId36"/>
    <p:sldId id="321" r:id="rId37"/>
    <p:sldId id="327" r:id="rId38"/>
    <p:sldId id="328" r:id="rId39"/>
    <p:sldId id="326" r:id="rId40"/>
    <p:sldId id="324" r:id="rId41"/>
    <p:sldId id="332" r:id="rId42"/>
    <p:sldId id="333" r:id="rId43"/>
    <p:sldId id="330" r:id="rId44"/>
    <p:sldId id="331" r:id="rId4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2978EF7-2BF0-4355-89A8-CD6A2091E0AD}">
          <p14:sldIdLst>
            <p14:sldId id="258"/>
            <p14:sldId id="263"/>
            <p14:sldId id="296"/>
            <p14:sldId id="314"/>
            <p14:sldId id="319"/>
            <p14:sldId id="309"/>
            <p14:sldId id="310"/>
            <p14:sldId id="290"/>
            <p14:sldId id="345"/>
            <p14:sldId id="311"/>
            <p14:sldId id="312"/>
            <p14:sldId id="346"/>
            <p14:sldId id="313"/>
            <p14:sldId id="336"/>
            <p14:sldId id="337"/>
            <p14:sldId id="308"/>
            <p14:sldId id="289"/>
            <p14:sldId id="335"/>
            <p14:sldId id="322"/>
            <p14:sldId id="323"/>
            <p14:sldId id="300"/>
            <p14:sldId id="302"/>
            <p14:sldId id="344"/>
            <p14:sldId id="315"/>
            <p14:sldId id="325"/>
            <p14:sldId id="334"/>
            <p14:sldId id="343"/>
            <p14:sldId id="317"/>
            <p14:sldId id="329"/>
            <p14:sldId id="320"/>
            <p14:sldId id="339"/>
            <p14:sldId id="340"/>
            <p14:sldId id="341"/>
            <p14:sldId id="338"/>
            <p14:sldId id="321"/>
            <p14:sldId id="327"/>
            <p14:sldId id="328"/>
            <p14:sldId id="326"/>
            <p14:sldId id="324"/>
            <p14:sldId id="332"/>
            <p14:sldId id="333"/>
            <p14:sldId id="330"/>
            <p14:sldId id="33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FEDCD6"/>
    <a:srgbClr val="FFCC99"/>
    <a:srgbClr val="CCFF99"/>
    <a:srgbClr val="FFCCFF"/>
    <a:srgbClr val="66FF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1" autoAdjust="0"/>
    <p:restoredTop sz="86364" autoAdjust="0"/>
  </p:normalViewPr>
  <p:slideViewPr>
    <p:cSldViewPr>
      <p:cViewPr>
        <p:scale>
          <a:sx n="80" d="100"/>
          <a:sy n="80" d="100"/>
        </p:scale>
        <p:origin x="-2238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894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4481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8863"/>
            <a:ext cx="2944813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678863"/>
            <a:ext cx="294481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BB99CD-67B5-44CA-8883-7AA6F55E8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12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481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698500"/>
            <a:ext cx="4545012" cy="3408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4238" y="4338638"/>
            <a:ext cx="5076825" cy="410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8863"/>
            <a:ext cx="2944813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678863"/>
            <a:ext cx="2944812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26" tIns="45764" rIns="91526" bIns="4576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F4A08-B38C-4C8D-A219-621B1EE2CE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211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3976558-D536-42CE-93B3-6389F6714115}" type="slidenum">
              <a:rPr lang="en-US" sz="1200" smtClean="0"/>
              <a:pPr/>
              <a:t>1</a:t>
            </a:fld>
            <a:endParaRPr 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95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05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58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258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921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150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09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248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7861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142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E86F46-080D-4750-BCA2-F86C3E9459A8}" type="slidenum">
              <a:rPr lang="en-US" sz="1200" smtClean="0"/>
              <a:pPr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48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4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80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898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71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672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654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705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426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42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A65F2F-8105-44AB-B823-0D665C1E1D8B}" type="slidenum">
              <a:rPr lang="en-US" sz="1200" smtClean="0"/>
              <a:pPr/>
              <a:t>3</a:t>
            </a:fld>
            <a:endParaRPr 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729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678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426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91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844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058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369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076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906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07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905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3600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45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41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5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958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83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F4A08-B38C-4C8D-A219-621B1EE2CEB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95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 userDrawn="1"/>
        </p:nvSpPr>
        <p:spPr bwMode="auto">
          <a:xfrm>
            <a:off x="4632325" y="6518275"/>
            <a:ext cx="1539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ocuments\Teaching\Book Writin'\ARM Cortex M0Plus\Production\ARM Footer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9652"/>
            <a:ext cx="9144000" cy="49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632325" y="6518275"/>
            <a:ext cx="1539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US" sz="120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Cortex-M4 CPU Core</a:t>
            </a:r>
            <a:endParaRPr lang="en-US" sz="4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ARM Cortex-M4 Program Status Register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667000"/>
            <a:ext cx="8839200" cy="3124200"/>
          </a:xfrm>
        </p:spPr>
        <p:txBody>
          <a:bodyPr/>
          <a:lstStyle/>
          <a:p>
            <a:r>
              <a:rPr lang="en-US" sz="2000" dirty="0" smtClean="0"/>
              <a:t>Program Status Register (PSR) is three views of same register</a:t>
            </a:r>
          </a:p>
          <a:p>
            <a:pPr lvl="1"/>
            <a:r>
              <a:rPr lang="en-US" sz="1800" dirty="0" smtClean="0"/>
              <a:t>Application PSR (APSR)</a:t>
            </a:r>
          </a:p>
          <a:p>
            <a:pPr lvl="2"/>
            <a:r>
              <a:rPr lang="en-US" sz="1800" dirty="0" smtClean="0"/>
              <a:t>Condition code flag bits Negative, Zero, Overflow, Carry, Sticky Saturation, Great-Than or Equal</a:t>
            </a:r>
          </a:p>
          <a:p>
            <a:pPr lvl="1"/>
            <a:r>
              <a:rPr lang="en-US" sz="1800" dirty="0" smtClean="0"/>
              <a:t>Interrupt PSR (IPSR)</a:t>
            </a:r>
          </a:p>
          <a:p>
            <a:pPr lvl="2"/>
            <a:r>
              <a:rPr lang="en-US" sz="1800" dirty="0" smtClean="0"/>
              <a:t>Holds exception number of currently executing ISR</a:t>
            </a:r>
          </a:p>
          <a:p>
            <a:pPr lvl="1"/>
            <a:r>
              <a:rPr lang="en-US" sz="1800" dirty="0" smtClean="0"/>
              <a:t>Execution PSR (EPSR)</a:t>
            </a:r>
          </a:p>
          <a:p>
            <a:pPr lvl="2"/>
            <a:r>
              <a:rPr lang="en-US" sz="1800" dirty="0" smtClean="0"/>
              <a:t>ICI/IT, Interrupt-</a:t>
            </a:r>
            <a:r>
              <a:rPr lang="en-US" sz="1800" dirty="0" err="1" smtClean="0"/>
              <a:t>Continuable</a:t>
            </a:r>
            <a:r>
              <a:rPr lang="en-US" sz="1800" dirty="0" smtClean="0"/>
              <a:t> Instruction, IF-THEN instruction</a:t>
            </a:r>
          </a:p>
          <a:p>
            <a:pPr lvl="2"/>
            <a:r>
              <a:rPr lang="en-US" sz="1800" dirty="0" smtClean="0"/>
              <a:t>Thumb state, always 1</a:t>
            </a:r>
          </a:p>
          <a:p>
            <a:endParaRPr lang="en-US" sz="20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089799"/>
              </p:ext>
            </p:extLst>
          </p:nvPr>
        </p:nvGraphicFramePr>
        <p:xfrm>
          <a:off x="152400" y="1371600"/>
          <a:ext cx="8910635" cy="884512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  <a:gridCol w="524155"/>
              </a:tblGrid>
              <a:tr h="2211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26:25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23:20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19:16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15:10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4:0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</a:tr>
              <a:tr h="2211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APSR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Z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V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Q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GE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11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IPSR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Exception Number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112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EPSR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ICI/IT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smtClean="0">
                          <a:effectLst/>
                        </a:rPr>
                        <a:t>ICI/IT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90" marR="8190" marT="819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13570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ARM Cortex-M4 </a:t>
            </a:r>
            <a:r>
              <a:rPr lang="en-GB" sz="2800" dirty="0" smtClean="0"/>
              <a:t>Interrupt/exception mask registers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PRIMASK - Exception mask register</a:t>
            </a:r>
          </a:p>
          <a:p>
            <a:pPr lvl="1"/>
            <a:r>
              <a:rPr lang="en-US" sz="1800" dirty="0" smtClean="0"/>
              <a:t>Bit 0: PM Flag</a:t>
            </a:r>
          </a:p>
          <a:p>
            <a:pPr lvl="2"/>
            <a:r>
              <a:rPr lang="en-US" sz="1800" dirty="0" smtClean="0"/>
              <a:t>Set to 1 to prevent activation of all exceptions with configurable priority</a:t>
            </a:r>
          </a:p>
          <a:p>
            <a:pPr lvl="1"/>
            <a:r>
              <a:rPr lang="en-US" sz="1800" dirty="0" smtClean="0"/>
              <a:t>Access using CPS, MSR and MRS instructions</a:t>
            </a:r>
          </a:p>
          <a:p>
            <a:pPr lvl="1"/>
            <a:r>
              <a:rPr lang="en-US" sz="1800" dirty="0" smtClean="0"/>
              <a:t>Use to prevent data race conditions with code needing atomicity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FAULTMASK – </a:t>
            </a:r>
            <a:r>
              <a:rPr lang="en-US" sz="2000" dirty="0" err="1" smtClean="0"/>
              <a:t>HardFault</a:t>
            </a:r>
            <a:r>
              <a:rPr lang="en-US" sz="2000" dirty="0" smtClean="0"/>
              <a:t> exception </a:t>
            </a:r>
            <a:r>
              <a:rPr lang="en-US" sz="2000" dirty="0"/>
              <a:t>mask </a:t>
            </a:r>
            <a:r>
              <a:rPr lang="en-US" sz="2000" dirty="0" smtClean="0"/>
              <a:t>register</a:t>
            </a:r>
          </a:p>
          <a:p>
            <a:pPr lvl="1"/>
            <a:r>
              <a:rPr lang="en-US" sz="1900" dirty="0" smtClean="0"/>
              <a:t>Similar to PRIMASK but also blocks </a:t>
            </a:r>
            <a:r>
              <a:rPr lang="en-US" sz="1900" dirty="0" err="1" smtClean="0"/>
              <a:t>HardFault</a:t>
            </a:r>
            <a:r>
              <a:rPr lang="en-US" sz="1900" dirty="0" smtClean="0"/>
              <a:t> exception</a:t>
            </a:r>
          </a:p>
          <a:p>
            <a:pPr lvl="1"/>
            <a:r>
              <a:rPr lang="en-US" sz="1900" dirty="0" smtClean="0"/>
              <a:t>Equivalent to raising the current exception priority level to -1</a:t>
            </a:r>
          </a:p>
          <a:p>
            <a:pPr lvl="1"/>
            <a:endParaRPr lang="en-US" sz="1900" dirty="0"/>
          </a:p>
          <a:p>
            <a:r>
              <a:rPr lang="en-US" sz="2000" dirty="0" smtClean="0"/>
              <a:t>BASEPRI</a:t>
            </a:r>
          </a:p>
          <a:p>
            <a:pPr lvl="1"/>
            <a:r>
              <a:rPr lang="en-US" sz="1900" dirty="0" smtClean="0"/>
              <a:t>Mask interrupts based on priority level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09478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ARM Cortex-M4 s</a:t>
            </a:r>
            <a:r>
              <a:rPr lang="en-GB" dirty="0" smtClean="0"/>
              <a:t>pecial </a:t>
            </a:r>
            <a:r>
              <a:rPr lang="en-GB" dirty="0"/>
              <a:t>registers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CONTROL</a:t>
            </a:r>
          </a:p>
          <a:p>
            <a:pPr lvl="1"/>
            <a:r>
              <a:rPr lang="en-US" sz="1900" dirty="0" smtClean="0"/>
              <a:t>Bti2: FPCA flag</a:t>
            </a:r>
          </a:p>
          <a:p>
            <a:pPr lvl="2"/>
            <a:r>
              <a:rPr lang="en-US" sz="1800" dirty="0" smtClean="0"/>
              <a:t>Floating point context active</a:t>
            </a:r>
            <a:r>
              <a:rPr lang="en-US" sz="1800" dirty="0" smtClean="0">
                <a:sym typeface="Wingdings" pitchFamily="2" charset="2"/>
              </a:rPr>
              <a:t>: not using(0) or need to save floating point registers(1)</a:t>
            </a:r>
          </a:p>
          <a:p>
            <a:pPr lvl="2"/>
            <a:r>
              <a:rPr lang="en-US" sz="1800" dirty="0" smtClean="0">
                <a:sym typeface="Wingdings" pitchFamily="2" charset="2"/>
              </a:rPr>
              <a:t>This bit will be set automatically when floating point instruction is executed, and is 0 by default.</a:t>
            </a:r>
            <a:endParaRPr lang="en-US" sz="1800" dirty="0"/>
          </a:p>
          <a:p>
            <a:pPr lvl="1"/>
            <a:r>
              <a:rPr lang="en-US" sz="1800" dirty="0"/>
              <a:t>Bit 1: SPSEL flag</a:t>
            </a:r>
          </a:p>
          <a:p>
            <a:pPr lvl="2"/>
            <a:r>
              <a:rPr lang="en-US" sz="1800" dirty="0"/>
              <a:t>Selects SP when in thread mode: MSP (0) or PSP (</a:t>
            </a:r>
            <a:r>
              <a:rPr lang="en-US" sz="1800" dirty="0" smtClean="0"/>
              <a:t>1)</a:t>
            </a:r>
          </a:p>
          <a:p>
            <a:pPr lvl="2"/>
            <a:r>
              <a:rPr lang="en-US" sz="1800" dirty="0" smtClean="0"/>
              <a:t>With </a:t>
            </a:r>
            <a:r>
              <a:rPr lang="en-US" sz="1800" dirty="0"/>
              <a:t>OS environment, </a:t>
            </a:r>
          </a:p>
          <a:p>
            <a:pPr lvl="2"/>
            <a:r>
              <a:rPr lang="en-US" sz="1800" dirty="0"/>
              <a:t>Threads use PSP </a:t>
            </a:r>
          </a:p>
          <a:p>
            <a:pPr lvl="2"/>
            <a:r>
              <a:rPr lang="en-US" sz="1800" dirty="0"/>
              <a:t>OS and exception handlers (ISRs) use </a:t>
            </a:r>
            <a:r>
              <a:rPr lang="en-US" sz="1800" dirty="0" smtClean="0"/>
              <a:t>MSP</a:t>
            </a:r>
            <a:endParaRPr lang="en-US" sz="1800" dirty="0"/>
          </a:p>
          <a:p>
            <a:pPr lvl="1"/>
            <a:r>
              <a:rPr lang="en-US" sz="1800" dirty="0"/>
              <a:t>Bit 0: </a:t>
            </a:r>
            <a:r>
              <a:rPr lang="en-US" sz="1800" dirty="0" err="1"/>
              <a:t>nPRIV</a:t>
            </a:r>
            <a:r>
              <a:rPr lang="en-US" sz="1800" dirty="0"/>
              <a:t> flag</a:t>
            </a:r>
          </a:p>
          <a:p>
            <a:pPr lvl="2"/>
            <a:r>
              <a:rPr lang="en-US" sz="1800" dirty="0"/>
              <a:t>Defines whether thread mode is privileged (0) or unprivileged (1</a:t>
            </a:r>
            <a:r>
              <a:rPr lang="en-US" sz="1800" dirty="0" smtClean="0"/>
              <a:t>)</a:t>
            </a:r>
          </a:p>
          <a:p>
            <a:pPr lvl="2"/>
            <a:endParaRPr lang="en-US" dirty="0" smtClean="0"/>
          </a:p>
          <a:p>
            <a:r>
              <a:rPr lang="en-GB" sz="2000" dirty="0"/>
              <a:t>FPSCR (Optional) – floating point status and control registers</a:t>
            </a:r>
          </a:p>
          <a:p>
            <a:pPr lvl="2"/>
            <a:endParaRPr lang="en-US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75953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4" t="14140" r="19551" b="6398"/>
          <a:stretch/>
        </p:blipFill>
        <p:spPr bwMode="auto">
          <a:xfrm>
            <a:off x="3276599" y="838200"/>
            <a:ext cx="582759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Maps For Cortex-M4 and MCU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505200" cy="3124200"/>
          </a:xfrm>
        </p:spPr>
        <p:txBody>
          <a:bodyPr/>
          <a:lstStyle/>
          <a:p>
            <a:r>
              <a:rPr lang="en-US" sz="2000" dirty="0" smtClean="0"/>
              <a:t>4GB address space(32 bits)</a:t>
            </a:r>
          </a:p>
          <a:p>
            <a:r>
              <a:rPr lang="en-US" sz="2000" dirty="0" smtClean="0"/>
              <a:t>Program code accesses (CODE)</a:t>
            </a:r>
            <a:endParaRPr lang="en-US" sz="2000" dirty="0"/>
          </a:p>
          <a:p>
            <a:r>
              <a:rPr lang="en-US" sz="2000" dirty="0" smtClean="0"/>
              <a:t>Data (SRAM)</a:t>
            </a:r>
          </a:p>
          <a:p>
            <a:r>
              <a:rPr lang="en-US" sz="2000" dirty="0" smtClean="0"/>
              <a:t>Peripheral</a:t>
            </a:r>
          </a:p>
          <a:p>
            <a:r>
              <a:rPr lang="en-US" sz="2000" dirty="0" smtClean="0"/>
              <a:t>Processor’s internal control and debug components</a:t>
            </a: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3124200" y="6715785"/>
            <a:ext cx="20257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509598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4" y="3758670"/>
            <a:ext cx="5457826" cy="256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838200"/>
            <a:ext cx="5334000" cy="2598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Endianness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505200" cy="5867400"/>
          </a:xfrm>
        </p:spPr>
        <p:txBody>
          <a:bodyPr/>
          <a:lstStyle/>
          <a:p>
            <a:r>
              <a:rPr lang="en-US" sz="2400" dirty="0" smtClean="0"/>
              <a:t>For a multi-byte value, in what order are the bytes stored?</a:t>
            </a:r>
          </a:p>
          <a:p>
            <a:endParaRPr lang="en-US" sz="2400" dirty="0" smtClean="0"/>
          </a:p>
          <a:p>
            <a:r>
              <a:rPr lang="en-US" sz="2400" dirty="0" smtClean="0"/>
              <a:t>Little-Endian: Start with least-significant byte</a:t>
            </a:r>
          </a:p>
          <a:p>
            <a:endParaRPr lang="en-US" sz="2400" dirty="0"/>
          </a:p>
          <a:p>
            <a:r>
              <a:rPr lang="en-US" sz="2400" dirty="0" smtClean="0"/>
              <a:t>Big-Endian: </a:t>
            </a:r>
            <a:r>
              <a:rPr lang="en-US" sz="2400" dirty="0"/>
              <a:t>Start with </a:t>
            </a:r>
            <a:r>
              <a:rPr lang="en-US" sz="2400" dirty="0" smtClean="0"/>
              <a:t>most-significant byte</a:t>
            </a:r>
          </a:p>
          <a:p>
            <a:pPr lvl="1"/>
            <a:endParaRPr lang="en-US" sz="1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3657600" y="2057400"/>
            <a:ext cx="1981200" cy="10668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429000" y="4810125"/>
            <a:ext cx="2362200" cy="21907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2080916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ARMv7E-M Endianness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153400" cy="5867400"/>
          </a:xfrm>
        </p:spPr>
        <p:txBody>
          <a:bodyPr/>
          <a:lstStyle/>
          <a:p>
            <a:r>
              <a:rPr lang="en-US" sz="2000" dirty="0" smtClean="0"/>
              <a:t>Cortex-M4 support both Little-Endianness and Big-Endianness </a:t>
            </a:r>
          </a:p>
          <a:p>
            <a:endParaRPr lang="en-US" sz="2000" dirty="0" smtClean="0"/>
          </a:p>
          <a:p>
            <a:r>
              <a:rPr lang="en-US" sz="2000" dirty="0" smtClean="0"/>
              <a:t>Instructions are always little-endian</a:t>
            </a:r>
          </a:p>
          <a:p>
            <a:endParaRPr lang="en-US" sz="2000" dirty="0" smtClean="0"/>
          </a:p>
          <a:p>
            <a:r>
              <a:rPr lang="en-US" sz="2000" dirty="0" smtClean="0"/>
              <a:t>Loads and stores to Private Peripheral Bus are always little-endian</a:t>
            </a:r>
          </a:p>
          <a:p>
            <a:endParaRPr lang="en-US" sz="2000" dirty="0" smtClean="0"/>
          </a:p>
          <a:p>
            <a:r>
              <a:rPr lang="en-US" sz="2000" dirty="0" smtClean="0"/>
              <a:t>Data: Depends on implementation, or from reset configuration</a:t>
            </a:r>
          </a:p>
          <a:p>
            <a:pPr lvl="1"/>
            <a:r>
              <a:rPr lang="en-US" sz="1800" dirty="0" smtClean="0"/>
              <a:t>ST processors are little-endian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371965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ARM, Thumb and Thumb-2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3" y="838200"/>
            <a:ext cx="8910637" cy="5422900"/>
          </a:xfrm>
        </p:spPr>
        <p:txBody>
          <a:bodyPr/>
          <a:lstStyle/>
          <a:p>
            <a:r>
              <a:rPr lang="en-US" sz="2000" dirty="0" smtClean="0"/>
              <a:t>ARM instructions optimized for resource-rich high-performance computing systems</a:t>
            </a:r>
          </a:p>
          <a:p>
            <a:pPr lvl="1"/>
            <a:r>
              <a:rPr lang="en-US" sz="1800" dirty="0" smtClean="0"/>
              <a:t>Deeply pipelined processor, high clock rate, wide (e.g. 32-bit) memory bus</a:t>
            </a:r>
          </a:p>
          <a:p>
            <a:r>
              <a:rPr lang="en-US" sz="2000" dirty="0" smtClean="0"/>
              <a:t>Low-end embedded computing systems are different</a:t>
            </a:r>
          </a:p>
          <a:p>
            <a:pPr lvl="1"/>
            <a:r>
              <a:rPr lang="en-US" sz="1800" dirty="0" smtClean="0"/>
              <a:t>Slower clock rates, shallow pipelines</a:t>
            </a:r>
          </a:p>
          <a:p>
            <a:pPr lvl="1"/>
            <a:r>
              <a:rPr lang="en-US" sz="1800" dirty="0" smtClean="0"/>
              <a:t>Different cost factors – e.g. code size matters much more, bit and byte operations critical</a:t>
            </a:r>
          </a:p>
          <a:p>
            <a:r>
              <a:rPr lang="en-US" sz="2000" dirty="0" smtClean="0"/>
              <a:t>Modifications to ARM ISA to fit low-end embedded computing</a:t>
            </a:r>
          </a:p>
          <a:p>
            <a:pPr lvl="1"/>
            <a:r>
              <a:rPr lang="en-US" sz="1800" dirty="0" smtClean="0"/>
              <a:t>1995: Thumb instruction set</a:t>
            </a:r>
          </a:p>
          <a:p>
            <a:pPr lvl="2"/>
            <a:r>
              <a:rPr lang="en-US" dirty="0" smtClean="0"/>
              <a:t>16-bit instructions</a:t>
            </a:r>
          </a:p>
          <a:p>
            <a:pPr lvl="2"/>
            <a:r>
              <a:rPr lang="en-US" dirty="0" smtClean="0"/>
              <a:t>Reduces memory requirements but also performance</a:t>
            </a:r>
          </a:p>
          <a:p>
            <a:pPr lvl="1"/>
            <a:r>
              <a:rPr lang="en-US" sz="1600" dirty="0" smtClean="0"/>
              <a:t>2003: </a:t>
            </a:r>
            <a:r>
              <a:rPr lang="en-US" sz="1800" dirty="0" smtClean="0"/>
              <a:t>Thumb-2</a:t>
            </a:r>
            <a:r>
              <a:rPr lang="en-US" sz="1600" dirty="0" smtClean="0"/>
              <a:t> instruction set</a:t>
            </a:r>
          </a:p>
          <a:p>
            <a:pPr lvl="2"/>
            <a:r>
              <a:rPr lang="en-US" dirty="0" smtClean="0"/>
              <a:t>Adds some 32 bit instructions</a:t>
            </a:r>
          </a:p>
          <a:p>
            <a:pPr lvl="2"/>
            <a:r>
              <a:rPr lang="en-US" dirty="0" smtClean="0"/>
              <a:t>Improves speed with little memory overhead</a:t>
            </a:r>
          </a:p>
          <a:p>
            <a:pPr lvl="1"/>
            <a:r>
              <a:rPr lang="en-US" sz="1600" dirty="0" smtClean="0"/>
              <a:t>CPU decodes </a:t>
            </a:r>
            <a:r>
              <a:rPr lang="en-US" sz="1800" dirty="0" smtClean="0"/>
              <a:t>instructions</a:t>
            </a:r>
            <a:r>
              <a:rPr lang="en-US" sz="1600" dirty="0" smtClean="0"/>
              <a:t> based on whether in Thumb state or ARM state - controlled by T bit</a:t>
            </a:r>
          </a:p>
        </p:txBody>
      </p:sp>
    </p:spTree>
    <p:extLst>
      <p:ext uri="{BB962C8B-B14F-4D97-AF65-F5344CB8AC3E}">
        <p14:creationId xmlns:p14="http://schemas.microsoft.com/office/powerpoint/2010/main" val="147372948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Cortex-M4 core </a:t>
            </a:r>
            <a:r>
              <a:rPr lang="en-US" sz="2000" dirty="0"/>
              <a:t>implements </a:t>
            </a:r>
            <a:r>
              <a:rPr lang="en-US" sz="2000" dirty="0" smtClean="0"/>
              <a:t>ARMv7E-M </a:t>
            </a:r>
            <a:r>
              <a:rPr lang="en-US" sz="2000" dirty="0"/>
              <a:t>Thumb instructions</a:t>
            </a:r>
          </a:p>
          <a:p>
            <a:r>
              <a:rPr lang="en-US" sz="2000" dirty="0" smtClean="0"/>
              <a:t>Only uses Thumb instructions, always in Thumb state</a:t>
            </a:r>
          </a:p>
          <a:p>
            <a:pPr lvl="1"/>
            <a:r>
              <a:rPr lang="en-US" sz="1800" dirty="0" smtClean="0"/>
              <a:t>Most instructions are 16 bits long, some are 32 bits</a:t>
            </a:r>
          </a:p>
          <a:p>
            <a:pPr lvl="1"/>
            <a:r>
              <a:rPr lang="en-US" sz="1800" dirty="0" smtClean="0"/>
              <a:t>Most 16-bit instructions can only access low registers (R0-R7), but some can access high registers (R8-R15)</a:t>
            </a:r>
          </a:p>
          <a:p>
            <a:r>
              <a:rPr lang="en-US" sz="2000" dirty="0" smtClean="0"/>
              <a:t>Thumb state indicated by program counter being odd (LSB = 1)</a:t>
            </a:r>
          </a:p>
          <a:p>
            <a:pPr lvl="1"/>
            <a:r>
              <a:rPr lang="en-US" sz="1800" dirty="0" smtClean="0"/>
              <a:t>Branching to an even address will cause an exception, since switching back to ARM state is not allowed</a:t>
            </a:r>
          </a:p>
          <a:p>
            <a:r>
              <a:rPr lang="en-US" sz="2000" dirty="0" smtClean="0"/>
              <a:t>Conditional execution supported for both 16-bit and 32-bit(B.W) branch</a:t>
            </a:r>
          </a:p>
          <a:p>
            <a:r>
              <a:rPr lang="en-US" sz="2000" dirty="0" smtClean="0"/>
              <a:t>32 bit address space</a:t>
            </a:r>
          </a:p>
          <a:p>
            <a:r>
              <a:rPr lang="en-US" sz="2000" dirty="0" smtClean="0"/>
              <a:t>Half-word aligned instructions</a:t>
            </a:r>
          </a:p>
          <a:p>
            <a:r>
              <a:rPr lang="en-US" sz="2000" dirty="0" smtClean="0"/>
              <a:t>Upward compatible</a:t>
            </a:r>
          </a:p>
          <a:p>
            <a:r>
              <a:rPr lang="en-US" sz="2000" dirty="0" smtClean="0"/>
              <a:t>Refer to ARMv7M </a:t>
            </a:r>
            <a:r>
              <a:rPr lang="en-US" sz="2000" dirty="0"/>
              <a:t>Architecture Reference Manual for </a:t>
            </a:r>
            <a:r>
              <a:rPr lang="en-US" sz="2000" dirty="0" smtClean="0"/>
              <a:t>specific instructions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618700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Assembler Instruction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&lt;operation&gt;  &lt;operand1&gt;  &lt;operand2&gt;  &lt;operand3&gt;</a:t>
            </a:r>
          </a:p>
          <a:p>
            <a:pPr lvl="1"/>
            <a:r>
              <a:rPr lang="en-US" sz="1800" dirty="0" smtClean="0"/>
              <a:t>There may be fewer operands</a:t>
            </a:r>
          </a:p>
          <a:p>
            <a:pPr lvl="1"/>
            <a:r>
              <a:rPr lang="en-US" sz="1800" dirty="0" smtClean="0"/>
              <a:t>First operand is typically destination (&lt;Rd&gt;) (Exception: memory write)</a:t>
            </a:r>
          </a:p>
          <a:p>
            <a:pPr lvl="1"/>
            <a:r>
              <a:rPr lang="en-US" sz="1800" dirty="0" smtClean="0"/>
              <a:t>Other operands are sources (&lt;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&gt;)</a:t>
            </a:r>
          </a:p>
          <a:p>
            <a:endParaRPr lang="en-US" sz="2000" dirty="0" smtClean="0"/>
          </a:p>
          <a:p>
            <a:r>
              <a:rPr lang="en-US" sz="2000" dirty="0" smtClean="0"/>
              <a:t>Examples</a:t>
            </a:r>
          </a:p>
          <a:p>
            <a:pPr lvl="1"/>
            <a:r>
              <a:rPr lang="en-US" sz="1800" dirty="0" smtClean="0"/>
              <a:t>ADDS &lt;Rd&gt;,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2"/>
            <a:r>
              <a:rPr lang="en-US" sz="1800" dirty="0" smtClean="0"/>
              <a:t>Add registers: &lt;Rd&gt; = 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 +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 smtClean="0"/>
              <a:t>AND &lt;</a:t>
            </a:r>
            <a:r>
              <a:rPr lang="en-US" sz="1800" dirty="0" err="1" smtClean="0"/>
              <a:t>Rdn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2"/>
            <a:r>
              <a:rPr lang="en-US" sz="1800" dirty="0" smtClean="0"/>
              <a:t>Bitwise and: &lt;</a:t>
            </a:r>
            <a:r>
              <a:rPr lang="en-US" sz="1800" dirty="0" err="1" smtClean="0"/>
              <a:t>Rdn</a:t>
            </a:r>
            <a:r>
              <a:rPr lang="en-US" sz="1800" dirty="0" smtClean="0"/>
              <a:t>&gt; = &lt;</a:t>
            </a:r>
            <a:r>
              <a:rPr lang="en-US" sz="1800" dirty="0" err="1" smtClean="0"/>
              <a:t>Rdn</a:t>
            </a:r>
            <a:r>
              <a:rPr lang="en-US" sz="1800" dirty="0" smtClean="0"/>
              <a:t>&gt; &amp;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 smtClean="0"/>
              <a:t>CMP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2"/>
            <a:r>
              <a:rPr lang="en-US" sz="1800" dirty="0" smtClean="0"/>
              <a:t>Compare:  Set condition flags based on result of computing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 - 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76512704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the Operands Be Located?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a general-purpose register R</a:t>
            </a:r>
          </a:p>
          <a:p>
            <a:pPr lvl="1"/>
            <a:r>
              <a:rPr lang="en-US" sz="1800" dirty="0" smtClean="0"/>
              <a:t>Destination: Rd</a:t>
            </a:r>
          </a:p>
          <a:p>
            <a:pPr lvl="1"/>
            <a:r>
              <a:rPr lang="en-US" sz="1800" dirty="0" smtClean="0"/>
              <a:t>Source: </a:t>
            </a:r>
            <a:r>
              <a:rPr lang="en-US" sz="1800" dirty="0" err="1" smtClean="0"/>
              <a:t>Rm</a:t>
            </a:r>
            <a:r>
              <a:rPr lang="en-US" sz="1800" dirty="0" smtClean="0"/>
              <a:t>, </a:t>
            </a:r>
            <a:r>
              <a:rPr lang="en-US" sz="1800" dirty="0" err="1" smtClean="0"/>
              <a:t>Rn</a:t>
            </a:r>
            <a:endParaRPr lang="en-US" sz="1800" dirty="0" smtClean="0"/>
          </a:p>
          <a:p>
            <a:pPr lvl="1"/>
            <a:r>
              <a:rPr lang="en-US" sz="1800" dirty="0" smtClean="0"/>
              <a:t>Both source and destination: </a:t>
            </a:r>
            <a:r>
              <a:rPr lang="en-US" sz="1800" dirty="0" err="1" smtClean="0"/>
              <a:t>Rdn</a:t>
            </a:r>
            <a:endParaRPr lang="en-US" sz="1800" dirty="0" smtClean="0"/>
          </a:p>
          <a:p>
            <a:pPr lvl="1"/>
            <a:r>
              <a:rPr lang="en-US" sz="1800" dirty="0"/>
              <a:t>Target: </a:t>
            </a:r>
            <a:r>
              <a:rPr lang="en-US" sz="1800" dirty="0" err="1"/>
              <a:t>Rt</a:t>
            </a:r>
            <a:endParaRPr lang="en-US" sz="1800" dirty="0"/>
          </a:p>
          <a:p>
            <a:pPr lvl="1"/>
            <a:r>
              <a:rPr lang="en-US" sz="1800" dirty="0" smtClean="0"/>
              <a:t>Source for shift amount: </a:t>
            </a:r>
            <a:r>
              <a:rPr lang="en-US" sz="1800" dirty="0" err="1" smtClean="0"/>
              <a:t>Rs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000" dirty="0"/>
              <a:t>An immediate value </a:t>
            </a:r>
            <a:r>
              <a:rPr lang="en-US" sz="2000" dirty="0" smtClean="0"/>
              <a:t>encoded </a:t>
            </a:r>
            <a:r>
              <a:rPr lang="en-US" sz="2000" dirty="0"/>
              <a:t>in instruction </a:t>
            </a:r>
            <a:r>
              <a:rPr lang="en-US" sz="2000" dirty="0" smtClean="0"/>
              <a:t>word</a:t>
            </a:r>
          </a:p>
          <a:p>
            <a:endParaRPr lang="en-US" sz="2000" dirty="0" smtClean="0"/>
          </a:p>
          <a:p>
            <a:r>
              <a:rPr lang="en-US" sz="2000" dirty="0" smtClean="0"/>
              <a:t>In a condition code flag</a:t>
            </a:r>
          </a:p>
          <a:p>
            <a:endParaRPr lang="en-US" sz="2000" dirty="0" smtClean="0"/>
          </a:p>
          <a:p>
            <a:r>
              <a:rPr lang="en-US" sz="2000" dirty="0" smtClean="0"/>
              <a:t>In memory</a:t>
            </a:r>
          </a:p>
          <a:p>
            <a:pPr lvl="1"/>
            <a:r>
              <a:rPr lang="en-US" sz="1800" dirty="0" smtClean="0"/>
              <a:t>Only for load, store, push and pop instructions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7503417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33363" y="914400"/>
            <a:ext cx="8910637" cy="5422900"/>
          </a:xfrm>
        </p:spPr>
        <p:txBody>
          <a:bodyPr/>
          <a:lstStyle/>
          <a:p>
            <a:r>
              <a:rPr lang="en-US" sz="2000" dirty="0" smtClean="0"/>
              <a:t>Cortex-M4 Processor Core Registers </a:t>
            </a:r>
          </a:p>
          <a:p>
            <a:endParaRPr lang="en-US" sz="2000" dirty="0" smtClean="0"/>
          </a:p>
          <a:p>
            <a:r>
              <a:rPr lang="en-US" sz="2000" dirty="0" smtClean="0"/>
              <a:t>Memory System and Addressing</a:t>
            </a:r>
          </a:p>
          <a:p>
            <a:endParaRPr lang="en-US" sz="2000" dirty="0" smtClean="0"/>
          </a:p>
          <a:p>
            <a:r>
              <a:rPr lang="en-US" sz="2000" dirty="0" smtClean="0"/>
              <a:t>Thumb </a:t>
            </a:r>
            <a:r>
              <a:rPr lang="en-US" sz="2000" smtClean="0"/>
              <a:t>Instruction Set</a:t>
            </a:r>
            <a:endParaRPr lang="en-US" sz="2000" dirty="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Condition Codes in APSR?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124200"/>
            <a:ext cx="8839200" cy="3733800"/>
          </a:xfrm>
        </p:spPr>
        <p:txBody>
          <a:bodyPr/>
          <a:lstStyle/>
          <a:p>
            <a:r>
              <a:rPr lang="en-US" sz="2000" dirty="0" smtClean="0"/>
              <a:t>“S” suffix indicates the instruction updates APSR</a:t>
            </a:r>
          </a:p>
          <a:p>
            <a:pPr lvl="1"/>
            <a:r>
              <a:rPr lang="en-US" sz="1800" dirty="0" smtClean="0"/>
              <a:t>ADD vs. ADDS</a:t>
            </a:r>
          </a:p>
          <a:p>
            <a:pPr lvl="1"/>
            <a:r>
              <a:rPr lang="en-US" sz="1800" dirty="0" smtClean="0"/>
              <a:t>ADC vs. ADCS</a:t>
            </a:r>
          </a:p>
          <a:p>
            <a:pPr lvl="1"/>
            <a:r>
              <a:rPr lang="en-US" sz="1800" dirty="0" smtClean="0"/>
              <a:t>SUB vs. SUBS</a:t>
            </a:r>
          </a:p>
          <a:p>
            <a:pPr lvl="1"/>
            <a:r>
              <a:rPr lang="en-US" sz="1800" dirty="0" smtClean="0"/>
              <a:t>MOV vs. MOVS</a:t>
            </a:r>
            <a:endParaRPr lang="en-US" sz="1800" dirty="0"/>
          </a:p>
          <a:p>
            <a:r>
              <a:rPr lang="en-US" sz="1900" dirty="0" smtClean="0"/>
              <a:t>There are some instructions that update the APSR without explicitly adding S to them since their basic functions are to update the APSR</a:t>
            </a:r>
          </a:p>
          <a:p>
            <a:pPr lvl="1"/>
            <a:r>
              <a:rPr lang="en-US" dirty="0" smtClean="0"/>
              <a:t>CMP</a:t>
            </a:r>
          </a:p>
          <a:p>
            <a:pPr lvl="1"/>
            <a:r>
              <a:rPr lang="en-US" dirty="0" smtClean="0"/>
              <a:t>TST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8" t="33241" r="12372" b="53519"/>
          <a:stretch/>
        </p:blipFill>
        <p:spPr bwMode="auto">
          <a:xfrm>
            <a:off x="228600" y="1371600"/>
            <a:ext cx="8686800" cy="11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9014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 Set Summary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06803"/>
              </p:ext>
            </p:extLst>
          </p:nvPr>
        </p:nvGraphicFramePr>
        <p:xfrm>
          <a:off x="228595" y="914400"/>
          <a:ext cx="8763004" cy="48768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971805"/>
                <a:gridCol w="5791199"/>
              </a:tblGrid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Instruction Type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Instructions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18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Move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MOV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86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Load/Store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LDR, LDRB, LDRH, LDRSH,</a:t>
                      </a:r>
                      <a:r>
                        <a:rPr lang="en-US" sz="2000" baseline="0" dirty="0" smtClean="0">
                          <a:effectLst/>
                        </a:rPr>
                        <a:t> LDRSB, LDM, STR, STRB, STRH, STM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Add, Subtract, Multiply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ADD, ADDS, ADCS, ADR, SUB, SUBS,</a:t>
                      </a:r>
                      <a:r>
                        <a:rPr lang="en-US" sz="2000" baseline="0" dirty="0" smtClean="0">
                          <a:effectLst/>
                        </a:rPr>
                        <a:t> SBCS, RSBS, MULS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5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Compare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CMP, CMN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Logical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ANDS,</a:t>
                      </a:r>
                      <a:r>
                        <a:rPr lang="en-US" sz="2000" baseline="0" dirty="0" smtClean="0">
                          <a:effectLst/>
                        </a:rPr>
                        <a:t> EORS, ORRS, BICS, MVNS, TST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6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Shift and Rotate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LSLS, LSRS, ASRS, RORS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9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Stack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PUSH, POP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Conditional branch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IT, B, BL,</a:t>
                      </a:r>
                      <a:r>
                        <a:rPr lang="en-US" sz="2000" baseline="0" dirty="0" smtClean="0">
                          <a:effectLst/>
                        </a:rPr>
                        <a:t> B{</a:t>
                      </a:r>
                      <a:r>
                        <a:rPr lang="en-US" sz="2000" baseline="0" dirty="0" err="1" smtClean="0">
                          <a:effectLst/>
                        </a:rPr>
                        <a:t>cond</a:t>
                      </a:r>
                      <a:r>
                        <a:rPr lang="en-US" sz="2000" baseline="0" dirty="0" smtClean="0">
                          <a:effectLst/>
                        </a:rPr>
                        <a:t>}, BX, BLX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Extend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SXTH, SXTB, UXTH,</a:t>
                      </a:r>
                      <a:r>
                        <a:rPr lang="en-US" sz="2000" baseline="0" dirty="0" smtClean="0">
                          <a:effectLst/>
                        </a:rPr>
                        <a:t> UXTB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Reverse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REV,</a:t>
                      </a:r>
                      <a:r>
                        <a:rPr lang="en-US" sz="2000" baseline="0" dirty="0" smtClean="0">
                          <a:effectLst/>
                        </a:rPr>
                        <a:t> REV16, REVSH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Processor State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SVC, CPSID, CPSIE, BKPT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5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No Operation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NOP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85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Hint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SEV, WFE, WFI</a:t>
                      </a:r>
                      <a:endParaRPr lang="en-US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70272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Load/Store Register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pPr marL="0">
              <a:spcBef>
                <a:spcPts val="600"/>
              </a:spcBef>
            </a:pPr>
            <a:r>
              <a:rPr lang="en-US" sz="2000" dirty="0" smtClean="0"/>
              <a:t>ARM is a load/store architecture, so must process data in registers, not memory</a:t>
            </a:r>
          </a:p>
          <a:p>
            <a:pPr marL="0">
              <a:spcBef>
                <a:spcPts val="600"/>
              </a:spcBef>
            </a:pPr>
            <a:endParaRPr lang="en-US" sz="2000" dirty="0" smtClean="0"/>
          </a:p>
          <a:p>
            <a:pPr marL="0">
              <a:spcBef>
                <a:spcPts val="600"/>
              </a:spcBef>
            </a:pPr>
            <a:r>
              <a:rPr lang="en-US" sz="2000" dirty="0" smtClean="0"/>
              <a:t>LDR: load register from memory (32-bit)</a:t>
            </a:r>
          </a:p>
          <a:p>
            <a:pPr marL="349250" lvl="1">
              <a:spcBef>
                <a:spcPts val="600"/>
              </a:spcBef>
            </a:pPr>
            <a:r>
              <a:rPr lang="en-US" dirty="0" smtClean="0"/>
              <a:t>LDR &lt;</a:t>
            </a:r>
            <a:r>
              <a:rPr lang="en-US" dirty="0" err="1" smtClean="0"/>
              <a:t>Rt</a:t>
            </a:r>
            <a:r>
              <a:rPr lang="en-US" dirty="0" smtClean="0"/>
              <a:t>&gt;, source address</a:t>
            </a:r>
          </a:p>
          <a:p>
            <a:pPr marL="0">
              <a:spcBef>
                <a:spcPts val="600"/>
              </a:spcBef>
            </a:pPr>
            <a:endParaRPr lang="en-US" sz="2000" dirty="0" smtClean="0"/>
          </a:p>
          <a:p>
            <a:pPr marL="0">
              <a:spcBef>
                <a:spcPts val="600"/>
              </a:spcBef>
            </a:pPr>
            <a:r>
              <a:rPr lang="en-US" sz="2000" dirty="0" smtClean="0"/>
              <a:t>STR: store register to memory (32-bit)</a:t>
            </a:r>
          </a:p>
          <a:p>
            <a:pPr marL="349250" lvl="1">
              <a:spcBef>
                <a:spcPts val="600"/>
              </a:spcBef>
            </a:pPr>
            <a:r>
              <a:rPr lang="en-US" sz="1700" dirty="0" smtClean="0"/>
              <a:t>STR &lt;</a:t>
            </a:r>
            <a:r>
              <a:rPr lang="en-US" sz="1700" dirty="0" err="1" smtClean="0"/>
              <a:t>Rt</a:t>
            </a:r>
            <a:r>
              <a:rPr lang="en-US" sz="1700" dirty="0" smtClean="0"/>
              <a:t>&gt;, destination address</a:t>
            </a:r>
          </a:p>
        </p:txBody>
      </p:sp>
    </p:spTree>
    <p:extLst>
      <p:ext uri="{BB962C8B-B14F-4D97-AF65-F5344CB8AC3E}">
        <p14:creationId xmlns:p14="http://schemas.microsoft.com/office/powerpoint/2010/main" val="234867826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Offset Addressing mode: [&lt;</a:t>
            </a:r>
            <a:r>
              <a:rPr lang="en-US" sz="2000" dirty="0" err="1" smtClean="0"/>
              <a:t>Rn</a:t>
            </a:r>
            <a:r>
              <a:rPr lang="en-US" sz="2000" dirty="0" smtClean="0"/>
              <a:t>&gt;, &lt;offset&gt;] accesses address &lt;</a:t>
            </a:r>
            <a:r>
              <a:rPr lang="en-US" sz="2000" dirty="0" err="1" smtClean="0"/>
              <a:t>Rn</a:t>
            </a:r>
            <a:r>
              <a:rPr lang="en-US" sz="2000" dirty="0" smtClean="0"/>
              <a:t>&gt;+&lt;offset&gt;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Base Register &lt;</a:t>
            </a:r>
            <a:r>
              <a:rPr lang="en-US" sz="2000" dirty="0" err="1" smtClean="0"/>
              <a:t>Rn</a:t>
            </a:r>
            <a:r>
              <a:rPr lang="en-US" sz="2000" dirty="0" smtClean="0"/>
              <a:t>&gt;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&lt;offset&gt; is added or subtracted from base register to create effective address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Can be an immediate constant, e.g. #0x02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Can be another register, used as index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Auto-update(write back): Can write effective address back to base register- with an exclamation mark(!) at the back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Pre-indexing: use </a:t>
            </a:r>
            <a:r>
              <a:rPr lang="en-US" sz="2000" b="1" dirty="0" smtClean="0"/>
              <a:t>effective address </a:t>
            </a:r>
            <a:r>
              <a:rPr lang="en-US" sz="2000" dirty="0" smtClean="0"/>
              <a:t>to access memory, then update base register with that effective address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Post-indexing: use </a:t>
            </a:r>
            <a:r>
              <a:rPr lang="en-US" sz="2000" b="1" dirty="0" smtClean="0"/>
              <a:t>base register </a:t>
            </a:r>
            <a:r>
              <a:rPr lang="en-US" sz="2000" dirty="0" smtClean="0"/>
              <a:t>to access memory, then update base register with effective address</a:t>
            </a:r>
          </a:p>
        </p:txBody>
      </p:sp>
    </p:spTree>
    <p:extLst>
      <p:ext uri="{BB962C8B-B14F-4D97-AF65-F5344CB8AC3E}">
        <p14:creationId xmlns:p14="http://schemas.microsoft.com/office/powerpoint/2010/main" val="263945120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Data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867400"/>
          </a:xfrm>
        </p:spPr>
        <p:txBody>
          <a:bodyPr/>
          <a:lstStyle/>
          <a:p>
            <a:r>
              <a:rPr lang="en-US" sz="2000" dirty="0" smtClean="0"/>
              <a:t>Load and store instructions can also handle double-word(64 bits)  half-word (16 bits) byte (8 bits) and even multiple word (n*32 bits)</a:t>
            </a:r>
          </a:p>
          <a:p>
            <a:r>
              <a:rPr lang="en-US" sz="2000" dirty="0" smtClean="0"/>
              <a:t>Store just writes to double-word half-word or byte without considering sign or unsigned.</a:t>
            </a:r>
          </a:p>
          <a:p>
            <a:pPr lvl="1"/>
            <a:r>
              <a:rPr lang="en-US" sz="1800" dirty="0" smtClean="0"/>
              <a:t>STRH, STRB, STRD, STM</a:t>
            </a:r>
          </a:p>
          <a:p>
            <a:r>
              <a:rPr lang="en-US" sz="2000" dirty="0" smtClean="0"/>
              <a:t>Load a byte or half-word or double-word: What do we put in the upper bits?</a:t>
            </a:r>
          </a:p>
          <a:p>
            <a:r>
              <a:rPr lang="en-US" sz="2000" dirty="0"/>
              <a:t>How do we extend 0x80 into a full word?</a:t>
            </a:r>
          </a:p>
          <a:p>
            <a:pPr lvl="1"/>
            <a:r>
              <a:rPr lang="en-US" sz="1800" dirty="0"/>
              <a:t>Unsigned? Then 0x80 = 128, so zero-pad to extend to word 0x0000_0080 = 128</a:t>
            </a:r>
          </a:p>
          <a:p>
            <a:pPr lvl="1"/>
            <a:r>
              <a:rPr lang="en-US" sz="1800" dirty="0"/>
              <a:t>Signed? Then 0x80 = -128,  so sign-extend to word 0xFFFF_FF80 = -128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739703"/>
              </p:ext>
            </p:extLst>
          </p:nvPr>
        </p:nvGraphicFramePr>
        <p:xfrm>
          <a:off x="1447800" y="4648200"/>
          <a:ext cx="6096000" cy="11887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Signed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Unsigned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Byte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LDRSB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LDRB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Half-word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LDRSH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LDRH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38270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Size Extension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Can also extend byte or half-word already in a register</a:t>
            </a:r>
          </a:p>
          <a:p>
            <a:pPr lvl="1"/>
            <a:r>
              <a:rPr lang="en-US" sz="1800" dirty="0" smtClean="0"/>
              <a:t>Signed or unsigned (zero-pad)</a:t>
            </a:r>
          </a:p>
          <a:p>
            <a:r>
              <a:rPr lang="en-US" sz="2000" dirty="0" smtClean="0"/>
              <a:t>How do we extend 0x80 into a full word?</a:t>
            </a:r>
          </a:p>
          <a:p>
            <a:pPr lvl="1"/>
            <a:r>
              <a:rPr lang="en-US" sz="1800" dirty="0" smtClean="0"/>
              <a:t>Unsigned? Then 0x80 = 128, so zero-pad to extend to word 0x0000_0080 = 128</a:t>
            </a:r>
          </a:p>
          <a:p>
            <a:pPr lvl="1"/>
            <a:r>
              <a:rPr lang="en-US" sz="1800" dirty="0" smtClean="0"/>
              <a:t>Signed? Then 0x80 = -128,  so sign-extend to word 0xFFFF_FF80 = -128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19002"/>
              </p:ext>
            </p:extLst>
          </p:nvPr>
        </p:nvGraphicFramePr>
        <p:xfrm>
          <a:off x="1447800" y="4267200"/>
          <a:ext cx="6096000" cy="11887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Signed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Unsigned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Byte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SXTB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UXTB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Half-word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SXTH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UXTH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55485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Load/Store Multiple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LDM/LDMIA: load multiple registers starting from [base register], update base register afterwards</a:t>
            </a:r>
          </a:p>
          <a:p>
            <a:pPr lvl="1"/>
            <a:r>
              <a:rPr lang="en-US" sz="1800" dirty="0"/>
              <a:t>LDM &lt;</a:t>
            </a:r>
            <a:r>
              <a:rPr lang="en-US" sz="1800" dirty="0" err="1"/>
              <a:t>Rn</a:t>
            </a:r>
            <a:r>
              <a:rPr lang="en-US" sz="1800" dirty="0"/>
              <a:t>&gt;!,&lt;registers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LDM &lt;</a:t>
            </a:r>
            <a:r>
              <a:rPr lang="en-US" sz="1800" dirty="0" err="1"/>
              <a:t>Rn</a:t>
            </a:r>
            <a:r>
              <a:rPr lang="en-US" sz="1800" dirty="0" smtClean="0"/>
              <a:t>&gt;,&lt;</a:t>
            </a:r>
            <a:r>
              <a:rPr lang="en-US" sz="1800" dirty="0"/>
              <a:t>registers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STM/STMIA: store multiple registers starting at [base register], update base register after</a:t>
            </a:r>
          </a:p>
          <a:p>
            <a:pPr lvl="1"/>
            <a:r>
              <a:rPr lang="en-US" sz="1800" dirty="0" smtClean="0"/>
              <a:t>STM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&gt;!, &lt;registers&gt;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LDMIA and STMIA are pseudo-instructions, translated by assembler</a:t>
            </a:r>
          </a:p>
          <a:p>
            <a:endParaRPr lang="en-US" sz="2000" dirty="0"/>
          </a:p>
          <a:p>
            <a:r>
              <a:rPr lang="en-US" sz="2000" dirty="0" smtClean="0"/>
              <a:t>Also, there are two counterparts LDMDB and STMDB: decrement before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383069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Literal Value into Register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 smtClean="0"/>
              <a:t>Assembly instruction: LDR &lt;</a:t>
            </a:r>
            <a:r>
              <a:rPr lang="en-US" sz="2000" dirty="0" err="1" smtClean="0"/>
              <a:t>rd</a:t>
            </a:r>
            <a:r>
              <a:rPr lang="en-US" sz="2000" dirty="0" smtClean="0"/>
              <a:t>&gt;, =value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Assembler generates code to load &lt;</a:t>
            </a:r>
            <a:r>
              <a:rPr lang="en-US" sz="1800" dirty="0" err="1" smtClean="0"/>
              <a:t>rd</a:t>
            </a:r>
            <a:r>
              <a:rPr lang="en-US" sz="1800" dirty="0" smtClean="0"/>
              <a:t>&gt; with value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Assembler selects best approach depending on value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Load immediate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MOV instruction provides 8-bit unsigned immediate operand (0-255)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Load and shift immediate values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Can use MOV, shift, rotate, sign extend instructions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Load from literal pool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1. Place value as a 32-bit literal in the program’s literal pool (table of literal values to be loaded into registers)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2. Use instruction LDR &lt;</a:t>
            </a:r>
            <a:r>
              <a:rPr lang="en-US" dirty="0" err="1" smtClean="0"/>
              <a:t>rd</a:t>
            </a:r>
            <a:r>
              <a:rPr lang="en-US" dirty="0" smtClean="0"/>
              <a:t>&gt;, [</a:t>
            </a:r>
            <a:r>
              <a:rPr lang="en-US" dirty="0" err="1" smtClean="0"/>
              <a:t>pc,#offset</a:t>
            </a:r>
            <a:r>
              <a:rPr lang="en-US" dirty="0" smtClean="0"/>
              <a:t>] where offset indicates position of literal relative to program counter value</a:t>
            </a:r>
          </a:p>
          <a:p>
            <a:pPr lvl="2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Example formats for literal values (depends on compiler and </a:t>
            </a:r>
            <a:r>
              <a:rPr lang="en-US" sz="2000" dirty="0" err="1" smtClean="0"/>
              <a:t>toolchain</a:t>
            </a:r>
            <a:r>
              <a:rPr lang="en-US" sz="2000" dirty="0" smtClean="0"/>
              <a:t> used)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</a:t>
            </a:r>
            <a:r>
              <a:rPr lang="en-US" sz="1800" dirty="0" smtClean="0"/>
              <a:t>ecimal: 3909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Hexadecimal: 0xa7ee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Character: ‘A’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String: “44??”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4234516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(Pseudo-)Instructions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867400"/>
          </a:xfrm>
        </p:spPr>
        <p:txBody>
          <a:bodyPr/>
          <a:lstStyle/>
          <a:p>
            <a:r>
              <a:rPr lang="en-US" sz="2000" dirty="0" smtClean="0"/>
              <a:t>Copy data from one register to another without updating condition flags</a:t>
            </a:r>
          </a:p>
          <a:p>
            <a:pPr lvl="1"/>
            <a:r>
              <a:rPr lang="en-US" sz="1800" dirty="0" smtClean="0"/>
              <a:t>MOV &lt;Rd&gt;,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Assembler </a:t>
            </a:r>
            <a:r>
              <a:rPr lang="en-US" sz="2000" dirty="0"/>
              <a:t>translates </a:t>
            </a:r>
            <a:r>
              <a:rPr lang="en-US" sz="2000" dirty="0" smtClean="0"/>
              <a:t>pseudo-</a:t>
            </a:r>
            <a:br>
              <a:rPr lang="en-US" sz="2000" dirty="0" smtClean="0"/>
            </a:br>
            <a:r>
              <a:rPr lang="en-US" sz="2000" dirty="0" smtClean="0"/>
              <a:t>instructions into equivalent </a:t>
            </a:r>
            <a:br>
              <a:rPr lang="en-US" sz="2000" dirty="0" smtClean="0"/>
            </a:br>
            <a:r>
              <a:rPr lang="en-US" sz="2000" dirty="0" smtClean="0"/>
              <a:t>instructions (shifts, rotates)</a:t>
            </a:r>
          </a:p>
          <a:p>
            <a:pPr lvl="1"/>
            <a:r>
              <a:rPr lang="en-US" sz="1800" dirty="0" smtClean="0"/>
              <a:t>Copy </a:t>
            </a:r>
            <a:r>
              <a:rPr lang="en-US" sz="1800" dirty="0"/>
              <a:t>data from one register to another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and update </a:t>
            </a:r>
            <a:r>
              <a:rPr lang="en-US" sz="1800" dirty="0"/>
              <a:t>condition flags</a:t>
            </a:r>
          </a:p>
          <a:p>
            <a:pPr lvl="2"/>
            <a:r>
              <a:rPr lang="en-US" dirty="0" smtClean="0"/>
              <a:t>MOVS </a:t>
            </a:r>
            <a:r>
              <a:rPr lang="en-US" dirty="0"/>
              <a:t>&lt;Rd&gt;, &lt;</a:t>
            </a:r>
            <a:r>
              <a:rPr lang="en-US" dirty="0" err="1"/>
              <a:t>Rm</a:t>
            </a:r>
            <a:r>
              <a:rPr lang="en-US" dirty="0"/>
              <a:t>&gt;</a:t>
            </a:r>
          </a:p>
          <a:p>
            <a:pPr lvl="1"/>
            <a:r>
              <a:rPr lang="en-US" sz="1800" dirty="0" smtClean="0"/>
              <a:t>Copy immediate literal value (0-255)</a:t>
            </a:r>
            <a:r>
              <a:rPr lang="en-US" sz="1800" dirty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into register and update condition flags</a:t>
            </a:r>
          </a:p>
          <a:p>
            <a:pPr lvl="2"/>
            <a:r>
              <a:rPr lang="en-US" dirty="0" smtClean="0"/>
              <a:t>MOVS &lt;Rd&gt;, #&lt;imm8&gt;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578" y="2143125"/>
            <a:ext cx="3998422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28173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 some or all of registers to stack</a:t>
            </a:r>
          </a:p>
          <a:p>
            <a:pPr lvl="1"/>
            <a:r>
              <a:rPr lang="en-US" dirty="0" smtClean="0"/>
              <a:t>PUSH {&lt;registers&gt;}</a:t>
            </a:r>
          </a:p>
          <a:p>
            <a:pPr lvl="1"/>
            <a:r>
              <a:rPr lang="en-US" b="1" dirty="0" smtClean="0"/>
              <a:t>Decrements</a:t>
            </a:r>
            <a:r>
              <a:rPr lang="en-US" dirty="0" smtClean="0"/>
              <a:t> SP by 4 bytes for each register saved</a:t>
            </a:r>
          </a:p>
          <a:p>
            <a:pPr lvl="1"/>
            <a:r>
              <a:rPr lang="en-US" dirty="0" smtClean="0"/>
              <a:t>Pushing LR saves return address </a:t>
            </a:r>
          </a:p>
          <a:p>
            <a:pPr lvl="1"/>
            <a:r>
              <a:rPr lang="en-US" dirty="0" smtClean="0"/>
              <a:t>PUSH {r1, r2, LR}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Pop some or all of registers from stack</a:t>
            </a:r>
          </a:p>
          <a:p>
            <a:pPr lvl="1"/>
            <a:r>
              <a:rPr lang="en-US" dirty="0" smtClean="0"/>
              <a:t>POP {&lt;registers&gt;}</a:t>
            </a:r>
          </a:p>
          <a:p>
            <a:pPr lvl="1"/>
            <a:r>
              <a:rPr lang="en-US" b="1" dirty="0" smtClean="0"/>
              <a:t>Increments</a:t>
            </a:r>
            <a:r>
              <a:rPr lang="en-US" dirty="0" smtClean="0"/>
              <a:t> SP by 4 bytes for each register restored</a:t>
            </a:r>
          </a:p>
          <a:p>
            <a:pPr lvl="1"/>
            <a:r>
              <a:rPr lang="en-US" dirty="0" smtClean="0"/>
              <a:t>If PC is popped, then execution will branch to new PC value after this POP instruction (e.g. return address)</a:t>
            </a:r>
          </a:p>
          <a:p>
            <a:pPr lvl="1"/>
            <a:r>
              <a:rPr lang="en-US" dirty="0" smtClean="0"/>
              <a:t>POP {r5, r6, r7}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55601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Microcontroller vs. Microprocessor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838200"/>
            <a:ext cx="3429000" cy="5638800"/>
          </a:xfrm>
        </p:spPr>
        <p:txBody>
          <a:bodyPr/>
          <a:lstStyle/>
          <a:p>
            <a:r>
              <a:rPr lang="en-US" sz="2000" dirty="0"/>
              <a:t>Both have a CPU core to execute instructions</a:t>
            </a:r>
          </a:p>
          <a:p>
            <a:r>
              <a:rPr lang="en-US" sz="2000" dirty="0" smtClean="0"/>
              <a:t>Microcontroller has peripherals for embedded interfacing and control</a:t>
            </a:r>
          </a:p>
          <a:p>
            <a:pPr lvl="1"/>
            <a:r>
              <a:rPr lang="en-US" sz="1800" dirty="0" smtClean="0"/>
              <a:t>Analog</a:t>
            </a:r>
          </a:p>
          <a:p>
            <a:pPr lvl="1"/>
            <a:r>
              <a:rPr lang="en-US" sz="1800" dirty="0" smtClean="0"/>
              <a:t>Non-logic level</a:t>
            </a:r>
            <a:br>
              <a:rPr lang="en-US" sz="1800" dirty="0" smtClean="0"/>
            </a:br>
            <a:r>
              <a:rPr lang="en-US" sz="1800" dirty="0" smtClean="0"/>
              <a:t>signals</a:t>
            </a:r>
          </a:p>
          <a:p>
            <a:pPr lvl="1"/>
            <a:r>
              <a:rPr lang="en-US" sz="1800" dirty="0" smtClean="0"/>
              <a:t>Timing</a:t>
            </a:r>
          </a:p>
          <a:p>
            <a:pPr lvl="1"/>
            <a:r>
              <a:rPr lang="en-US" sz="1800" dirty="0" smtClean="0"/>
              <a:t>Clock generators</a:t>
            </a:r>
          </a:p>
          <a:p>
            <a:pPr lvl="1"/>
            <a:r>
              <a:rPr lang="en-US" sz="1800" dirty="0" smtClean="0"/>
              <a:t>Communications</a:t>
            </a:r>
          </a:p>
          <a:p>
            <a:pPr lvl="2"/>
            <a:r>
              <a:rPr lang="en-US" dirty="0" smtClean="0"/>
              <a:t>point to point</a:t>
            </a:r>
          </a:p>
          <a:p>
            <a:pPr lvl="2"/>
            <a:r>
              <a:rPr lang="en-US" dirty="0" smtClean="0"/>
              <a:t>network</a:t>
            </a:r>
          </a:p>
          <a:p>
            <a:pPr lvl="1"/>
            <a:r>
              <a:rPr lang="en-US" sz="1800" dirty="0" smtClean="0"/>
              <a:t>Reliability </a:t>
            </a:r>
            <a:br>
              <a:rPr lang="en-US" sz="1800" dirty="0" smtClean="0"/>
            </a:br>
            <a:r>
              <a:rPr lang="en-US" sz="1800" dirty="0" smtClean="0"/>
              <a:t>and safety</a:t>
            </a:r>
          </a:p>
          <a:p>
            <a:pPr lvl="1"/>
            <a:r>
              <a:rPr lang="en-US" sz="1800" dirty="0" smtClean="0"/>
              <a:t>Power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838200"/>
            <a:ext cx="5612622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21544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dirty="0"/>
              <a:t> </a:t>
            </a:r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Add registers, update condition flags</a:t>
            </a:r>
          </a:p>
          <a:p>
            <a:pPr lvl="1"/>
            <a:r>
              <a:rPr lang="en-US" sz="1800" dirty="0"/>
              <a:t>ADDS &lt;Rd&gt;,&lt;</a:t>
            </a:r>
            <a:r>
              <a:rPr lang="en-US" sz="1800" dirty="0" err="1"/>
              <a:t>Rn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/>
              <a:t>Add registers and carry bit, update condition flags</a:t>
            </a:r>
          </a:p>
          <a:p>
            <a:pPr lvl="1"/>
            <a:r>
              <a:rPr lang="en-US" sz="1800" dirty="0"/>
              <a:t>ADCS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Add registers </a:t>
            </a:r>
            <a:endParaRPr lang="en-US" sz="2000" dirty="0"/>
          </a:p>
          <a:p>
            <a:pPr lvl="1"/>
            <a:r>
              <a:rPr lang="en-US" sz="1800" dirty="0" smtClean="0"/>
              <a:t>ADD </a:t>
            </a:r>
            <a:r>
              <a:rPr lang="en-US" sz="1800" dirty="0"/>
              <a:t>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marL="401637" lvl="1" indent="0">
              <a:buNone/>
            </a:pPr>
            <a:endParaRPr lang="en-US" sz="1800" dirty="0" smtClean="0"/>
          </a:p>
          <a:p>
            <a:r>
              <a:rPr lang="en-US" sz="2000" dirty="0" smtClean="0"/>
              <a:t>Add immediate value to register, update </a:t>
            </a:r>
            <a:r>
              <a:rPr lang="en-US" sz="2000" dirty="0"/>
              <a:t>condition flags</a:t>
            </a:r>
            <a:endParaRPr lang="en-US" sz="2000" dirty="0" smtClean="0"/>
          </a:p>
          <a:p>
            <a:pPr lvl="1"/>
            <a:r>
              <a:rPr lang="en-US" sz="1800" dirty="0"/>
              <a:t>ADDS &lt;Rd&gt;,&lt;</a:t>
            </a:r>
            <a:r>
              <a:rPr lang="en-US" sz="1800" dirty="0" err="1"/>
              <a:t>Rn</a:t>
            </a:r>
            <a:r>
              <a:rPr lang="en-US" sz="1800" dirty="0"/>
              <a:t>&gt;,#&lt;imm3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ADDS &lt;</a:t>
            </a:r>
            <a:r>
              <a:rPr lang="en-US" sz="1800" dirty="0" err="1"/>
              <a:t>Rdn</a:t>
            </a:r>
            <a:r>
              <a:rPr lang="en-US" sz="1800" dirty="0"/>
              <a:t>&gt;,#&lt;imm8</a:t>
            </a:r>
            <a:r>
              <a:rPr lang="en-US" sz="1800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38291548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dirty="0"/>
              <a:t> </a:t>
            </a:r>
            <a:r>
              <a:rPr lang="en-US" dirty="0" smtClean="0"/>
              <a:t>Instructions with Stack Pointer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Add SP and immediate value</a:t>
            </a:r>
          </a:p>
          <a:p>
            <a:pPr lvl="1"/>
            <a:r>
              <a:rPr lang="en-US" sz="1800" dirty="0" smtClean="0"/>
              <a:t>ADD &lt;Rd&gt;,SP,#&lt;imm8&gt;</a:t>
            </a:r>
          </a:p>
          <a:p>
            <a:pPr lvl="1"/>
            <a:r>
              <a:rPr lang="en-US" sz="1800" dirty="0" smtClean="0"/>
              <a:t>ADD SP,SP,#&lt;imm7&gt;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Add SP value to register</a:t>
            </a:r>
          </a:p>
          <a:p>
            <a:pPr lvl="1"/>
            <a:r>
              <a:rPr lang="en-US" sz="1800" dirty="0"/>
              <a:t>ADD &lt;</a:t>
            </a:r>
            <a:r>
              <a:rPr lang="en-US" sz="1800" dirty="0" err="1"/>
              <a:t>Rdm</a:t>
            </a:r>
            <a:r>
              <a:rPr lang="en-US" sz="1800" dirty="0"/>
              <a:t>&gt;, SP, &lt;</a:t>
            </a:r>
            <a:r>
              <a:rPr lang="en-US" sz="1800" dirty="0" err="1"/>
              <a:t>Rdm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ADD SP,&lt;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61036301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 to Register Pseudo-Instruction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3" y="906463"/>
            <a:ext cx="8910637" cy="2827337"/>
          </a:xfrm>
        </p:spPr>
        <p:txBody>
          <a:bodyPr/>
          <a:lstStyle/>
          <a:p>
            <a:r>
              <a:rPr lang="en-GB" sz="2000"/>
              <a:t>G</a:t>
            </a:r>
            <a:r>
              <a:rPr lang="en-GB" sz="2000" smtClean="0"/>
              <a:t>enerate </a:t>
            </a:r>
            <a:r>
              <a:rPr lang="en-GB" sz="2000" dirty="0"/>
              <a:t>a PC-relative address in </a:t>
            </a:r>
            <a:r>
              <a:rPr lang="en-GB" sz="2000" dirty="0" smtClean="0"/>
              <a:t>register</a:t>
            </a:r>
          </a:p>
          <a:p>
            <a:pPr lvl="1"/>
            <a:r>
              <a:rPr lang="en-US" sz="1700" dirty="0" smtClean="0"/>
              <a:t>ADR &lt;Rd&gt;,&lt;label&gt;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How is this used?</a:t>
            </a:r>
          </a:p>
          <a:p>
            <a:pPr lvl="1"/>
            <a:r>
              <a:rPr lang="en-GB" dirty="0"/>
              <a:t>ADR always assembles to one instruction. The assembler attempts to produce a single ADD or SUB instruction to load the address. If the address cannot be constructed in a single instruction, an error is generated and the assembly fails.</a:t>
            </a:r>
          </a:p>
          <a:p>
            <a:pPr lvl="1"/>
            <a:r>
              <a:rPr lang="en-GB" dirty="0" smtClean="0"/>
              <a:t>Use </a:t>
            </a:r>
            <a:r>
              <a:rPr lang="en-GB" dirty="0"/>
              <a:t>the </a:t>
            </a:r>
            <a:r>
              <a:rPr lang="en-GB" b="1" dirty="0"/>
              <a:t>ADRL</a:t>
            </a:r>
            <a:r>
              <a:rPr lang="en-GB" dirty="0"/>
              <a:t> pseudo-instruction to assemble a wider range of effective addresses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12141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Subtract immediate from register, update condition flags</a:t>
            </a:r>
          </a:p>
          <a:p>
            <a:pPr lvl="1"/>
            <a:r>
              <a:rPr lang="en-US" sz="1800" dirty="0"/>
              <a:t>SUBS &lt;Rd&gt;,&lt;</a:t>
            </a:r>
            <a:r>
              <a:rPr lang="en-US" sz="1800" dirty="0" err="1"/>
              <a:t>Rn</a:t>
            </a:r>
            <a:r>
              <a:rPr lang="en-US" sz="1800" dirty="0"/>
              <a:t>&gt;,#&lt;imm3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SUBS &lt;</a:t>
            </a:r>
            <a:r>
              <a:rPr lang="en-US" sz="1800" dirty="0" err="1"/>
              <a:t>Rdn</a:t>
            </a:r>
            <a:r>
              <a:rPr lang="en-US" sz="1800" dirty="0"/>
              <a:t>&gt;,#&lt;imm8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Subtract registers, </a:t>
            </a:r>
            <a:r>
              <a:rPr lang="en-US" sz="2000" dirty="0"/>
              <a:t>update condition flags</a:t>
            </a:r>
          </a:p>
          <a:p>
            <a:pPr lvl="1"/>
            <a:r>
              <a:rPr lang="en-US" sz="1800" dirty="0" smtClean="0"/>
              <a:t>SUBS </a:t>
            </a:r>
            <a:r>
              <a:rPr lang="en-US" sz="1800" dirty="0"/>
              <a:t>&lt;Rd&gt;,&lt;</a:t>
            </a:r>
            <a:r>
              <a:rPr lang="en-US" sz="1800" dirty="0" err="1"/>
              <a:t>Rn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endParaRPr lang="en-US" sz="2000" dirty="0" smtClean="0"/>
          </a:p>
          <a:p>
            <a:r>
              <a:rPr lang="en-US" sz="2000" dirty="0" smtClean="0"/>
              <a:t>Subtract registers with carry, update condition flags</a:t>
            </a:r>
          </a:p>
          <a:p>
            <a:pPr lvl="1"/>
            <a:r>
              <a:rPr lang="en-US" sz="1800" dirty="0"/>
              <a:t>SBCS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endParaRPr lang="en-US" sz="2000" dirty="0" smtClean="0"/>
          </a:p>
          <a:p>
            <a:r>
              <a:rPr lang="en-US" sz="2000" dirty="0" smtClean="0"/>
              <a:t>Subtract immediate from SP</a:t>
            </a:r>
          </a:p>
          <a:p>
            <a:pPr lvl="1"/>
            <a:r>
              <a:rPr lang="en-US" sz="1800" dirty="0" smtClean="0"/>
              <a:t>SUB </a:t>
            </a:r>
            <a:r>
              <a:rPr lang="en-US" sz="1800" dirty="0"/>
              <a:t>SP,SP,#&lt;imm7&gt;</a:t>
            </a:r>
            <a:endParaRPr lang="en-US" sz="18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5992161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Multiply source registers, save lower word of result in destination register, update condition flags </a:t>
            </a:r>
          </a:p>
          <a:p>
            <a:pPr lvl="1"/>
            <a:r>
              <a:rPr lang="en-US" sz="1800" dirty="0" smtClean="0"/>
              <a:t>MULS &lt;</a:t>
            </a:r>
            <a:r>
              <a:rPr lang="en-US" sz="1800" dirty="0" err="1" smtClean="0"/>
              <a:t>Rdm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Rdm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 smtClean="0"/>
              <a:t>&lt;</a:t>
            </a:r>
            <a:r>
              <a:rPr lang="en-US" sz="1800" dirty="0" err="1" smtClean="0"/>
              <a:t>Rdm</a:t>
            </a:r>
            <a:r>
              <a:rPr lang="en-US" sz="1800" dirty="0" smtClean="0"/>
              <a:t>&gt; = &lt;</a:t>
            </a:r>
            <a:r>
              <a:rPr lang="en-US" sz="1800" dirty="0" err="1" smtClean="0"/>
              <a:t>Rdm</a:t>
            </a:r>
            <a:r>
              <a:rPr lang="en-US" sz="1800" dirty="0" smtClean="0"/>
              <a:t>&gt; *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Note: upper word of result is truncated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0358463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fontAlgn="t" hangingPunct="1"/>
            <a:r>
              <a:rPr lang="en-US" sz="2000" dirty="0" smtClean="0"/>
              <a:t>Bitwise AND registers</a:t>
            </a:r>
            <a:r>
              <a:rPr lang="en-US" sz="2000" dirty="0"/>
              <a:t>, update condition flags</a:t>
            </a:r>
          </a:p>
          <a:p>
            <a:pPr lvl="1" eaLnBrk="1" fontAlgn="t" hangingPunct="1"/>
            <a:r>
              <a:rPr lang="en-US" sz="1800" dirty="0" smtClean="0"/>
              <a:t>ANDS </a:t>
            </a:r>
            <a:r>
              <a:rPr lang="en-US" sz="1800" dirty="0"/>
              <a:t>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</a:p>
          <a:p>
            <a:pPr eaLnBrk="1" fontAlgn="t" hangingPunct="1"/>
            <a:r>
              <a:rPr lang="en-US" sz="2000" dirty="0" smtClean="0"/>
              <a:t>Bitwise OR registers, update condition flags</a:t>
            </a:r>
          </a:p>
          <a:p>
            <a:pPr lvl="1" eaLnBrk="1" fontAlgn="t" hangingPunct="1"/>
            <a:r>
              <a:rPr lang="en-US" sz="1800" dirty="0"/>
              <a:t>ORRS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pPr eaLnBrk="1" fontAlgn="t" hangingPunct="1"/>
            <a:r>
              <a:rPr lang="en-US" sz="2000" dirty="0"/>
              <a:t>Bitwise </a:t>
            </a:r>
            <a:r>
              <a:rPr lang="en-US" sz="2000" dirty="0" smtClean="0"/>
              <a:t>Exclusive OR registers</a:t>
            </a:r>
            <a:r>
              <a:rPr lang="en-US" sz="2000" dirty="0"/>
              <a:t>, update condition flags</a:t>
            </a:r>
          </a:p>
          <a:p>
            <a:pPr lvl="1" eaLnBrk="1" fontAlgn="t" hangingPunct="1"/>
            <a:r>
              <a:rPr lang="en-US" sz="1800" dirty="0" smtClean="0"/>
              <a:t>EORS </a:t>
            </a:r>
            <a:r>
              <a:rPr lang="en-US" sz="1800" dirty="0"/>
              <a:t>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eaLnBrk="1" fontAlgn="t" hangingPunct="1"/>
            <a:r>
              <a:rPr lang="en-US" sz="2000" dirty="0"/>
              <a:t>Bitwise AND </a:t>
            </a:r>
            <a:r>
              <a:rPr lang="en-US" sz="2000" dirty="0" smtClean="0"/>
              <a:t>register and complement of second register, </a:t>
            </a:r>
            <a:r>
              <a:rPr lang="en-US" sz="2000" dirty="0"/>
              <a:t>update condition flags</a:t>
            </a:r>
          </a:p>
          <a:p>
            <a:pPr lvl="1" eaLnBrk="1" fontAlgn="t" hangingPunct="1"/>
            <a:r>
              <a:rPr lang="en-US" sz="1800" dirty="0" smtClean="0"/>
              <a:t>BICS </a:t>
            </a:r>
            <a:r>
              <a:rPr lang="en-US" sz="1800" dirty="0"/>
              <a:t>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  <a:endParaRPr lang="en-US" sz="1800" dirty="0"/>
          </a:p>
          <a:p>
            <a:pPr eaLnBrk="1" fontAlgn="t" hangingPunct="1"/>
            <a:r>
              <a:rPr lang="en-US" sz="2000" dirty="0" smtClean="0"/>
              <a:t>Move inverse of register value to destination, update condition flags</a:t>
            </a:r>
          </a:p>
          <a:p>
            <a:pPr lvl="1" eaLnBrk="1" fontAlgn="t" hangingPunct="1"/>
            <a:r>
              <a:rPr lang="en-US" sz="1800" dirty="0"/>
              <a:t>MVNS &lt;Rd&gt;,&lt;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</a:p>
          <a:p>
            <a:pPr eaLnBrk="1" fontAlgn="t" hangingPunct="1"/>
            <a:r>
              <a:rPr lang="en-US" sz="2000" dirty="0" smtClean="0"/>
              <a:t>Update condition flags by </a:t>
            </a:r>
            <a:r>
              <a:rPr lang="en-US" sz="2000" dirty="0" err="1" smtClean="0"/>
              <a:t>ANDing</a:t>
            </a:r>
            <a:r>
              <a:rPr lang="en-US" sz="2000" dirty="0" smtClean="0"/>
              <a:t> two registers, discarding result</a:t>
            </a:r>
          </a:p>
          <a:p>
            <a:pPr lvl="1" eaLnBrk="1" fontAlgn="t" hangingPunct="1"/>
            <a:r>
              <a:rPr lang="en-US" sz="1800" dirty="0" smtClean="0"/>
              <a:t>TST &lt;</a:t>
            </a:r>
            <a:r>
              <a:rPr lang="en-US" sz="1800" dirty="0" err="1" smtClean="0"/>
              <a:t>Rn</a:t>
            </a:r>
            <a:r>
              <a:rPr lang="en-US" sz="1800" dirty="0" smtClean="0"/>
              <a:t>&gt;, &lt;</a:t>
            </a:r>
            <a:r>
              <a:rPr lang="en-US" sz="1800" dirty="0" err="1" smtClean="0"/>
              <a:t>Rm</a:t>
            </a:r>
            <a:r>
              <a:rPr lang="en-US" sz="1800" dirty="0" smtClean="0"/>
              <a:t>&gt;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977944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Compare - subtracts second value from first, discards result, updates APSR</a:t>
            </a:r>
          </a:p>
          <a:p>
            <a:pPr lvl="1"/>
            <a:r>
              <a:rPr lang="en-US" sz="1800" dirty="0"/>
              <a:t>CMP &lt;</a:t>
            </a:r>
            <a:r>
              <a:rPr lang="en-US" sz="1800" dirty="0" err="1"/>
              <a:t>Rn</a:t>
            </a:r>
            <a:r>
              <a:rPr lang="en-US" sz="1800" dirty="0"/>
              <a:t>&gt;,#&lt;imm8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CMP &lt;</a:t>
            </a:r>
            <a:r>
              <a:rPr lang="en-US" sz="1800" dirty="0" err="1"/>
              <a:t>Rn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Compare negative - </a:t>
            </a:r>
            <a:r>
              <a:rPr lang="en-US" sz="2000" b="1" dirty="0" smtClean="0"/>
              <a:t>adds</a:t>
            </a:r>
            <a:r>
              <a:rPr lang="en-US" sz="2000" dirty="0" smtClean="0"/>
              <a:t> two values, updates APSR, discards result</a:t>
            </a:r>
          </a:p>
          <a:p>
            <a:pPr lvl="1"/>
            <a:r>
              <a:rPr lang="en-US" sz="1800" dirty="0"/>
              <a:t>CMN &lt;</a:t>
            </a:r>
            <a:r>
              <a:rPr lang="en-US" sz="1800" dirty="0" err="1"/>
              <a:t>Rn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489303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and Rotate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r>
              <a:rPr lang="en-US" sz="2000" dirty="0" smtClean="0"/>
              <a:t>Common features</a:t>
            </a:r>
          </a:p>
          <a:p>
            <a:pPr lvl="1"/>
            <a:r>
              <a:rPr lang="en-US" sz="1800" dirty="0" smtClean="0"/>
              <a:t>All of these instructions update APSR condition flags</a:t>
            </a:r>
          </a:p>
          <a:p>
            <a:pPr lvl="1"/>
            <a:r>
              <a:rPr lang="en-US" sz="1800" dirty="0" smtClean="0"/>
              <a:t>Shift/rotate amount (in number of bits) specified by last operand</a:t>
            </a:r>
          </a:p>
          <a:p>
            <a:r>
              <a:rPr lang="en-US" sz="2000" dirty="0" smtClean="0"/>
              <a:t>Logical shift left - shifts in zeroes on right</a:t>
            </a:r>
          </a:p>
          <a:p>
            <a:pPr lvl="1"/>
            <a:r>
              <a:rPr lang="en-US" sz="1800" dirty="0"/>
              <a:t>LSLS &lt;Rd&gt;,&lt;</a:t>
            </a:r>
            <a:r>
              <a:rPr lang="en-US" sz="1800" dirty="0" err="1"/>
              <a:t>Rm</a:t>
            </a:r>
            <a:r>
              <a:rPr lang="en-US" sz="1800" dirty="0"/>
              <a:t>&gt;,#&lt;imm5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LSLS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r>
              <a:rPr lang="en-US" sz="2000" dirty="0" smtClean="0"/>
              <a:t>Logical shift right</a:t>
            </a:r>
            <a:r>
              <a:rPr lang="en-US" sz="2000" dirty="0"/>
              <a:t> - shifts in zeroes on </a:t>
            </a:r>
            <a:r>
              <a:rPr lang="en-US" sz="2000" dirty="0" smtClean="0"/>
              <a:t>left</a:t>
            </a:r>
          </a:p>
          <a:p>
            <a:pPr lvl="1"/>
            <a:r>
              <a:rPr lang="en-US" sz="1800" dirty="0"/>
              <a:t>LSRS &lt;Rd&gt;,&lt;</a:t>
            </a:r>
            <a:r>
              <a:rPr lang="en-US" sz="1800" dirty="0" err="1"/>
              <a:t>Rm</a:t>
            </a:r>
            <a:r>
              <a:rPr lang="en-US" sz="1800" dirty="0"/>
              <a:t>&gt;,#&lt;imm5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/>
              <a:t>LSRS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r>
              <a:rPr lang="en-US" sz="2000" dirty="0" smtClean="0"/>
              <a:t>Arithmetic shift right - shifts in copies of sign bit on left (to maintain arithmetic sign)</a:t>
            </a:r>
          </a:p>
          <a:p>
            <a:pPr lvl="1"/>
            <a:r>
              <a:rPr lang="en-US" sz="1800" dirty="0"/>
              <a:t>ASRS &lt;Rd&gt;,&lt;</a:t>
            </a:r>
            <a:r>
              <a:rPr lang="en-US" sz="1800" dirty="0" err="1"/>
              <a:t>Rm</a:t>
            </a:r>
            <a:r>
              <a:rPr lang="en-US" sz="1800" dirty="0"/>
              <a:t>&gt;,#&lt;imm5&gt;</a:t>
            </a:r>
            <a:endParaRPr lang="en-US" sz="1800" dirty="0" smtClean="0"/>
          </a:p>
          <a:p>
            <a:r>
              <a:rPr lang="en-US" sz="2000" dirty="0" smtClean="0"/>
              <a:t>Rotate right</a:t>
            </a:r>
          </a:p>
          <a:p>
            <a:pPr lvl="1"/>
            <a:r>
              <a:rPr lang="en-US" sz="1800" dirty="0"/>
              <a:t>RORS &lt;</a:t>
            </a:r>
            <a:r>
              <a:rPr lang="en-US" sz="1800" dirty="0" err="1"/>
              <a:t>Rdn</a:t>
            </a:r>
            <a:r>
              <a:rPr lang="en-US" sz="1800" dirty="0"/>
              <a:t>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30956321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Reversing Bytes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419600" cy="5867400"/>
          </a:xfrm>
        </p:spPr>
        <p:txBody>
          <a:bodyPr/>
          <a:lstStyle/>
          <a:p>
            <a:r>
              <a:rPr lang="en-US" sz="2000" dirty="0" smtClean="0"/>
              <a:t>REV - reverse all bytes in word</a:t>
            </a:r>
          </a:p>
          <a:p>
            <a:pPr lvl="1"/>
            <a:r>
              <a:rPr lang="en-US" sz="1800" dirty="0"/>
              <a:t>REV &lt;Rd&gt;,&lt;</a:t>
            </a:r>
            <a:r>
              <a:rPr lang="en-US" sz="1800" dirty="0" err="1"/>
              <a:t>Rm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REV16 - reverse bytes in both half-words</a:t>
            </a:r>
          </a:p>
          <a:p>
            <a:pPr lvl="1"/>
            <a:r>
              <a:rPr lang="en-US" sz="1800" dirty="0" smtClean="0"/>
              <a:t>REV16 </a:t>
            </a:r>
            <a:r>
              <a:rPr lang="en-US" sz="1800" dirty="0"/>
              <a:t>&lt;Rd&gt;,&lt;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  <a:endParaRPr lang="en-US" sz="1800" dirty="0" smtClean="0"/>
          </a:p>
          <a:p>
            <a:endParaRPr lang="en-US" sz="2000" dirty="0" smtClean="0"/>
          </a:p>
          <a:p>
            <a:r>
              <a:rPr lang="en-US" sz="2000" dirty="0" smtClean="0"/>
              <a:t>REVSH - reverse bytes in low half-word (signed) and sign-extend</a:t>
            </a:r>
          </a:p>
          <a:p>
            <a:pPr lvl="1"/>
            <a:r>
              <a:rPr lang="en-US" sz="1800" dirty="0" smtClean="0"/>
              <a:t>REVSH </a:t>
            </a:r>
            <a:r>
              <a:rPr lang="en-US" sz="1800" dirty="0"/>
              <a:t>&lt;Rd&gt;,&lt;</a:t>
            </a:r>
            <a:r>
              <a:rPr lang="en-US" sz="1800" dirty="0" err="1"/>
              <a:t>Rm</a:t>
            </a:r>
            <a:r>
              <a:rPr lang="en-US" sz="1800" dirty="0"/>
              <a:t>&gt;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181600" y="990600"/>
            <a:ext cx="3657600" cy="5334000"/>
            <a:chOff x="5181600" y="990600"/>
            <a:chExt cx="3657600" cy="5334000"/>
          </a:xfrm>
        </p:grpSpPr>
        <p:sp>
          <p:nvSpPr>
            <p:cNvPr id="4" name="Rectangle 3"/>
            <p:cNvSpPr/>
            <p:nvPr/>
          </p:nvSpPr>
          <p:spPr bwMode="auto">
            <a:xfrm>
              <a:off x="5181600" y="9906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6096000" y="9906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7010400" y="9906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7924800" y="9906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51816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60960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0104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7924800" y="19812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5181600" y="2971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096000" y="2971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010400" y="2971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924800" y="2971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181600" y="3962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6096000" y="3962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7010400" y="3962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7924800" y="3962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181600" y="4876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6096000" y="4876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010400" y="4876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924800" y="48768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5181600" y="586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MSB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6096000" y="586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7010400" y="586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7924800" y="5867400"/>
              <a:ext cx="9144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L</a:t>
              </a: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SB</a:t>
              </a:r>
            </a:p>
          </p:txBody>
        </p:sp>
        <p:cxnSp>
          <p:nvCxnSpPr>
            <p:cNvPr id="29" name="Straight Arrow Connector 28"/>
            <p:cNvCxnSpPr>
              <a:stCxn id="4" idx="2"/>
              <a:endCxn id="11" idx="0"/>
            </p:cNvCxnSpPr>
            <p:nvPr/>
          </p:nvCxnSpPr>
          <p:spPr bwMode="auto">
            <a:xfrm>
              <a:off x="5638800" y="1447800"/>
              <a:ext cx="27432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>
              <a:stCxn id="7" idx="2"/>
              <a:endCxn id="8" idx="0"/>
            </p:cNvCxnSpPr>
            <p:nvPr/>
          </p:nvCxnSpPr>
          <p:spPr bwMode="auto">
            <a:xfrm flipH="1">
              <a:off x="5638800" y="1447800"/>
              <a:ext cx="27432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>
              <a:stCxn id="6" idx="2"/>
              <a:endCxn id="9" idx="0"/>
            </p:cNvCxnSpPr>
            <p:nvPr/>
          </p:nvCxnSpPr>
          <p:spPr bwMode="auto">
            <a:xfrm flipH="1">
              <a:off x="6553200" y="14478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5" idx="2"/>
              <a:endCxn id="10" idx="0"/>
            </p:cNvCxnSpPr>
            <p:nvPr/>
          </p:nvCxnSpPr>
          <p:spPr bwMode="auto">
            <a:xfrm>
              <a:off x="6553200" y="14478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38"/>
            <p:cNvCxnSpPr>
              <a:stCxn id="13" idx="2"/>
              <a:endCxn id="16" idx="0"/>
            </p:cNvCxnSpPr>
            <p:nvPr/>
          </p:nvCxnSpPr>
          <p:spPr bwMode="auto">
            <a:xfrm flipH="1">
              <a:off x="5638800" y="3429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Straight Arrow Connector 41"/>
            <p:cNvCxnSpPr>
              <a:stCxn id="12" idx="2"/>
              <a:endCxn id="17" idx="0"/>
            </p:cNvCxnSpPr>
            <p:nvPr/>
          </p:nvCxnSpPr>
          <p:spPr bwMode="auto">
            <a:xfrm>
              <a:off x="5638800" y="3429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Arrow Connector 44"/>
            <p:cNvCxnSpPr>
              <a:stCxn id="15" idx="2"/>
              <a:endCxn id="18" idx="0"/>
            </p:cNvCxnSpPr>
            <p:nvPr/>
          </p:nvCxnSpPr>
          <p:spPr bwMode="auto">
            <a:xfrm flipH="1">
              <a:off x="7467600" y="3429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Arrow Connector 45"/>
            <p:cNvCxnSpPr>
              <a:stCxn id="14" idx="2"/>
              <a:endCxn id="19" idx="0"/>
            </p:cNvCxnSpPr>
            <p:nvPr/>
          </p:nvCxnSpPr>
          <p:spPr bwMode="auto">
            <a:xfrm>
              <a:off x="7467600" y="3429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Arrow Connector 50"/>
            <p:cNvCxnSpPr>
              <a:stCxn id="22" idx="2"/>
              <a:endCxn id="27" idx="0"/>
            </p:cNvCxnSpPr>
            <p:nvPr/>
          </p:nvCxnSpPr>
          <p:spPr bwMode="auto">
            <a:xfrm>
              <a:off x="7467600" y="5334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Arrow Connector 53"/>
            <p:cNvCxnSpPr>
              <a:stCxn id="23" idx="2"/>
            </p:cNvCxnSpPr>
            <p:nvPr/>
          </p:nvCxnSpPr>
          <p:spPr bwMode="auto">
            <a:xfrm flipH="1">
              <a:off x="7467600" y="5334000"/>
              <a:ext cx="9144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Straight Arrow Connector 56"/>
            <p:cNvCxnSpPr/>
            <p:nvPr/>
          </p:nvCxnSpPr>
          <p:spPr bwMode="auto">
            <a:xfrm flipH="1">
              <a:off x="5181600" y="5811157"/>
              <a:ext cx="18288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TextBox 59"/>
            <p:cNvSpPr txBox="1"/>
            <p:nvPr/>
          </p:nvSpPr>
          <p:spPr>
            <a:xfrm>
              <a:off x="5500680" y="5486400"/>
              <a:ext cx="1281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Sign extend</a:t>
              </a:r>
              <a:endParaRPr 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5800877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Program Flow - 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001000" cy="5867400"/>
          </a:xfrm>
        </p:spPr>
        <p:txBody>
          <a:bodyPr/>
          <a:lstStyle/>
          <a:p>
            <a:r>
              <a:rPr lang="en-US" sz="2000" dirty="0"/>
              <a:t>Unconditional Branches</a:t>
            </a:r>
          </a:p>
          <a:p>
            <a:pPr lvl="1"/>
            <a:r>
              <a:rPr lang="en-US" sz="1800" dirty="0"/>
              <a:t>B &lt;label</a:t>
            </a:r>
            <a:r>
              <a:rPr lang="en-US" sz="1800" dirty="0" smtClean="0"/>
              <a:t>&gt;</a:t>
            </a:r>
          </a:p>
          <a:p>
            <a:pPr lvl="1"/>
            <a:r>
              <a:rPr lang="en-US" sz="1800" dirty="0" smtClean="0"/>
              <a:t>Target </a:t>
            </a:r>
            <a:r>
              <a:rPr lang="en-US" sz="1800" dirty="0"/>
              <a:t>address must be within 2 KB of branch </a:t>
            </a:r>
            <a:r>
              <a:rPr lang="en-US" sz="1800" dirty="0" smtClean="0"/>
              <a:t>instruction (-2048 B to +2046 B)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Conditional Branches</a:t>
            </a:r>
          </a:p>
          <a:p>
            <a:pPr lvl="1"/>
            <a:r>
              <a:rPr lang="en-US" sz="1800" dirty="0" smtClean="0"/>
              <a:t>B&lt;</a:t>
            </a:r>
            <a:r>
              <a:rPr lang="en-US" sz="1800" dirty="0" err="1" smtClean="0"/>
              <a:t>cond</a:t>
            </a:r>
            <a:r>
              <a:rPr lang="en-US" sz="1800" dirty="0"/>
              <a:t>&gt;</a:t>
            </a:r>
            <a:r>
              <a:rPr lang="en-US" sz="1800" dirty="0" smtClean="0"/>
              <a:t> &lt;label&gt;</a:t>
            </a:r>
          </a:p>
          <a:p>
            <a:pPr lvl="1"/>
            <a:r>
              <a:rPr lang="en-US" sz="1800" dirty="0" smtClean="0"/>
              <a:t>&lt;</a:t>
            </a:r>
            <a:r>
              <a:rPr lang="en-US" sz="1800" dirty="0" err="1" smtClean="0"/>
              <a:t>cond</a:t>
            </a:r>
            <a:r>
              <a:rPr lang="en-US" sz="1800" dirty="0" smtClean="0"/>
              <a:t>&gt; is condition - see next page</a:t>
            </a:r>
          </a:p>
          <a:p>
            <a:pPr lvl="1"/>
            <a:r>
              <a:rPr lang="en-US" sz="1800" dirty="0" smtClean="0"/>
              <a:t>B&lt;</a:t>
            </a:r>
            <a:r>
              <a:rPr lang="en-US" sz="1800" dirty="0" err="1" smtClean="0"/>
              <a:t>cond</a:t>
            </a:r>
            <a:r>
              <a:rPr lang="en-US" sz="1800" dirty="0" smtClean="0"/>
              <a:t>&gt; </a:t>
            </a:r>
            <a:r>
              <a:rPr lang="en-US" sz="1800" dirty="0"/>
              <a:t>target address must be within 256 B of branch instruction (-256 B to +</a:t>
            </a:r>
            <a:r>
              <a:rPr lang="en-US" sz="1800" dirty="0" smtClean="0"/>
              <a:t>256 </a:t>
            </a:r>
            <a:r>
              <a:rPr lang="en-US" sz="1800" dirty="0"/>
              <a:t>B)</a:t>
            </a:r>
          </a:p>
          <a:p>
            <a:pPr lvl="1"/>
            <a:r>
              <a:rPr lang="en-US" sz="1800" dirty="0" smtClean="0"/>
              <a:t>Alternatively, can use the B.W as 32-bit version of branch instruction for wider range.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1092917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Cortex-M4 Core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5" t="18108" r="55210" b="20000"/>
          <a:stretch/>
        </p:blipFill>
        <p:spPr bwMode="auto">
          <a:xfrm>
            <a:off x="1752600" y="914400"/>
            <a:ext cx="6177516" cy="530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97135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2971800" cy="5867400"/>
          </a:xfrm>
        </p:spPr>
        <p:txBody>
          <a:bodyPr/>
          <a:lstStyle/>
          <a:p>
            <a:r>
              <a:rPr lang="en-US" dirty="0" smtClean="0"/>
              <a:t>Append to branch instruction (B) to make a conditional branch</a:t>
            </a:r>
          </a:p>
          <a:p>
            <a:endParaRPr lang="en-US" dirty="0" smtClean="0"/>
          </a:p>
          <a:p>
            <a:r>
              <a:rPr lang="en-US" dirty="0" smtClean="0"/>
              <a:t>Full ARM instructions (not Thumb or Thumb-2) support conditional execution of arbitrary instructions</a:t>
            </a:r>
          </a:p>
          <a:p>
            <a:endParaRPr lang="en-US" dirty="0" smtClean="0"/>
          </a:p>
          <a:p>
            <a:r>
              <a:rPr lang="en-US" dirty="0" smtClean="0"/>
              <a:t>Note: Carry bit = not-borrow for compares and subtractions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97" y="838200"/>
            <a:ext cx="517660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613902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Program Flow - Subroutines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</a:t>
            </a:r>
          </a:p>
          <a:p>
            <a:pPr lvl="1"/>
            <a:r>
              <a:rPr lang="en-US" dirty="0" smtClean="0"/>
              <a:t>BL &lt;label&gt; - branch with link</a:t>
            </a:r>
          </a:p>
          <a:p>
            <a:pPr lvl="2"/>
            <a:r>
              <a:rPr lang="en-US" dirty="0" smtClean="0"/>
              <a:t>Call subroutine at &lt;label&gt;</a:t>
            </a:r>
          </a:p>
          <a:p>
            <a:pPr lvl="3"/>
            <a:r>
              <a:rPr lang="en-US" dirty="0" smtClean="0"/>
              <a:t>PC-relative, range limited to PC+/-16MB</a:t>
            </a:r>
            <a:endParaRPr lang="en-US" baseline="30000" dirty="0" smtClean="0"/>
          </a:p>
          <a:p>
            <a:pPr lvl="2"/>
            <a:r>
              <a:rPr lang="en-US" dirty="0"/>
              <a:t>S</a:t>
            </a:r>
            <a:r>
              <a:rPr lang="en-US" dirty="0" smtClean="0"/>
              <a:t>ave return address in LR</a:t>
            </a:r>
          </a:p>
          <a:p>
            <a:pPr lvl="1"/>
            <a:r>
              <a:rPr lang="en-US" dirty="0"/>
              <a:t>BLX &lt;Rd&gt; - branch with link and exchange</a:t>
            </a:r>
          </a:p>
          <a:p>
            <a:pPr lvl="2"/>
            <a:r>
              <a:rPr lang="en-US" dirty="0"/>
              <a:t>Call subroutine at address in register </a:t>
            </a:r>
            <a:r>
              <a:rPr lang="en-US" dirty="0" smtClean="0"/>
              <a:t>Rd</a:t>
            </a:r>
          </a:p>
          <a:p>
            <a:pPr lvl="3"/>
            <a:r>
              <a:rPr lang="en-US" dirty="0" smtClean="0"/>
              <a:t>Supports full 4GB address range</a:t>
            </a:r>
            <a:endParaRPr lang="en-US" dirty="0"/>
          </a:p>
          <a:p>
            <a:pPr lvl="2"/>
            <a:r>
              <a:rPr lang="en-US" dirty="0"/>
              <a:t>Save return address in </a:t>
            </a:r>
            <a:r>
              <a:rPr lang="en-US" dirty="0" smtClean="0"/>
              <a:t>LR</a:t>
            </a:r>
          </a:p>
          <a:p>
            <a:r>
              <a:rPr lang="en-US" dirty="0" smtClean="0"/>
              <a:t>Return</a:t>
            </a:r>
            <a:endParaRPr lang="en-US" dirty="0"/>
          </a:p>
          <a:p>
            <a:pPr lvl="1"/>
            <a:r>
              <a:rPr lang="en-US" dirty="0" smtClean="0"/>
              <a:t>BX &lt;Rd&gt; branch and exchange</a:t>
            </a:r>
          </a:p>
          <a:p>
            <a:pPr lvl="2"/>
            <a:r>
              <a:rPr lang="en-US" dirty="0" smtClean="0"/>
              <a:t>Branch to address specified by &lt;Rd&gt;</a:t>
            </a:r>
          </a:p>
          <a:p>
            <a:pPr lvl="2"/>
            <a:r>
              <a:rPr lang="en-US" dirty="0" smtClean="0"/>
              <a:t>Supports full 4 GB address space</a:t>
            </a:r>
          </a:p>
          <a:p>
            <a:pPr lvl="2"/>
            <a:r>
              <a:rPr lang="en-US" dirty="0" smtClean="0"/>
              <a:t>BX LR - Return from subroutine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00109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Register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429000" cy="5867400"/>
          </a:xfrm>
        </p:spPr>
        <p:txBody>
          <a:bodyPr/>
          <a:lstStyle/>
          <a:p>
            <a:r>
              <a:rPr lang="en-US" sz="2000" dirty="0"/>
              <a:t>Move to Register from Special Register</a:t>
            </a:r>
          </a:p>
          <a:p>
            <a:pPr lvl="1"/>
            <a:r>
              <a:rPr lang="en-US" sz="1800" dirty="0" smtClean="0"/>
              <a:t>MSR </a:t>
            </a:r>
            <a:r>
              <a:rPr lang="en-US" sz="1800" dirty="0"/>
              <a:t>&lt;Rd&gt;, &lt;</a:t>
            </a:r>
            <a:r>
              <a:rPr lang="en-US" sz="1800" dirty="0" err="1"/>
              <a:t>spec_reg</a:t>
            </a:r>
            <a:r>
              <a:rPr lang="en-US" sz="1800" dirty="0"/>
              <a:t>&gt;</a:t>
            </a:r>
          </a:p>
          <a:p>
            <a:endParaRPr lang="en-US" sz="2000" dirty="0" smtClean="0"/>
          </a:p>
          <a:p>
            <a:r>
              <a:rPr lang="en-US" sz="2000" dirty="0" smtClean="0"/>
              <a:t>Move </a:t>
            </a:r>
            <a:r>
              <a:rPr lang="en-US" sz="2000" dirty="0"/>
              <a:t>to Special Register from Register</a:t>
            </a:r>
          </a:p>
          <a:p>
            <a:pPr lvl="1"/>
            <a:r>
              <a:rPr lang="en-US" sz="1800" dirty="0"/>
              <a:t>MRS &lt;</a:t>
            </a:r>
            <a:r>
              <a:rPr lang="en-US" sz="1800" dirty="0" err="1"/>
              <a:t>spec_reg</a:t>
            </a:r>
            <a:r>
              <a:rPr lang="en-US" sz="1800" dirty="0"/>
              <a:t>&gt;, &lt;Rd&gt;</a:t>
            </a:r>
          </a:p>
          <a:p>
            <a:endParaRPr lang="en-US" sz="2000" dirty="0" smtClean="0"/>
          </a:p>
          <a:p>
            <a:r>
              <a:rPr lang="en-US" sz="2000" dirty="0" smtClean="0"/>
              <a:t>Change Processor State - Modify PRIMASK register</a:t>
            </a:r>
          </a:p>
          <a:p>
            <a:pPr lvl="1"/>
            <a:r>
              <a:rPr lang="en-US" sz="1800" dirty="0" smtClean="0"/>
              <a:t>CPSIE - Interrupt enable</a:t>
            </a:r>
          </a:p>
          <a:p>
            <a:pPr lvl="1"/>
            <a:r>
              <a:rPr lang="en-US" sz="1800" dirty="0" smtClean="0"/>
              <a:t>CPSID - Interrupt disable</a:t>
            </a:r>
          </a:p>
          <a:p>
            <a:pPr lvl="1"/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566" y="914400"/>
            <a:ext cx="52256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746873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No Operation - does nothing!</a:t>
            </a:r>
          </a:p>
          <a:p>
            <a:pPr lvl="1"/>
            <a:r>
              <a:rPr lang="en-US" sz="1800" dirty="0" smtClean="0"/>
              <a:t>NOP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Breakpoint - causes hard fault or debug halt - used to implement software breakpoints</a:t>
            </a:r>
          </a:p>
          <a:p>
            <a:pPr lvl="1"/>
            <a:r>
              <a:rPr lang="en-US" sz="1800" dirty="0" smtClean="0"/>
              <a:t>BKPT #&lt;imm8&gt;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Wait for interrupt - Pause program, enter low-power state until a WFI wake-up event occurs (e.g. an interrupt)</a:t>
            </a:r>
          </a:p>
          <a:p>
            <a:pPr lvl="1"/>
            <a:r>
              <a:rPr lang="en-US" sz="1800" dirty="0" smtClean="0"/>
              <a:t>WFI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Supervisor call generates SVC exception (#11), same as software interrupt</a:t>
            </a:r>
          </a:p>
          <a:p>
            <a:pPr lvl="1"/>
            <a:r>
              <a:rPr lang="en-US" sz="1800" dirty="0" smtClean="0"/>
              <a:t>SVC #&lt;</a:t>
            </a:r>
            <a:r>
              <a:rPr lang="en-US" sz="1800" dirty="0" err="1" smtClean="0"/>
              <a:t>imm</a:t>
            </a:r>
            <a:r>
              <a:rPr lang="en-US" sz="1800" dirty="0" smtClean="0"/>
              <a:t>&gt;</a:t>
            </a:r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6190232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Architectures and Memory Speed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r>
              <a:rPr lang="en-US" sz="2000" dirty="0" smtClean="0"/>
              <a:t>Load/Store Architecture</a:t>
            </a:r>
          </a:p>
          <a:p>
            <a:pPr lvl="1"/>
            <a:r>
              <a:rPr lang="en-US" sz="1800" dirty="0"/>
              <a:t>Developed to simplify CPU </a:t>
            </a:r>
            <a:r>
              <a:rPr lang="en-US" sz="1800" dirty="0" smtClean="0"/>
              <a:t>design and improve performance</a:t>
            </a:r>
            <a:endParaRPr lang="en-US" sz="1800" dirty="0"/>
          </a:p>
          <a:p>
            <a:pPr lvl="2"/>
            <a:r>
              <a:rPr lang="en-US" sz="1800" i="1" dirty="0"/>
              <a:t>Memory wall</a:t>
            </a:r>
            <a:r>
              <a:rPr lang="en-US" sz="1800" dirty="0"/>
              <a:t>: CPUs keep getting faster than memory</a:t>
            </a:r>
          </a:p>
          <a:p>
            <a:pPr lvl="2"/>
            <a:r>
              <a:rPr lang="en-US" sz="1800" dirty="0"/>
              <a:t>Memory accesses slow down CPU, limit compiler optimizations </a:t>
            </a:r>
          </a:p>
          <a:p>
            <a:pPr lvl="2"/>
            <a:r>
              <a:rPr lang="en-US" sz="1800" dirty="0"/>
              <a:t>Change instruction set to make most instructions </a:t>
            </a:r>
            <a:r>
              <a:rPr lang="en-US" sz="1800" i="1" dirty="0"/>
              <a:t>independent</a:t>
            </a:r>
            <a:r>
              <a:rPr lang="en-US" sz="1800" dirty="0"/>
              <a:t> of memory</a:t>
            </a:r>
          </a:p>
          <a:p>
            <a:pPr lvl="1"/>
            <a:r>
              <a:rPr lang="en-US" sz="1800" dirty="0" smtClean="0"/>
              <a:t>Data processing instructions can access registers only</a:t>
            </a:r>
          </a:p>
          <a:p>
            <a:pPr marL="1312863" lvl="2" indent="-342900">
              <a:buFont typeface="+mj-lt"/>
              <a:buAutoNum type="arabicPeriod"/>
            </a:pPr>
            <a:r>
              <a:rPr lang="en-US" sz="1700" dirty="0" smtClean="0"/>
              <a:t>Load </a:t>
            </a:r>
            <a:r>
              <a:rPr lang="en-US" sz="1700" dirty="0"/>
              <a:t>data into the registers </a:t>
            </a:r>
          </a:p>
          <a:p>
            <a:pPr marL="1312863" lvl="2" indent="-342900">
              <a:buFont typeface="+mj-lt"/>
              <a:buAutoNum type="arabicPeriod"/>
            </a:pPr>
            <a:r>
              <a:rPr lang="en-US" sz="1700" dirty="0"/>
              <a:t>Process the data</a:t>
            </a:r>
          </a:p>
          <a:p>
            <a:pPr marL="1312863" lvl="2" indent="-342900">
              <a:buFont typeface="+mj-lt"/>
              <a:buAutoNum type="arabicPeriod"/>
            </a:pPr>
            <a:r>
              <a:rPr lang="en-US" sz="1700" dirty="0"/>
              <a:t>Store results back into </a:t>
            </a:r>
            <a:r>
              <a:rPr lang="en-US" sz="1700" dirty="0" smtClean="0"/>
              <a:t>memory</a:t>
            </a:r>
          </a:p>
          <a:p>
            <a:pPr lvl="1"/>
            <a:r>
              <a:rPr lang="en-US" sz="1800" dirty="0"/>
              <a:t>More effective when more registers are </a:t>
            </a:r>
            <a:r>
              <a:rPr lang="en-US" sz="1800" dirty="0" smtClean="0"/>
              <a:t>available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Register/Memory Architecture</a:t>
            </a:r>
          </a:p>
          <a:p>
            <a:pPr lvl="1"/>
            <a:r>
              <a:rPr lang="en-US" sz="1800" dirty="0" smtClean="0"/>
              <a:t>Data processing instructions can access memory or registers</a:t>
            </a:r>
          </a:p>
          <a:p>
            <a:pPr lvl="1"/>
            <a:r>
              <a:rPr lang="en-US" sz="1800" dirty="0" smtClean="0"/>
              <a:t>Memory wall is not very high at lower CPU speeds (e.g. under 50 MHz)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836072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ARM </a:t>
            </a:r>
            <a:r>
              <a:rPr lang="en-US" dirty="0" smtClean="0"/>
              <a:t>Cortex-M4 </a:t>
            </a:r>
            <a:r>
              <a:rPr lang="en-US" dirty="0"/>
              <a:t>Core Registers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" t="21830" r="56884" b="17519"/>
          <a:stretch/>
        </p:blipFill>
        <p:spPr bwMode="auto">
          <a:xfrm>
            <a:off x="1371600" y="827566"/>
            <a:ext cx="6781800" cy="5508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49431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ARM Cortex-M4 Core Registers (32 bits each)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R0-R12 - General purpose registers for data processing</a:t>
            </a:r>
          </a:p>
          <a:p>
            <a:pPr lvl="1"/>
            <a:r>
              <a:rPr lang="en-US" sz="1900" dirty="0" smtClean="0"/>
              <a:t>R0-R7 (Low registers) many 16-bit instructions only access these registers;</a:t>
            </a:r>
          </a:p>
          <a:p>
            <a:pPr lvl="1"/>
            <a:r>
              <a:rPr lang="en-US" sz="1900" dirty="0" smtClean="0"/>
              <a:t>R8-R12 (High registers) can be used with 32-bit instructions.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SP - Stack pointer (Banked R13)</a:t>
            </a:r>
          </a:p>
          <a:p>
            <a:pPr lvl="1"/>
            <a:r>
              <a:rPr lang="en-US" sz="1800" dirty="0" smtClean="0"/>
              <a:t>Can refer to one of two SPs</a:t>
            </a:r>
          </a:p>
          <a:p>
            <a:pPr lvl="2"/>
            <a:r>
              <a:rPr lang="en-US" sz="1800" dirty="0" smtClean="0"/>
              <a:t>Main </a:t>
            </a:r>
            <a:r>
              <a:rPr lang="en-US" sz="1800" dirty="0"/>
              <a:t>Stack Pointer (MSP</a:t>
            </a:r>
            <a:r>
              <a:rPr lang="en-US" sz="1800" dirty="0" smtClean="0"/>
              <a:t>)</a:t>
            </a:r>
            <a:endParaRPr lang="en-US" sz="1800" dirty="0"/>
          </a:p>
          <a:p>
            <a:pPr lvl="2"/>
            <a:r>
              <a:rPr lang="en-US" sz="1800" dirty="0" smtClean="0"/>
              <a:t>Process </a:t>
            </a:r>
            <a:r>
              <a:rPr lang="en-US" sz="1800" dirty="0"/>
              <a:t>Stack Pointer (PSP</a:t>
            </a:r>
            <a:r>
              <a:rPr lang="en-US" sz="1800" dirty="0" smtClean="0"/>
              <a:t>)</a:t>
            </a:r>
            <a:endParaRPr lang="en-US" sz="1800" dirty="0"/>
          </a:p>
          <a:p>
            <a:pPr lvl="1"/>
            <a:r>
              <a:rPr lang="en-US" sz="1800" dirty="0" smtClean="0"/>
              <a:t>Uses MSP initially, and whenever in Handler mode</a:t>
            </a:r>
          </a:p>
          <a:p>
            <a:pPr lvl="1"/>
            <a:r>
              <a:rPr lang="en-US" sz="1800" dirty="0"/>
              <a:t>I</a:t>
            </a:r>
            <a:r>
              <a:rPr lang="en-US" sz="1800" dirty="0" smtClean="0"/>
              <a:t>n Thread mode, can select either MSP or PSP using CONTROL register.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LR - Link Register (R14)</a:t>
            </a:r>
          </a:p>
          <a:p>
            <a:pPr lvl="1"/>
            <a:r>
              <a:rPr lang="en-US" sz="1800" dirty="0" smtClean="0"/>
              <a:t>Holds return address when called with Branch &amp; Link instruction (B&amp;L)</a:t>
            </a:r>
          </a:p>
          <a:p>
            <a:pPr marL="401637" lvl="1" indent="0">
              <a:buNone/>
            </a:pPr>
            <a:endParaRPr lang="en-US" sz="1600" dirty="0" smtClean="0"/>
          </a:p>
          <a:p>
            <a:r>
              <a:rPr lang="en-US" sz="2000" dirty="0" smtClean="0"/>
              <a:t>PC - program counter (R15)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7474229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191000"/>
            <a:ext cx="8839200" cy="2133600"/>
          </a:xfrm>
        </p:spPr>
        <p:txBody>
          <a:bodyPr/>
          <a:lstStyle/>
          <a:p>
            <a:r>
              <a:rPr lang="en-US" sz="1600" dirty="0"/>
              <a:t>Which </a:t>
            </a:r>
            <a:r>
              <a:rPr lang="en-US" sz="1600" dirty="0" smtClean="0"/>
              <a:t>SP is </a:t>
            </a:r>
            <a:r>
              <a:rPr lang="en-US" sz="1600" dirty="0"/>
              <a:t>active depends on operating mode, </a:t>
            </a:r>
            <a:r>
              <a:rPr lang="en-US" sz="1600" dirty="0" smtClean="0"/>
              <a:t>and SPSEL (CONTROL </a:t>
            </a:r>
            <a:r>
              <a:rPr lang="en-US" sz="1600" dirty="0"/>
              <a:t>register bit </a:t>
            </a:r>
            <a:r>
              <a:rPr lang="en-US" sz="1600" dirty="0" smtClean="0"/>
              <a:t>1)</a:t>
            </a:r>
          </a:p>
          <a:p>
            <a:pPr lvl="1"/>
            <a:r>
              <a:rPr lang="en-US" dirty="0" smtClean="0"/>
              <a:t>SPSEL == 0: MSP</a:t>
            </a:r>
          </a:p>
          <a:p>
            <a:pPr lvl="1"/>
            <a:r>
              <a:rPr lang="en-US" dirty="0" smtClean="0"/>
              <a:t>SPSEL == 1: PSP</a:t>
            </a:r>
          </a:p>
          <a:p>
            <a:r>
              <a:rPr lang="en-US" sz="1600" dirty="0" smtClean="0"/>
              <a:t>Similarly, the privileged level in Thread mode depends on the </a:t>
            </a:r>
            <a:r>
              <a:rPr lang="en-US" sz="1600" dirty="0" err="1" smtClean="0"/>
              <a:t>nPRIV</a:t>
            </a:r>
            <a:r>
              <a:rPr lang="en-US" sz="1600" dirty="0" smtClean="0"/>
              <a:t>(bit 0 of CR)</a:t>
            </a:r>
          </a:p>
          <a:p>
            <a:pPr lvl="1"/>
            <a:r>
              <a:rPr lang="en-US" dirty="0" err="1" smtClean="0"/>
              <a:t>nPRIV</a:t>
            </a:r>
            <a:r>
              <a:rPr lang="en-US" dirty="0" smtClean="0"/>
              <a:t> </a:t>
            </a:r>
            <a:r>
              <a:rPr lang="en-US" dirty="0"/>
              <a:t>== </a:t>
            </a:r>
            <a:r>
              <a:rPr lang="en-US" dirty="0" smtClean="0"/>
              <a:t> 0: privileged level: full access to resources</a:t>
            </a:r>
            <a:endParaRPr lang="en-US" dirty="0"/>
          </a:p>
          <a:p>
            <a:pPr lvl="1"/>
            <a:r>
              <a:rPr lang="en-US" dirty="0" err="1" smtClean="0"/>
              <a:t>nPRIV</a:t>
            </a:r>
            <a:r>
              <a:rPr lang="en-US" dirty="0" smtClean="0"/>
              <a:t> </a:t>
            </a:r>
            <a:r>
              <a:rPr lang="en-US" dirty="0"/>
              <a:t>== </a:t>
            </a:r>
            <a:r>
              <a:rPr lang="en-US" dirty="0" smtClean="0"/>
              <a:t> 1: unprivileged level: limited access to resources</a:t>
            </a:r>
            <a:endParaRPr lang="en-US" dirty="0"/>
          </a:p>
          <a:p>
            <a:pPr lvl="1"/>
            <a:endParaRPr lang="en-US" sz="1500" dirty="0"/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600200" y="914400"/>
            <a:ext cx="6079472" cy="3276600"/>
            <a:chOff x="1381081" y="1100806"/>
            <a:chExt cx="6462194" cy="3775994"/>
          </a:xfrm>
        </p:grpSpPr>
        <p:sp>
          <p:nvSpPr>
            <p:cNvPr id="5" name="Oval 4"/>
            <p:cNvSpPr/>
            <p:nvPr/>
          </p:nvSpPr>
          <p:spPr bwMode="auto">
            <a:xfrm>
              <a:off x="2209800" y="1100806"/>
              <a:ext cx="3950106" cy="24361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Thread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Mode. </a:t>
              </a:r>
              <a:b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MSP or PSP.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latin typeface="Calibri" pitchFamily="34" charset="0"/>
                </a:rPr>
                <a:t>Privileged access or Unprivileged access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>
              <a:off x="2209800" y="3902401"/>
              <a:ext cx="3950105" cy="9743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Handler Mode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latin typeface="Calibri" pitchFamily="34" charset="0"/>
                </a:rPr>
                <a:t>MSP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endParaRPr>
            </a:p>
          </p:txBody>
        </p:sp>
        <p:cxnSp>
          <p:nvCxnSpPr>
            <p:cNvPr id="8" name="Straight Arrow Connector 7"/>
            <p:cNvCxnSpPr>
              <a:stCxn id="5" idx="5"/>
              <a:endCxn id="6" idx="7"/>
            </p:cNvCxnSpPr>
            <p:nvPr/>
          </p:nvCxnSpPr>
          <p:spPr bwMode="auto">
            <a:xfrm flipH="1">
              <a:off x="5581425" y="3180148"/>
              <a:ext cx="1" cy="8649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>
              <a:stCxn id="6" idx="1"/>
              <a:endCxn id="5" idx="3"/>
            </p:cNvCxnSpPr>
            <p:nvPr/>
          </p:nvCxnSpPr>
          <p:spPr bwMode="auto">
            <a:xfrm flipV="1">
              <a:off x="2788279" y="3180148"/>
              <a:ext cx="0" cy="8649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>
              <a:stCxn id="15" idx="1"/>
              <a:endCxn id="5" idx="6"/>
            </p:cNvCxnSpPr>
            <p:nvPr/>
          </p:nvCxnSpPr>
          <p:spPr bwMode="auto">
            <a:xfrm flipH="1">
              <a:off x="6159906" y="2318857"/>
              <a:ext cx="921045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oval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7080950" y="2118802"/>
              <a:ext cx="7623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Calibri" pitchFamily="34" charset="0"/>
                </a:rPr>
                <a:t>Reset</a:t>
              </a:r>
              <a:endParaRPr lang="en-US" sz="2000" dirty="0">
                <a:latin typeface="Calibri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71356" y="3080649"/>
              <a:ext cx="129144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 smtClean="0">
                  <a:latin typeface="Calibri" pitchFamily="34" charset="0"/>
                </a:rPr>
                <a:t>Starting </a:t>
              </a:r>
              <a:br>
                <a:rPr lang="en-US" sz="2000" i="1" dirty="0" smtClean="0">
                  <a:latin typeface="Calibri" pitchFamily="34" charset="0"/>
                </a:rPr>
              </a:br>
              <a:r>
                <a:rPr lang="en-US" sz="2000" i="1" dirty="0" smtClean="0">
                  <a:latin typeface="Calibri" pitchFamily="34" charset="0"/>
                </a:rPr>
                <a:t>Exception </a:t>
              </a:r>
              <a:br>
                <a:rPr lang="en-US" sz="2000" i="1" dirty="0" smtClean="0">
                  <a:latin typeface="Calibri" pitchFamily="34" charset="0"/>
                </a:rPr>
              </a:br>
              <a:r>
                <a:rPr lang="en-US" sz="2000" i="1" dirty="0" smtClean="0">
                  <a:latin typeface="Calibri" pitchFamily="34" charset="0"/>
                </a:rPr>
                <a:t>Processing</a:t>
              </a:r>
              <a:endParaRPr lang="en-US" sz="2000" i="1" dirty="0"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381081" y="2988363"/>
              <a:ext cx="130266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i="1" dirty="0" smtClean="0">
                  <a:latin typeface="Calibri" pitchFamily="34" charset="0"/>
                </a:rPr>
                <a:t>Exception </a:t>
              </a:r>
              <a:br>
                <a:rPr lang="en-US" sz="2000" i="1" dirty="0" smtClean="0">
                  <a:latin typeface="Calibri" pitchFamily="34" charset="0"/>
                </a:rPr>
              </a:br>
              <a:r>
                <a:rPr lang="en-US" sz="2000" i="1" dirty="0" smtClean="0">
                  <a:latin typeface="Calibri" pitchFamily="34" charset="0"/>
                </a:rPr>
                <a:t>Processing</a:t>
              </a:r>
            </a:p>
            <a:p>
              <a:pPr algn="ctr"/>
              <a:r>
                <a:rPr lang="en-US" sz="2000" i="1" dirty="0" smtClean="0">
                  <a:latin typeface="Calibri" pitchFamily="34" charset="0"/>
                </a:rPr>
                <a:t>Completed</a:t>
              </a:r>
              <a:endParaRPr lang="en-US" sz="2000" i="1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86366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Cortex-M4 Special Registers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xPSR</a:t>
            </a:r>
            <a:r>
              <a:rPr lang="en-GB" dirty="0" smtClean="0"/>
              <a:t> - Program Status Registers</a:t>
            </a:r>
          </a:p>
          <a:p>
            <a:pPr lvl="1"/>
            <a:r>
              <a:rPr lang="en-GB" dirty="0" smtClean="0"/>
              <a:t>APSR Application PSR</a:t>
            </a:r>
          </a:p>
          <a:p>
            <a:pPr lvl="1"/>
            <a:r>
              <a:rPr lang="en-GB" dirty="0" smtClean="0"/>
              <a:t>EPSR Execution PSR</a:t>
            </a:r>
          </a:p>
          <a:p>
            <a:pPr lvl="1"/>
            <a:r>
              <a:rPr lang="en-GB" dirty="0" smtClean="0"/>
              <a:t>IPSR Interrupt PSR (read only, cannot be accessed in unprivileged level)</a:t>
            </a:r>
          </a:p>
          <a:p>
            <a:pPr lvl="1"/>
            <a:r>
              <a:rPr lang="en-GB" dirty="0" smtClean="0"/>
              <a:t>These three registers can be accessed as one combined register (PSR)</a:t>
            </a:r>
          </a:p>
          <a:p>
            <a:endParaRPr lang="en-GB" dirty="0"/>
          </a:p>
          <a:p>
            <a:r>
              <a:rPr lang="en-GB" dirty="0" smtClean="0"/>
              <a:t>Interrupt/exception mask registers</a:t>
            </a:r>
          </a:p>
          <a:p>
            <a:pPr lvl="1"/>
            <a:r>
              <a:rPr lang="en-GB" dirty="0" smtClean="0"/>
              <a:t>PRIMASK</a:t>
            </a:r>
          </a:p>
          <a:p>
            <a:pPr lvl="1"/>
            <a:r>
              <a:rPr lang="en-GB" dirty="0" smtClean="0"/>
              <a:t>FAULTMASK</a:t>
            </a:r>
          </a:p>
          <a:p>
            <a:pPr lvl="1"/>
            <a:r>
              <a:rPr lang="en-GB" dirty="0" smtClean="0"/>
              <a:t>BASEPRI</a:t>
            </a:r>
          </a:p>
          <a:p>
            <a:pPr lvl="1"/>
            <a:endParaRPr lang="en-GB" dirty="0"/>
          </a:p>
          <a:p>
            <a:r>
              <a:rPr lang="en-GB" dirty="0" smtClean="0"/>
              <a:t>CONTROL – Processor’s control</a:t>
            </a:r>
          </a:p>
        </p:txBody>
      </p:sp>
    </p:spTree>
    <p:extLst>
      <p:ext uri="{BB962C8B-B14F-4D97-AF65-F5344CB8AC3E}">
        <p14:creationId xmlns:p14="http://schemas.microsoft.com/office/powerpoint/2010/main" val="248927473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Theme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mproved ARMTheme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ARMTheme</Template>
  <TotalTime>16770</TotalTime>
  <Words>2960</Words>
  <Application>Microsoft Office PowerPoint</Application>
  <PresentationFormat>On-screen Show (4:3)</PresentationFormat>
  <Paragraphs>559</Paragraphs>
  <Slides>43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5" baseType="lpstr">
      <vt:lpstr>ARMTheme</vt:lpstr>
      <vt:lpstr>Improved ARMTheme</vt:lpstr>
      <vt:lpstr>Cortex-M4 CPU Core</vt:lpstr>
      <vt:lpstr>Overview</vt:lpstr>
      <vt:lpstr>Microcontroller vs. Microprocessor</vt:lpstr>
      <vt:lpstr>Cortex-M4 Core</vt:lpstr>
      <vt:lpstr>Architectures and Memory Speed</vt:lpstr>
      <vt:lpstr>ARM Cortex-M4 Core Registers</vt:lpstr>
      <vt:lpstr>ARM Cortex-M4 Core Registers (32 bits each)</vt:lpstr>
      <vt:lpstr>Operating Modes</vt:lpstr>
      <vt:lpstr>ARM Cortex-M4 Special Registers</vt:lpstr>
      <vt:lpstr>ARM Cortex-M4 Program Status Register</vt:lpstr>
      <vt:lpstr>ARM Cortex-M4 Interrupt/exception mask registers</vt:lpstr>
      <vt:lpstr>ARM Cortex-M4 special registers</vt:lpstr>
      <vt:lpstr>Memory Maps For Cortex-M4 and MCU</vt:lpstr>
      <vt:lpstr>Endianness</vt:lpstr>
      <vt:lpstr>ARMv7E-M Endianness</vt:lpstr>
      <vt:lpstr>ARM, Thumb and Thumb-2 Instructions</vt:lpstr>
      <vt:lpstr>Instruction Set</vt:lpstr>
      <vt:lpstr>Assembler Instruction Format</vt:lpstr>
      <vt:lpstr>Where Can the Operands Be Located?</vt:lpstr>
      <vt:lpstr>Update Condition Codes in APSR?</vt:lpstr>
      <vt:lpstr>Instruction Set Summary</vt:lpstr>
      <vt:lpstr>Load/Store Register</vt:lpstr>
      <vt:lpstr>Addressing Memory</vt:lpstr>
      <vt:lpstr>Other Data Sizes</vt:lpstr>
      <vt:lpstr>Data Size Extension</vt:lpstr>
      <vt:lpstr>Load/Store Multiple</vt:lpstr>
      <vt:lpstr>Load Literal Value into Register</vt:lpstr>
      <vt:lpstr>Move (Pseudo-)Instructions</vt:lpstr>
      <vt:lpstr>Stack Operations</vt:lpstr>
      <vt:lpstr>Add Instructions</vt:lpstr>
      <vt:lpstr>Add Instructions with Stack Pointer</vt:lpstr>
      <vt:lpstr>Address to Register Pseudo-Instruction</vt:lpstr>
      <vt:lpstr>Subtract</vt:lpstr>
      <vt:lpstr>Multiply</vt:lpstr>
      <vt:lpstr>Logical Operations</vt:lpstr>
      <vt:lpstr>Compare</vt:lpstr>
      <vt:lpstr>Shift and Rotate</vt:lpstr>
      <vt:lpstr>Reversing Bytes</vt:lpstr>
      <vt:lpstr>Changing Program Flow - Branches</vt:lpstr>
      <vt:lpstr>Condition Codes</vt:lpstr>
      <vt:lpstr>Changing Program Flow - Subroutines</vt:lpstr>
      <vt:lpstr>Special Register Instructions</vt:lpstr>
      <vt:lpstr>Other</vt:lpstr>
    </vt:vector>
  </TitlesOfParts>
  <Company>Compaq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Content</dc:title>
  <dc:creator>Compaq</dc:creator>
  <cp:lastModifiedBy>Ran Guan</cp:lastModifiedBy>
  <cp:revision>241</cp:revision>
  <cp:lastPrinted>2000-08-21T16:55:50Z</cp:lastPrinted>
  <dcterms:created xsi:type="dcterms:W3CDTF">2000-08-18T17:47:17Z</dcterms:created>
  <dcterms:modified xsi:type="dcterms:W3CDTF">2013-08-30T16:18:59Z</dcterms:modified>
</cp:coreProperties>
</file>