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677" r:id="rId2"/>
  </p:sldMasterIdLst>
  <p:notesMasterIdLst>
    <p:notesMasterId r:id="rId28"/>
  </p:notesMasterIdLst>
  <p:handoutMasterIdLst>
    <p:handoutMasterId r:id="rId29"/>
  </p:handoutMasterIdLst>
  <p:sldIdLst>
    <p:sldId id="258" r:id="rId3"/>
    <p:sldId id="263" r:id="rId4"/>
    <p:sldId id="259" r:id="rId5"/>
    <p:sldId id="264" r:id="rId6"/>
    <p:sldId id="260" r:id="rId7"/>
    <p:sldId id="262" r:id="rId8"/>
    <p:sldId id="261" r:id="rId9"/>
    <p:sldId id="292" r:id="rId10"/>
    <p:sldId id="293" r:id="rId11"/>
    <p:sldId id="285" r:id="rId12"/>
    <p:sldId id="291" r:id="rId13"/>
    <p:sldId id="269" r:id="rId14"/>
    <p:sldId id="277" r:id="rId15"/>
    <p:sldId id="273" r:id="rId16"/>
    <p:sldId id="294" r:id="rId17"/>
    <p:sldId id="286" r:id="rId18"/>
    <p:sldId id="265" r:id="rId19"/>
    <p:sldId id="270" r:id="rId20"/>
    <p:sldId id="272" r:id="rId21"/>
    <p:sldId id="290" r:id="rId22"/>
    <p:sldId id="279" r:id="rId23"/>
    <p:sldId id="280" r:id="rId24"/>
    <p:sldId id="281" r:id="rId25"/>
    <p:sldId id="283" r:id="rId26"/>
    <p:sldId id="284"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99"/>
    <a:srgbClr val="FF0000"/>
    <a:srgbClr val="FEDCD6"/>
    <a:srgbClr val="FFCC99"/>
    <a:srgbClr val="CCFF99"/>
    <a:srgbClr val="FFCCFF"/>
    <a:srgbClr val="66FF33"/>
    <a:srgbClr val="FF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237" autoAdjust="0"/>
    <p:restoredTop sz="86393" autoAdjust="0"/>
  </p:normalViewPr>
  <p:slideViewPr>
    <p:cSldViewPr>
      <p:cViewPr varScale="1">
        <p:scale>
          <a:sx n="80" d="100"/>
          <a:sy n="80" d="100"/>
        </p:scale>
        <p:origin x="-84" y="-810"/>
      </p:cViewPr>
      <p:guideLst>
        <p:guide orient="horz" pos="2160"/>
        <p:guide pos="2880"/>
      </p:guideLst>
    </p:cSldViewPr>
  </p:slideViewPr>
  <p:outlineViewPr>
    <p:cViewPr>
      <p:scale>
        <a:sx n="33" d="100"/>
        <a:sy n="33" d="100"/>
      </p:scale>
      <p:origin x="0" y="27678"/>
    </p:cViewPr>
  </p:outlineViewPr>
  <p:notesTextViewPr>
    <p:cViewPr>
      <p:scale>
        <a:sx n="100" d="100"/>
        <a:sy n="100" d="100"/>
      </p:scale>
      <p:origin x="0" y="0"/>
    </p:cViewPr>
  </p:notesTextViewPr>
  <p:sorterViewPr>
    <p:cViewPr>
      <p:scale>
        <a:sx n="100" d="100"/>
        <a:sy n="100" d="100"/>
      </p:scale>
      <p:origin x="0" y="1200"/>
    </p:cViewPr>
  </p:sorterViewPr>
  <p:notesViewPr>
    <p:cSldViewPr>
      <p:cViewPr varScale="1">
        <p:scale>
          <a:sx n="70" d="100"/>
          <a:sy n="70" d="100"/>
        </p:scale>
        <p:origin x="-3294"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4813" cy="465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t" anchorCtr="0" compatLnSpc="1">
            <a:prstTxWarp prst="textNoShape">
              <a:avLst/>
            </a:prstTxWarp>
          </a:bodyPr>
          <a:lstStyle>
            <a:lvl1pPr>
              <a:defRPr sz="1200"/>
            </a:lvl1pPr>
          </a:lstStyle>
          <a:p>
            <a:pPr>
              <a:defRPr/>
            </a:pPr>
            <a:endParaRPr lang="en-US"/>
          </a:p>
        </p:txBody>
      </p:sp>
      <p:sp>
        <p:nvSpPr>
          <p:cNvPr id="37891" name="Rectangle 3"/>
          <p:cNvSpPr>
            <a:spLocks noGrp="1" noChangeArrowheads="1"/>
          </p:cNvSpPr>
          <p:nvPr>
            <p:ph type="dt" sz="quarter" idx="1"/>
          </p:nvPr>
        </p:nvSpPr>
        <p:spPr bwMode="auto">
          <a:xfrm>
            <a:off x="3900488" y="0"/>
            <a:ext cx="2944812" cy="465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t" anchorCtr="0" compatLnSpc="1">
            <a:prstTxWarp prst="textNoShape">
              <a:avLst/>
            </a:prstTxWarp>
          </a:bodyPr>
          <a:lstStyle>
            <a:lvl1pPr algn="r">
              <a:defRPr sz="1200"/>
            </a:lvl1pPr>
          </a:lstStyle>
          <a:p>
            <a:pPr>
              <a:defRPr/>
            </a:pPr>
            <a:endParaRPr lang="en-US"/>
          </a:p>
        </p:txBody>
      </p:sp>
      <p:sp>
        <p:nvSpPr>
          <p:cNvPr id="37892" name="Rectangle 4"/>
          <p:cNvSpPr>
            <a:spLocks noGrp="1" noChangeArrowheads="1"/>
          </p:cNvSpPr>
          <p:nvPr>
            <p:ph type="ftr" sz="quarter" idx="2"/>
          </p:nvPr>
        </p:nvSpPr>
        <p:spPr bwMode="auto">
          <a:xfrm>
            <a:off x="0" y="8678863"/>
            <a:ext cx="2944813" cy="465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b" anchorCtr="0" compatLnSpc="1">
            <a:prstTxWarp prst="textNoShape">
              <a:avLst/>
            </a:prstTxWarp>
          </a:bodyPr>
          <a:lstStyle>
            <a:lvl1pPr>
              <a:defRPr sz="1200"/>
            </a:lvl1pPr>
          </a:lstStyle>
          <a:p>
            <a:pPr>
              <a:defRPr/>
            </a:pPr>
            <a:endParaRPr lang="en-US"/>
          </a:p>
        </p:txBody>
      </p:sp>
      <p:sp>
        <p:nvSpPr>
          <p:cNvPr id="37893" name="Rectangle 5"/>
          <p:cNvSpPr>
            <a:spLocks noGrp="1" noChangeArrowheads="1"/>
          </p:cNvSpPr>
          <p:nvPr>
            <p:ph type="sldNum" sz="quarter" idx="3"/>
          </p:nvPr>
        </p:nvSpPr>
        <p:spPr bwMode="auto">
          <a:xfrm>
            <a:off x="3900488" y="8678863"/>
            <a:ext cx="2944812" cy="465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b" anchorCtr="0" compatLnSpc="1">
            <a:prstTxWarp prst="textNoShape">
              <a:avLst/>
            </a:prstTxWarp>
          </a:bodyPr>
          <a:lstStyle>
            <a:lvl1pPr algn="r">
              <a:defRPr sz="1200"/>
            </a:lvl1pPr>
          </a:lstStyle>
          <a:p>
            <a:pPr>
              <a:defRPr/>
            </a:pPr>
            <a:fld id="{543A93B0-CCB9-46C8-AB4A-09C8F1E748B5}" type="slidenum">
              <a:rPr lang="en-US"/>
              <a:pPr>
                <a:defRPr/>
              </a:pPr>
              <a:t>‹#›</a:t>
            </a:fld>
            <a:endParaRPr lang="en-US"/>
          </a:p>
        </p:txBody>
      </p:sp>
    </p:spTree>
    <p:extLst>
      <p:ext uri="{BB962C8B-B14F-4D97-AF65-F5344CB8AC3E}">
        <p14:creationId xmlns="" xmlns:p14="http://schemas.microsoft.com/office/powerpoint/2010/main" val="1536044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4813" cy="465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t" anchorCtr="0" compatLnSpc="1">
            <a:prstTxWarp prst="textNoShape">
              <a:avLst/>
            </a:prstTxWarp>
          </a:bodyPr>
          <a:lstStyle>
            <a:lvl1pPr>
              <a:defRPr sz="1200"/>
            </a:lvl1pPr>
          </a:lstStyle>
          <a:p>
            <a:pPr>
              <a:defRPr/>
            </a:pPr>
            <a:endParaRPr lang="en-US"/>
          </a:p>
        </p:txBody>
      </p:sp>
      <p:sp>
        <p:nvSpPr>
          <p:cNvPr id="8195" name="Rectangle 3"/>
          <p:cNvSpPr>
            <a:spLocks noGrp="1" noChangeArrowheads="1"/>
          </p:cNvSpPr>
          <p:nvPr>
            <p:ph type="dt" idx="1"/>
          </p:nvPr>
        </p:nvSpPr>
        <p:spPr bwMode="auto">
          <a:xfrm>
            <a:off x="3900488" y="0"/>
            <a:ext cx="2944812" cy="465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t" anchorCtr="0" compatLnSpc="1">
            <a:prstTxWarp prst="textNoShape">
              <a:avLst/>
            </a:prstTxWarp>
          </a:bodyPr>
          <a:lstStyle>
            <a:lvl1pPr algn="r">
              <a:defRPr sz="1200"/>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89038" y="698500"/>
            <a:ext cx="4545012" cy="3408363"/>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8197" name="Rectangle 5"/>
          <p:cNvSpPr>
            <a:spLocks noGrp="1" noChangeArrowheads="1"/>
          </p:cNvSpPr>
          <p:nvPr>
            <p:ph type="body" sz="quarter" idx="3"/>
          </p:nvPr>
        </p:nvSpPr>
        <p:spPr bwMode="auto">
          <a:xfrm>
            <a:off x="884238" y="4338638"/>
            <a:ext cx="5076825" cy="41068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678863"/>
            <a:ext cx="2944813" cy="465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b" anchorCtr="0" compatLnSpc="1">
            <a:prstTxWarp prst="textNoShape">
              <a:avLst/>
            </a:prstTxWarp>
          </a:bodyPr>
          <a:lstStyle>
            <a:lvl1pPr>
              <a:defRPr sz="1200"/>
            </a:lvl1pPr>
          </a:lstStyle>
          <a:p>
            <a:pPr>
              <a:defRPr/>
            </a:pPr>
            <a:endParaRPr lang="en-US"/>
          </a:p>
        </p:txBody>
      </p:sp>
      <p:sp>
        <p:nvSpPr>
          <p:cNvPr id="8199" name="Rectangle 7"/>
          <p:cNvSpPr>
            <a:spLocks noGrp="1" noChangeArrowheads="1"/>
          </p:cNvSpPr>
          <p:nvPr>
            <p:ph type="sldNum" sz="quarter" idx="5"/>
          </p:nvPr>
        </p:nvSpPr>
        <p:spPr bwMode="auto">
          <a:xfrm>
            <a:off x="3900488" y="8678863"/>
            <a:ext cx="2944812" cy="465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526" tIns="45764" rIns="91526" bIns="45764" numCol="1" anchor="b" anchorCtr="0" compatLnSpc="1">
            <a:prstTxWarp prst="textNoShape">
              <a:avLst/>
            </a:prstTxWarp>
          </a:bodyPr>
          <a:lstStyle>
            <a:lvl1pPr algn="r">
              <a:defRPr sz="1200"/>
            </a:lvl1pPr>
          </a:lstStyle>
          <a:p>
            <a:pPr>
              <a:defRPr/>
            </a:pPr>
            <a:fld id="{A61CEEFA-6A2E-4511-AC04-5271210D0BED}" type="slidenum">
              <a:rPr lang="en-US"/>
              <a:pPr>
                <a:defRPr/>
              </a:pPr>
              <a:t>‹#›</a:t>
            </a:fld>
            <a:endParaRPr lang="en-US"/>
          </a:p>
        </p:txBody>
      </p:sp>
    </p:spTree>
    <p:extLst>
      <p:ext uri="{BB962C8B-B14F-4D97-AF65-F5344CB8AC3E}">
        <p14:creationId xmlns="" xmlns:p14="http://schemas.microsoft.com/office/powerpoint/2010/main" val="18342658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FB4A8BA9-BF09-4543-A599-B49B516DBBE8}" type="slidenum">
              <a:rPr lang="en-US" sz="1200" smtClean="0"/>
              <a:pPr/>
              <a:t>1</a:t>
            </a:fld>
            <a:endParaRPr lang="en-US" sz="1200" smtClean="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p:spPr>
        <p:txBody>
          <a:bodyPr/>
          <a:lstStyle/>
          <a:p>
            <a:endParaRPr lang="en-US" smtClean="0"/>
          </a:p>
        </p:txBody>
      </p:sp>
      <p:sp>
        <p:nvSpPr>
          <p:cNvPr id="46084"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BBF71EB-6956-45EA-8E7B-D49CD785BBF2}" type="slidenum">
              <a:rPr lang="en-US" sz="1200" smtClean="0"/>
              <a:pPr/>
              <a:t>14</a:t>
            </a:fld>
            <a:endParaRPr 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p:spPr>
        <p:txBody>
          <a:bodyPr/>
          <a:lstStyle/>
          <a:p>
            <a:endParaRPr lang="en-US" smtClean="0"/>
          </a:p>
        </p:txBody>
      </p:sp>
      <p:sp>
        <p:nvSpPr>
          <p:cNvPr id="46084"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BBF71EB-6956-45EA-8E7B-D49CD785BBF2}" type="slidenum">
              <a:rPr lang="en-US" sz="1200" smtClean="0"/>
              <a:pPr/>
              <a:t>15</a:t>
            </a:fld>
            <a:endParaRPr 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endParaRPr lang="en-US" smtClean="0"/>
          </a:p>
        </p:txBody>
      </p:sp>
      <p:sp>
        <p:nvSpPr>
          <p:cNvPr id="37892"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F993142-7DFD-43E1-B955-16AB8E776E3E}" type="slidenum">
              <a:rPr lang="en-US" sz="1200" smtClean="0"/>
              <a:pPr/>
              <a:t>17</a:t>
            </a:fld>
            <a:endParaRPr 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endParaRPr lang="en-US" smtClean="0"/>
          </a:p>
        </p:txBody>
      </p:sp>
      <p:sp>
        <p:nvSpPr>
          <p:cNvPr id="43012"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1090874-D7F9-4C5B-A972-F22684ACA8BB}" type="slidenum">
              <a:rPr lang="en-US" sz="1200" smtClean="0"/>
              <a:pPr/>
              <a:t>18</a:t>
            </a:fld>
            <a:endParaRPr 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endParaRPr lang="en-US" smtClean="0"/>
          </a:p>
        </p:txBody>
      </p:sp>
      <p:sp>
        <p:nvSpPr>
          <p:cNvPr id="44036"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92F328D-0B01-4974-91CC-6450F2977B05}" type="slidenum">
              <a:rPr lang="en-US" sz="1200" smtClean="0"/>
              <a:pPr/>
              <a:t>19</a:t>
            </a:fld>
            <a:endParaRPr lang="en-US"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endParaRPr lang="en-US" smtClean="0"/>
          </a:p>
        </p:txBody>
      </p:sp>
      <p:sp>
        <p:nvSpPr>
          <p:cNvPr id="44036"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C92F328D-0B01-4974-91CC-6450F2977B05}" type="slidenum">
              <a:rPr lang="en-US" sz="1200" smtClean="0"/>
              <a:pPr/>
              <a:t>20</a:t>
            </a:fld>
            <a:endParaRPr lang="en-US" sz="12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p:spPr>
        <p:txBody>
          <a:bodyPr/>
          <a:lstStyle/>
          <a:p>
            <a:endParaRPr lang="en-US" smtClean="0"/>
          </a:p>
        </p:txBody>
      </p:sp>
      <p:sp>
        <p:nvSpPr>
          <p:cNvPr id="52228"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31439F87-DCA7-44A2-857B-87EE86DDF3B1}" type="slidenum">
              <a:rPr lang="en-US" sz="1200" smtClean="0"/>
              <a:pPr/>
              <a:t>21</a:t>
            </a:fld>
            <a:endParaRPr lang="en-US" sz="12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endParaRPr lang="en-US" smtClean="0"/>
          </a:p>
        </p:txBody>
      </p:sp>
      <p:sp>
        <p:nvSpPr>
          <p:cNvPr id="53252"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F684C2B-D4E7-48FC-A2B6-4FFA2522BB71}" type="slidenum">
              <a:rPr lang="en-US" sz="1200" smtClean="0"/>
              <a:pPr/>
              <a:t>22</a:t>
            </a:fld>
            <a:endParaRPr lang="en-US"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p:spPr>
        <p:txBody>
          <a:bodyPr/>
          <a:lstStyle/>
          <a:p>
            <a:endParaRPr lang="en-US" smtClean="0"/>
          </a:p>
        </p:txBody>
      </p:sp>
      <p:sp>
        <p:nvSpPr>
          <p:cNvPr id="54276"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4A97FAF-7BD1-405F-B227-E9F3C7415F60}" type="slidenum">
              <a:rPr lang="en-US" sz="1200" smtClean="0"/>
              <a:pPr/>
              <a:t>23</a:t>
            </a:fld>
            <a:endParaRPr lang="en-US" sz="12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p:spPr>
        <p:txBody>
          <a:bodyPr/>
          <a:lstStyle/>
          <a:p>
            <a:endParaRPr lang="en-US" smtClean="0"/>
          </a:p>
        </p:txBody>
      </p:sp>
      <p:sp>
        <p:nvSpPr>
          <p:cNvPr id="55300"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AB038424-5BD3-4253-B3A1-840F16CCFE47}" type="slidenum">
              <a:rPr lang="en-US" sz="1200" smtClean="0"/>
              <a:pPr/>
              <a:t>24</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p:spPr>
        <p:txBody>
          <a:bodyPr/>
          <a:lstStyle/>
          <a:p>
            <a:endParaRPr lang="en-US" smtClean="0"/>
          </a:p>
        </p:txBody>
      </p:sp>
      <p:sp>
        <p:nvSpPr>
          <p:cNvPr id="31748"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1A0E1861-FFCB-4B7C-9D8A-3C757B9899A8}" type="slidenum">
              <a:rPr lang="en-US" sz="1200" smtClean="0"/>
              <a:pPr/>
              <a:t>2</a:t>
            </a:fld>
            <a:endParaRPr lang="en-US" sz="12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endParaRPr lang="en-US" smtClean="0"/>
          </a:p>
        </p:txBody>
      </p:sp>
      <p:sp>
        <p:nvSpPr>
          <p:cNvPr id="56324"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5B2113D-B425-44CF-A791-8ADA7E541684}" type="slidenum">
              <a:rPr lang="en-US" sz="1200" smtClean="0"/>
              <a:pPr/>
              <a:t>25</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p:spPr>
        <p:txBody>
          <a:bodyPr/>
          <a:lstStyle/>
          <a:p>
            <a:endParaRPr lang="en-US" smtClean="0"/>
          </a:p>
        </p:txBody>
      </p:sp>
      <p:sp>
        <p:nvSpPr>
          <p:cNvPr id="32772"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299FF01-7522-4BC9-B2F6-AACDA799881D}" type="slidenum">
              <a:rPr lang="en-US" sz="1200" smtClean="0"/>
              <a:pPr/>
              <a:t>3</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endParaRPr lang="en-US" smtClean="0"/>
          </a:p>
        </p:txBody>
      </p:sp>
      <p:sp>
        <p:nvSpPr>
          <p:cNvPr id="33796"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78F4A43D-6BC7-4DF9-8B0D-68AF092C77C3}" type="slidenum">
              <a:rPr lang="en-US" sz="1200" smtClean="0"/>
              <a:pPr/>
              <a:t>4</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endParaRPr lang="en-US" smtClean="0"/>
          </a:p>
        </p:txBody>
      </p:sp>
      <p:sp>
        <p:nvSpPr>
          <p:cNvPr id="34820"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7B40539-6831-4AB7-9CEF-E7548FB5E3AF}" type="slidenum">
              <a:rPr lang="en-US" sz="1200" smtClean="0"/>
              <a:pPr/>
              <a:t>5</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en-US" smtClean="0"/>
          </a:p>
        </p:txBody>
      </p:sp>
      <p:sp>
        <p:nvSpPr>
          <p:cNvPr id="35844"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EA18599D-53CD-4C85-A5A0-15DC2A7C8686}" type="slidenum">
              <a:rPr lang="en-US" sz="1200" smtClean="0"/>
              <a:pPr/>
              <a:t>6</a:t>
            </a:fld>
            <a:endParaRPr 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endParaRPr lang="en-US" dirty="0" smtClean="0"/>
          </a:p>
        </p:txBody>
      </p:sp>
      <p:sp>
        <p:nvSpPr>
          <p:cNvPr id="36868"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2923F670-3AEC-4707-978B-AE7212962B83}" type="slidenum">
              <a:rPr lang="en-US" sz="1200" smtClean="0"/>
              <a:pPr/>
              <a:t>7</a:t>
            </a:fld>
            <a:endParaRPr 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en-US" smtClean="0"/>
          </a:p>
        </p:txBody>
      </p:sp>
      <p:sp>
        <p:nvSpPr>
          <p:cNvPr id="40964"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4611CD17-415C-4944-B47A-49C3C948D7B4}" type="slidenum">
              <a:rPr lang="en-US" sz="1200" smtClean="0"/>
              <a:pPr/>
              <a:t>12</a:t>
            </a:fld>
            <a:endParaRPr 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endParaRPr lang="en-US" smtClean="0"/>
          </a:p>
        </p:txBody>
      </p:sp>
      <p:sp>
        <p:nvSpPr>
          <p:cNvPr id="50180" name="Slide Number Placeholder 3"/>
          <p:cNvSpPr>
            <a:spLocks noGrp="1"/>
          </p:cNvSpPr>
          <p:nvPr>
            <p:ph type="sldNum" sz="quarter" idx="5"/>
          </p:nvPr>
        </p:nvSpPr>
        <p:spPr>
          <a:noFill/>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fld id="{96A58C04-25D5-4A92-856C-200D5C2F27D6}" type="slidenum">
              <a:rPr lang="en-US" sz="1200" smtClean="0"/>
              <a:pPr/>
              <a:t>13</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 name="Line 2"/>
          <p:cNvSpPr>
            <a:spLocks noChangeShapeType="1"/>
          </p:cNvSpPr>
          <p:nvPr/>
        </p:nvSpPr>
        <p:spPr bwMode="gray">
          <a:xfrm>
            <a:off x="0" y="6364288"/>
            <a:ext cx="9144000" cy="0"/>
          </a:xfrm>
          <a:prstGeom prst="line">
            <a:avLst/>
          </a:prstGeom>
          <a:noFill/>
          <a:ln w="19050">
            <a:solidFill>
              <a:schemeClr val="bg2"/>
            </a:solidFill>
            <a:round/>
            <a:headEnd/>
            <a:tailEnd/>
          </a:ln>
          <a:effectLst/>
        </p:spPr>
        <p:txBody>
          <a:bodyPr lIns="80167" tIns="40084" rIns="80167" bIns="40084" anchor="ctr"/>
          <a:lstStyle/>
          <a:p>
            <a:pPr>
              <a:defRPr/>
            </a:pPr>
            <a:endParaRPr lang="en-GB">
              <a:latin typeface="Arial" pitchFamily="34" charset="0"/>
            </a:endParaRPr>
          </a:p>
        </p:txBody>
      </p:sp>
      <p:sp>
        <p:nvSpPr>
          <p:cNvPr id="4" name="Rectangle 4"/>
          <p:cNvSpPr>
            <a:spLocks noChangeArrowheads="1"/>
          </p:cNvSpPr>
          <p:nvPr/>
        </p:nvSpPr>
        <p:spPr bwMode="invGray">
          <a:xfrm>
            <a:off x="7346950" y="6537325"/>
            <a:ext cx="344488" cy="225425"/>
          </a:xfrm>
          <a:prstGeom prst="rect">
            <a:avLst/>
          </a:prstGeom>
          <a:noFill/>
          <a:ln w="38100" algn="ctr">
            <a:noFill/>
            <a:miter lim="800000"/>
            <a:headEnd/>
            <a:tailEnd/>
          </a:ln>
          <a:effectLst/>
        </p:spPr>
        <p:txBody>
          <a:bodyPr wrap="none" lIns="80167" tIns="40084" rIns="80167" bIns="40084">
            <a:spAutoFit/>
          </a:bodyPr>
          <a:lstStyle/>
          <a:p>
            <a:pPr defTabSz="801688">
              <a:defRPr/>
            </a:pPr>
            <a:fld id="{907B36F5-0D9A-4D83-AE4B-C8B5FD6D4AF1}" type="slidenum">
              <a:rPr lang="en-GB" sz="1200">
                <a:solidFill>
                  <a:srgbClr val="FFFFFF"/>
                </a:solidFill>
                <a:latin typeface="Arial" pitchFamily="34" charset="0"/>
              </a:rPr>
              <a:pPr defTabSz="801688">
                <a:defRPr/>
              </a:pPr>
              <a:t>‹#›</a:t>
            </a:fld>
            <a:endParaRPr lang="en-GB" sz="1200">
              <a:solidFill>
                <a:srgbClr val="FFFFFF"/>
              </a:solidFill>
              <a:latin typeface="Arial" pitchFamily="34" charset="0"/>
            </a:endParaRPr>
          </a:p>
        </p:txBody>
      </p:sp>
      <p:sp>
        <p:nvSpPr>
          <p:cNvPr id="831491" name="Rectangle 3"/>
          <p:cNvSpPr>
            <a:spLocks noGrp="1" noChangeArrowheads="1"/>
          </p:cNvSpPr>
          <p:nvPr>
            <p:ph type="ctrTitle"/>
          </p:nvPr>
        </p:nvSpPr>
        <p:spPr bwMode="gray">
          <a:xfrm>
            <a:off x="928688" y="2017713"/>
            <a:ext cx="7337425" cy="1411287"/>
          </a:xfrm>
          <a:solidFill>
            <a:schemeClr val="bg1"/>
          </a:solidFill>
        </p:spPr>
        <p:txBody>
          <a:bodyPr lIns="0" tIns="0" rIns="0" bIns="0" anchor="t"/>
          <a:lstStyle>
            <a:lvl1pPr algn="ctr">
              <a:defRPr sz="4600"/>
            </a:lvl1pPr>
          </a:lstStyle>
          <a:p>
            <a:r>
              <a:rPr lang="en-US" smtClean="0"/>
              <a:t>Click to edit Master title style</a:t>
            </a:r>
            <a:endParaRPr lang="en-GB"/>
          </a:p>
        </p:txBody>
      </p:sp>
      <p:sp>
        <p:nvSpPr>
          <p:cNvPr id="5" name="Text Box 7"/>
          <p:cNvSpPr txBox="1">
            <a:spLocks noChangeArrowheads="1"/>
          </p:cNvSpPr>
          <p:nvPr/>
        </p:nvSpPr>
        <p:spPr bwMode="invGray">
          <a:xfrm>
            <a:off x="304800" y="6400800"/>
            <a:ext cx="2286000" cy="430887"/>
          </a:xfrm>
          <a:prstGeom prst="rect">
            <a:avLst/>
          </a:prstGeom>
          <a:noFill/>
          <a:ln w="38100">
            <a:noFill/>
            <a:miter lim="800000"/>
            <a:headEnd/>
            <a:tailEnd/>
          </a:ln>
          <a:effectLst/>
        </p:spPr>
        <p:txBody>
          <a:bodyPr wrap="square" anchor="ctr">
            <a:spAutoFit/>
          </a:bodyPr>
          <a:lstStyle/>
          <a:p>
            <a:pPr algn="l" fontAlgn="base">
              <a:lnSpc>
                <a:spcPct val="100000"/>
              </a:lnSpc>
              <a:buClrTx/>
              <a:buSzTx/>
              <a:buFontTx/>
              <a:buNone/>
              <a:defRPr/>
            </a:pPr>
            <a:r>
              <a:rPr lang="en-GB" sz="1100" dirty="0" smtClean="0">
                <a:solidFill>
                  <a:schemeClr val="bg1"/>
                </a:solidFill>
                <a:latin typeface="Arial" pitchFamily="34" charset="0"/>
              </a:rPr>
              <a:t>ARM University</a:t>
            </a:r>
            <a:r>
              <a:rPr lang="en-GB" sz="1100" baseline="0" dirty="0" smtClean="0">
                <a:solidFill>
                  <a:schemeClr val="bg1"/>
                </a:solidFill>
                <a:latin typeface="Arial" pitchFamily="34" charset="0"/>
              </a:rPr>
              <a:t> Program</a:t>
            </a:r>
            <a:endParaRPr lang="en-GB" sz="1100" dirty="0" smtClean="0">
              <a:solidFill>
                <a:schemeClr val="bg1"/>
              </a:solidFill>
              <a:latin typeface="Arial" pitchFamily="34" charset="0"/>
            </a:endParaRPr>
          </a:p>
          <a:p>
            <a:pPr algn="l" fontAlgn="base">
              <a:lnSpc>
                <a:spcPct val="100000"/>
              </a:lnSpc>
              <a:buClrTx/>
              <a:buSzTx/>
              <a:buFontTx/>
              <a:buNone/>
              <a:defRPr/>
            </a:pPr>
            <a:r>
              <a:rPr lang="en-GB" sz="1100" dirty="0" smtClean="0">
                <a:solidFill>
                  <a:schemeClr val="bg1"/>
                </a:solidFill>
                <a:latin typeface="Arial" pitchFamily="34" charset="0"/>
                <a:cs typeface="Calibri"/>
              </a:rPr>
              <a:t>Copyright © ARM Ltd 2013</a:t>
            </a:r>
            <a:endParaRPr lang="en-GB" sz="1100" dirty="0">
              <a:solidFill>
                <a:schemeClr val="bg1"/>
              </a:solidFill>
              <a:latin typeface="Arial" pitchFamily="34" charset="0"/>
            </a:endParaRPr>
          </a:p>
        </p:txBody>
      </p:sp>
    </p:spTree>
  </p:cSld>
  <p:clrMapOvr>
    <a:masterClrMapping/>
  </p:clrMapOvr>
  <p:transition>
    <p:pull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0388" y="12700"/>
            <a:ext cx="2233612" cy="63166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09550" y="12700"/>
            <a:ext cx="6548438" cy="6316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9550" y="12700"/>
            <a:ext cx="8934450" cy="8397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33363" y="906463"/>
            <a:ext cx="4378325"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4088" y="906463"/>
            <a:ext cx="4379912"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09550" y="12700"/>
            <a:ext cx="8934450" cy="839788"/>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233363" y="906463"/>
            <a:ext cx="4378325"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64088" y="906463"/>
            <a:ext cx="4379912"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07963" y="0"/>
            <a:ext cx="8936037" cy="8382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233363" y="906463"/>
            <a:ext cx="8910637" cy="5473700"/>
          </a:xfrm>
        </p:spPr>
        <p:txBody>
          <a:bodyPr/>
          <a:lstStyle/>
          <a:p>
            <a:pPr lvl="0"/>
            <a:r>
              <a:rPr lang="en-US" noProof="0" smtClean="0"/>
              <a:t>Click icon to add chart</a:t>
            </a:r>
            <a:endParaRPr lang="en-GB" noProof="0" dirty="0"/>
          </a:p>
        </p:txBody>
      </p:sp>
      <p:sp>
        <p:nvSpPr>
          <p:cNvPr id="4" name="Rectangle 6"/>
          <p:cNvSpPr>
            <a:spLocks noGrp="1" noChangeArrowheads="1"/>
          </p:cNvSpPr>
          <p:nvPr>
            <p:ph type="sldNum" sz="quarter" idx="10"/>
          </p:nvPr>
        </p:nvSpPr>
        <p:spPr>
          <a:xfrm>
            <a:off x="7240588" y="6599238"/>
            <a:ext cx="427037" cy="238125"/>
          </a:xfrm>
          <a:prstGeom prst="rect">
            <a:avLst/>
          </a:prstGeom>
        </p:spPr>
        <p:txBody>
          <a:bodyPr/>
          <a:lstStyle>
            <a:lvl1pPr algn="ctr">
              <a:spcBef>
                <a:spcPct val="25000"/>
              </a:spcBef>
              <a:buSzPct val="125000"/>
              <a:buFont typeface="Wingdings" pitchFamily="2" charset="2"/>
              <a:buNone/>
              <a:defRPr>
                <a:ea typeface="ＭＳ Ｐゴシック" pitchFamily="34" charset="-128"/>
              </a:defRPr>
            </a:lvl1pPr>
          </a:lstStyle>
          <a:p>
            <a:pPr>
              <a:defRPr/>
            </a:pPr>
            <a:fld id="{08618860-3153-46CC-A4A1-37526655B866}" type="slidenum">
              <a:rPr lang="en-GB"/>
              <a:pPr>
                <a:defRPr/>
              </a:pPr>
              <a:t>‹#›</a:t>
            </a:fld>
            <a:endParaRPr lang="en-GB" dirty="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12/23/2013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09550" y="12700"/>
            <a:ext cx="8934450" cy="8397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33363" y="906463"/>
            <a:ext cx="8910637" cy="5422900"/>
          </a:xfrm>
        </p:spPr>
        <p:txBody>
          <a:bodyPr/>
          <a:lstStyle/>
          <a:p>
            <a:r>
              <a:rPr lang="en-US" smtClean="0"/>
              <a:t>Click icon to add table</a:t>
            </a:r>
            <a:endParaRPr lang="en-US"/>
          </a:p>
        </p:txBody>
      </p:sp>
    </p:spTree>
  </p:cSld>
  <p:clrMapOvr>
    <a:masterClrMapping/>
  </p:clrMapOvr>
  <p:transition spd="med">
    <p:pull dir="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Line 2"/>
          <p:cNvSpPr>
            <a:spLocks noChangeShapeType="1"/>
          </p:cNvSpPr>
          <p:nvPr/>
        </p:nvSpPr>
        <p:spPr bwMode="gray">
          <a:xfrm>
            <a:off x="0" y="6364288"/>
            <a:ext cx="9144000" cy="0"/>
          </a:xfrm>
          <a:prstGeom prst="line">
            <a:avLst/>
          </a:prstGeom>
          <a:noFill/>
          <a:ln w="19050">
            <a:solidFill>
              <a:schemeClr val="bg2"/>
            </a:solidFill>
            <a:round/>
            <a:headEnd/>
            <a:tailEnd/>
          </a:ln>
          <a:effectLst/>
        </p:spPr>
        <p:txBody>
          <a:bodyPr lIns="80167" tIns="40084" rIns="80167" bIns="40084" anchor="ctr"/>
          <a:lstStyle/>
          <a:p>
            <a:pPr>
              <a:defRPr/>
            </a:pPr>
            <a:endParaRPr lang="en-GB">
              <a:latin typeface="Arial" pitchFamily="34" charset="0"/>
            </a:endParaRPr>
          </a:p>
        </p:txBody>
      </p:sp>
      <p:sp>
        <p:nvSpPr>
          <p:cNvPr id="4" name="Rectangle 4"/>
          <p:cNvSpPr>
            <a:spLocks noChangeArrowheads="1"/>
          </p:cNvSpPr>
          <p:nvPr/>
        </p:nvSpPr>
        <p:spPr bwMode="invGray">
          <a:xfrm>
            <a:off x="7346950" y="6537325"/>
            <a:ext cx="344488" cy="225425"/>
          </a:xfrm>
          <a:prstGeom prst="rect">
            <a:avLst/>
          </a:prstGeom>
          <a:noFill/>
          <a:ln w="38100" algn="ctr">
            <a:noFill/>
            <a:miter lim="800000"/>
            <a:headEnd/>
            <a:tailEnd/>
          </a:ln>
          <a:effectLst/>
        </p:spPr>
        <p:txBody>
          <a:bodyPr wrap="none" lIns="80167" tIns="40084" rIns="80167" bIns="40084">
            <a:spAutoFit/>
          </a:bodyPr>
          <a:lstStyle/>
          <a:p>
            <a:pPr defTabSz="801688">
              <a:defRPr/>
            </a:pPr>
            <a:fld id="{907B36F5-0D9A-4D83-AE4B-C8B5FD6D4AF1}" type="slidenum">
              <a:rPr lang="en-GB" sz="1200">
                <a:solidFill>
                  <a:srgbClr val="FFFFFF"/>
                </a:solidFill>
                <a:latin typeface="Arial" pitchFamily="34" charset="0"/>
              </a:rPr>
              <a:pPr defTabSz="801688">
                <a:defRPr/>
              </a:pPr>
              <a:t>‹#›</a:t>
            </a:fld>
            <a:endParaRPr lang="en-GB" sz="1200">
              <a:solidFill>
                <a:srgbClr val="FFFFFF"/>
              </a:solidFill>
              <a:latin typeface="Arial" pitchFamily="34" charset="0"/>
            </a:endParaRPr>
          </a:p>
        </p:txBody>
      </p:sp>
      <p:sp>
        <p:nvSpPr>
          <p:cNvPr id="831491" name="Rectangle 3"/>
          <p:cNvSpPr>
            <a:spLocks noGrp="1" noChangeArrowheads="1"/>
          </p:cNvSpPr>
          <p:nvPr>
            <p:ph type="ctrTitle"/>
          </p:nvPr>
        </p:nvSpPr>
        <p:spPr bwMode="gray">
          <a:xfrm>
            <a:off x="928688" y="2017713"/>
            <a:ext cx="7337425" cy="1411287"/>
          </a:xfrm>
          <a:solidFill>
            <a:schemeClr val="bg1"/>
          </a:solidFill>
        </p:spPr>
        <p:txBody>
          <a:bodyPr lIns="0" tIns="0" rIns="0" bIns="0" anchor="t"/>
          <a:lstStyle>
            <a:lvl1pPr algn="ctr">
              <a:defRPr sz="4600"/>
            </a:lvl1pPr>
          </a:lstStyle>
          <a:p>
            <a:r>
              <a:rPr lang="en-US" smtClean="0"/>
              <a:t>Click to edit Master title style</a:t>
            </a:r>
            <a:endParaRPr lang="en-GB"/>
          </a:p>
        </p:txBody>
      </p:sp>
      <p:sp>
        <p:nvSpPr>
          <p:cNvPr id="5" name="Text Box 7"/>
          <p:cNvSpPr txBox="1">
            <a:spLocks noChangeArrowheads="1"/>
          </p:cNvSpPr>
          <p:nvPr/>
        </p:nvSpPr>
        <p:spPr bwMode="invGray">
          <a:xfrm>
            <a:off x="304800" y="6400800"/>
            <a:ext cx="2286000" cy="430887"/>
          </a:xfrm>
          <a:prstGeom prst="rect">
            <a:avLst/>
          </a:prstGeom>
          <a:noFill/>
          <a:ln w="38100">
            <a:noFill/>
            <a:miter lim="800000"/>
            <a:headEnd/>
            <a:tailEnd/>
          </a:ln>
          <a:effectLst/>
        </p:spPr>
        <p:txBody>
          <a:bodyPr wrap="square" anchor="ctr">
            <a:spAutoFit/>
          </a:bodyPr>
          <a:lstStyle/>
          <a:p>
            <a:pPr algn="l" fontAlgn="base">
              <a:lnSpc>
                <a:spcPct val="100000"/>
              </a:lnSpc>
              <a:buClrTx/>
              <a:buSzTx/>
              <a:buFontTx/>
              <a:buNone/>
              <a:defRPr/>
            </a:pPr>
            <a:r>
              <a:rPr lang="en-GB" sz="1100" dirty="0" smtClean="0">
                <a:solidFill>
                  <a:schemeClr val="bg1"/>
                </a:solidFill>
                <a:latin typeface="Arial" pitchFamily="34" charset="0"/>
              </a:rPr>
              <a:t>ARM University</a:t>
            </a:r>
            <a:r>
              <a:rPr lang="en-GB" sz="1100" baseline="0" dirty="0" smtClean="0">
                <a:solidFill>
                  <a:schemeClr val="bg1"/>
                </a:solidFill>
                <a:latin typeface="Arial" pitchFamily="34" charset="0"/>
              </a:rPr>
              <a:t> Program</a:t>
            </a:r>
            <a:endParaRPr lang="en-GB" sz="1100" dirty="0" smtClean="0">
              <a:solidFill>
                <a:schemeClr val="bg1"/>
              </a:solidFill>
              <a:latin typeface="Arial" pitchFamily="34" charset="0"/>
            </a:endParaRPr>
          </a:p>
          <a:p>
            <a:pPr algn="l" fontAlgn="base">
              <a:lnSpc>
                <a:spcPct val="100000"/>
              </a:lnSpc>
              <a:buClrTx/>
              <a:buSzTx/>
              <a:buFontTx/>
              <a:buNone/>
              <a:defRPr/>
            </a:pPr>
            <a:r>
              <a:rPr lang="en-GB" sz="1100" dirty="0" smtClean="0">
                <a:solidFill>
                  <a:schemeClr val="bg1"/>
                </a:solidFill>
                <a:latin typeface="Arial" pitchFamily="34" charset="0"/>
                <a:cs typeface="Calibri"/>
              </a:rPr>
              <a:t>Copyright © ARM Ltd 2013</a:t>
            </a:r>
            <a:endParaRPr lang="en-GB" sz="1100" dirty="0">
              <a:solidFill>
                <a:schemeClr val="bg1"/>
              </a:solidFill>
              <a:latin typeface="Arial" pitchFamily="34" charset="0"/>
            </a:endParaRPr>
          </a:p>
        </p:txBody>
      </p:sp>
    </p:spTree>
  </p:cSld>
  <p:clrMapOvr>
    <a:masterClrMapping/>
  </p:clrMapOvr>
  <p:transition>
    <p:pull dir="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pull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33363" y="906463"/>
            <a:ext cx="4378325" cy="5422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4088" y="906463"/>
            <a:ext cx="4379912" cy="5422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pull dir="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pull dir="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pull dir="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pull dir="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0388" y="12700"/>
            <a:ext cx="2233612" cy="631666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09550" y="12700"/>
            <a:ext cx="6548438" cy="63166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9550" y="12700"/>
            <a:ext cx="8934450" cy="839788"/>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33363" y="906463"/>
            <a:ext cx="4378325"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4088" y="906463"/>
            <a:ext cx="4379912"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09550" y="12700"/>
            <a:ext cx="8934450" cy="839788"/>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233363" y="906463"/>
            <a:ext cx="4378325"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64088" y="906463"/>
            <a:ext cx="4379912" cy="5422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pull dir="ru"/>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07963" y="0"/>
            <a:ext cx="8936037" cy="8382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233363" y="906463"/>
            <a:ext cx="8910637" cy="5473700"/>
          </a:xfrm>
        </p:spPr>
        <p:txBody>
          <a:bodyPr/>
          <a:lstStyle/>
          <a:p>
            <a:pPr lvl="0"/>
            <a:r>
              <a:rPr lang="en-US" noProof="0" smtClean="0"/>
              <a:t>Click icon to add chart</a:t>
            </a:r>
            <a:endParaRPr lang="en-GB" noProof="0" dirty="0"/>
          </a:p>
        </p:txBody>
      </p:sp>
      <p:sp>
        <p:nvSpPr>
          <p:cNvPr id="4" name="Rectangle 6"/>
          <p:cNvSpPr>
            <a:spLocks noGrp="1" noChangeArrowheads="1"/>
          </p:cNvSpPr>
          <p:nvPr>
            <p:ph type="sldNum" sz="quarter" idx="10"/>
          </p:nvPr>
        </p:nvSpPr>
        <p:spPr>
          <a:xfrm>
            <a:off x="7240588" y="6599238"/>
            <a:ext cx="427037" cy="238125"/>
          </a:xfrm>
          <a:prstGeom prst="rect">
            <a:avLst/>
          </a:prstGeom>
        </p:spPr>
        <p:txBody>
          <a:bodyPr/>
          <a:lstStyle>
            <a:lvl1pPr algn="ctr">
              <a:spcBef>
                <a:spcPct val="25000"/>
              </a:spcBef>
              <a:buSzPct val="125000"/>
              <a:buFont typeface="Wingdings" pitchFamily="2" charset="2"/>
              <a:buNone/>
              <a:defRPr>
                <a:ea typeface="ＭＳ Ｐゴシック" pitchFamily="34" charset="-128"/>
              </a:defRPr>
            </a:lvl1pPr>
          </a:lstStyle>
          <a:p>
            <a:pPr>
              <a:defRPr/>
            </a:pPr>
            <a:fld id="{08618860-3153-46CC-A4A1-37526655B866}" type="slidenum">
              <a:rPr lang="en-GB" smtClean="0"/>
              <a:pPr>
                <a:defRPr/>
              </a:pPr>
              <a:t>‹#›</a:t>
            </a:fld>
            <a:endParaRPr lang="en-GB" dirty="0"/>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12/23/2013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09550" y="12700"/>
            <a:ext cx="8934450" cy="839788"/>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33363" y="906463"/>
            <a:ext cx="8910637" cy="5422900"/>
          </a:xfrm>
        </p:spPr>
        <p:txBody>
          <a:bodyPr/>
          <a:lstStyle/>
          <a:p>
            <a:r>
              <a:rPr lang="en-US" smtClean="0"/>
              <a:t>Click icon to add table</a:t>
            </a:r>
            <a:endParaRPr lang="en-US"/>
          </a:p>
        </p:txBody>
      </p:sp>
    </p:spTree>
  </p:cSld>
  <p:clrMapOvr>
    <a:masterClrMapping/>
  </p:clrMapOvr>
  <p:transition spd="med">
    <p:pull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33363" y="906463"/>
            <a:ext cx="4378325" cy="5422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4088" y="906463"/>
            <a:ext cx="4379912" cy="5422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ransition>
    <p:pull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ransition>
    <p:pull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pull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pull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pull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09550" y="12700"/>
            <a:ext cx="8934450" cy="839788"/>
          </a:xfrm>
          <a:prstGeom prst="rect">
            <a:avLst/>
          </a:prstGeom>
          <a:noFill/>
          <a:ln w="9525">
            <a:noFill/>
            <a:miter lim="800000"/>
            <a:headEnd/>
            <a:tailEnd/>
          </a:ln>
        </p:spPr>
        <p:txBody>
          <a:bodyPr vert="horz" wrap="square" lIns="80151" tIns="40076" rIns="80151" bIns="40076" numCol="1" anchor="ctr" anchorCtr="0" compatLnSpc="1">
            <a:prstTxWarp prst="textNoShape">
              <a:avLst/>
            </a:prstTxWarp>
          </a:bodyPr>
          <a:lstStyle/>
          <a:p>
            <a:pPr lvl="0"/>
            <a:r>
              <a:rPr lang="en-US" smtClean="0"/>
              <a:t>Click to edit Master title style</a:t>
            </a:r>
            <a:endParaRPr lang="en-GB" dirty="0" smtClean="0"/>
          </a:p>
        </p:txBody>
      </p:sp>
      <p:sp>
        <p:nvSpPr>
          <p:cNvPr id="4099" name="Rectangle 3"/>
          <p:cNvSpPr>
            <a:spLocks noGrp="1" noChangeArrowheads="1"/>
          </p:cNvSpPr>
          <p:nvPr>
            <p:ph type="body" idx="1"/>
          </p:nvPr>
        </p:nvSpPr>
        <p:spPr bwMode="auto">
          <a:xfrm>
            <a:off x="233363" y="906463"/>
            <a:ext cx="8910637" cy="5422900"/>
          </a:xfrm>
          <a:prstGeom prst="rect">
            <a:avLst/>
          </a:prstGeom>
          <a:noFill/>
          <a:ln w="9525">
            <a:noFill/>
            <a:miter lim="800000"/>
            <a:headEnd/>
            <a:tailEnd/>
          </a:ln>
        </p:spPr>
        <p:txBody>
          <a:bodyPr vert="horz" wrap="square" lIns="80151" tIns="40076" rIns="80151" bIns="40076" numCol="1" anchor="t" anchorCtr="0" compatLnSpc="1">
            <a:prstTxWarp prst="textNoShape">
              <a:avLst/>
            </a:prstTxWarp>
          </a:bodyPr>
          <a:lstStyle/>
          <a:p>
            <a:pPr lvl="0"/>
            <a:r>
              <a:rPr lang="en-GB" dirty="0" smtClean="0"/>
              <a:t>Click to edit Master text styles</a:t>
            </a:r>
          </a:p>
          <a:p>
            <a:pPr lvl="1"/>
            <a:r>
              <a:rPr lang="en-GB" dirty="0" smtClean="0"/>
              <a:t>Second</a:t>
            </a:r>
          </a:p>
          <a:p>
            <a:pPr lvl="2"/>
            <a:r>
              <a:rPr lang="en-GB" dirty="0" smtClean="0"/>
              <a:t>Third</a:t>
            </a:r>
          </a:p>
          <a:p>
            <a:pPr lvl="3"/>
            <a:r>
              <a:rPr lang="en-GB" dirty="0" smtClean="0"/>
              <a:t>Fourth</a:t>
            </a:r>
          </a:p>
        </p:txBody>
      </p:sp>
      <p:sp>
        <p:nvSpPr>
          <p:cNvPr id="830468" name="Line 4"/>
          <p:cNvSpPr>
            <a:spLocks noChangeShapeType="1"/>
          </p:cNvSpPr>
          <p:nvPr/>
        </p:nvSpPr>
        <p:spPr bwMode="gray">
          <a:xfrm>
            <a:off x="342900" y="787400"/>
            <a:ext cx="8801100" cy="0"/>
          </a:xfrm>
          <a:prstGeom prst="line">
            <a:avLst/>
          </a:prstGeom>
          <a:noFill/>
          <a:ln w="12700">
            <a:solidFill>
              <a:schemeClr val="bg2"/>
            </a:solidFill>
            <a:round/>
            <a:headEnd/>
            <a:tailEnd/>
          </a:ln>
          <a:effectLst/>
        </p:spPr>
        <p:txBody>
          <a:bodyPr lIns="80167" tIns="40084" rIns="80167" bIns="40084" anchor="ctr"/>
          <a:lstStyle/>
          <a:p>
            <a:pPr>
              <a:defRPr/>
            </a:pPr>
            <a:endParaRPr lang="en-GB">
              <a:latin typeface="Arial" pitchFamily="34" charset="0"/>
            </a:endParaRPr>
          </a:p>
        </p:txBody>
      </p:sp>
      <p:sp>
        <p:nvSpPr>
          <p:cNvPr id="830469" name="Line 5"/>
          <p:cNvSpPr>
            <a:spLocks noChangeShapeType="1"/>
          </p:cNvSpPr>
          <p:nvPr/>
        </p:nvSpPr>
        <p:spPr bwMode="gray">
          <a:xfrm>
            <a:off x="0" y="6373813"/>
            <a:ext cx="9144000" cy="0"/>
          </a:xfrm>
          <a:prstGeom prst="line">
            <a:avLst/>
          </a:prstGeom>
          <a:noFill/>
          <a:ln w="19050">
            <a:solidFill>
              <a:schemeClr val="bg2"/>
            </a:solidFill>
            <a:round/>
            <a:headEnd/>
            <a:tailEnd/>
          </a:ln>
          <a:effectLst/>
        </p:spPr>
        <p:txBody>
          <a:bodyPr lIns="80167" tIns="40084" rIns="80167" bIns="40084" anchor="ctr"/>
          <a:lstStyle/>
          <a:p>
            <a:pPr>
              <a:defRPr/>
            </a:pPr>
            <a:endParaRPr lang="en-GB">
              <a:latin typeface="Arial" pitchFamily="34" charset="0"/>
            </a:endParaRPr>
          </a:p>
        </p:txBody>
      </p:sp>
      <p:sp>
        <p:nvSpPr>
          <p:cNvPr id="830470" name="Rectangle 6"/>
          <p:cNvSpPr>
            <a:spLocks noChangeArrowheads="1"/>
          </p:cNvSpPr>
          <p:nvPr/>
        </p:nvSpPr>
        <p:spPr bwMode="invGray">
          <a:xfrm>
            <a:off x="7346950" y="6537325"/>
            <a:ext cx="344488" cy="225425"/>
          </a:xfrm>
          <a:prstGeom prst="rect">
            <a:avLst/>
          </a:prstGeom>
          <a:noFill/>
          <a:ln w="38100" algn="ctr">
            <a:noFill/>
            <a:miter lim="800000"/>
            <a:headEnd/>
            <a:tailEnd/>
          </a:ln>
          <a:effectLst/>
        </p:spPr>
        <p:txBody>
          <a:bodyPr wrap="none" lIns="80167" tIns="40084" rIns="80167" bIns="40084">
            <a:spAutoFit/>
          </a:bodyPr>
          <a:lstStyle/>
          <a:p>
            <a:pPr defTabSz="801688">
              <a:defRPr/>
            </a:pPr>
            <a:fld id="{A1A00B9A-5B0F-4DB6-8E15-38D31F7471AF}" type="slidenum">
              <a:rPr lang="en-GB" sz="1200">
                <a:solidFill>
                  <a:srgbClr val="FFFFFF"/>
                </a:solidFill>
                <a:latin typeface="Arial" pitchFamily="34" charset="0"/>
              </a:rPr>
              <a:pPr defTabSz="801688">
                <a:defRPr/>
              </a:pPr>
              <a:t>‹#›</a:t>
            </a:fld>
            <a:endParaRPr lang="en-GB" sz="1200">
              <a:solidFill>
                <a:srgbClr val="FFFFFF"/>
              </a:solidFill>
              <a:latin typeface="Arial" pitchFamily="34" charset="0"/>
            </a:endParaRPr>
          </a:p>
        </p:txBody>
      </p:sp>
      <p:sp>
        <p:nvSpPr>
          <p:cNvPr id="830471" name="Text Box 7"/>
          <p:cNvSpPr txBox="1">
            <a:spLocks noChangeArrowheads="1"/>
          </p:cNvSpPr>
          <p:nvPr/>
        </p:nvSpPr>
        <p:spPr bwMode="invGray">
          <a:xfrm>
            <a:off x="304800" y="6400800"/>
            <a:ext cx="2286000" cy="430887"/>
          </a:xfrm>
          <a:prstGeom prst="rect">
            <a:avLst/>
          </a:prstGeom>
          <a:noFill/>
          <a:ln w="38100">
            <a:noFill/>
            <a:miter lim="800000"/>
            <a:headEnd/>
            <a:tailEnd/>
          </a:ln>
          <a:effectLst/>
        </p:spPr>
        <p:txBody>
          <a:bodyPr wrap="square" anchor="ctr">
            <a:spAutoFit/>
          </a:bodyPr>
          <a:lstStyle/>
          <a:p>
            <a:pPr algn="l" fontAlgn="base">
              <a:lnSpc>
                <a:spcPct val="100000"/>
              </a:lnSpc>
              <a:buClrTx/>
              <a:buSzTx/>
              <a:buFontTx/>
              <a:buNone/>
              <a:defRPr/>
            </a:pPr>
            <a:r>
              <a:rPr lang="en-GB" sz="1100" dirty="0" smtClean="0">
                <a:solidFill>
                  <a:schemeClr val="bg1"/>
                </a:solidFill>
                <a:latin typeface="Arial" pitchFamily="34" charset="0"/>
              </a:rPr>
              <a:t>ARM University</a:t>
            </a:r>
            <a:r>
              <a:rPr lang="en-GB" sz="1100" baseline="0" dirty="0" smtClean="0">
                <a:solidFill>
                  <a:schemeClr val="bg1"/>
                </a:solidFill>
                <a:latin typeface="Arial" pitchFamily="34" charset="0"/>
              </a:rPr>
              <a:t> Program</a:t>
            </a:r>
            <a:endParaRPr lang="en-GB" sz="1100" dirty="0" smtClean="0">
              <a:solidFill>
                <a:schemeClr val="bg1"/>
              </a:solidFill>
              <a:latin typeface="Arial" pitchFamily="34" charset="0"/>
            </a:endParaRPr>
          </a:p>
          <a:p>
            <a:pPr algn="l" fontAlgn="base">
              <a:lnSpc>
                <a:spcPct val="100000"/>
              </a:lnSpc>
              <a:buClrTx/>
              <a:buSzTx/>
              <a:buFontTx/>
              <a:buNone/>
              <a:defRPr/>
            </a:pPr>
            <a:r>
              <a:rPr lang="en-GB" sz="1100" dirty="0" smtClean="0">
                <a:solidFill>
                  <a:schemeClr val="bg1"/>
                </a:solidFill>
                <a:latin typeface="Arial" pitchFamily="34" charset="0"/>
                <a:cs typeface="Calibri"/>
              </a:rPr>
              <a:t>Copyright © ARM Ltd 2013</a:t>
            </a:r>
            <a:endParaRPr lang="en-GB" sz="1100" dirty="0">
              <a:solidFill>
                <a:schemeClr val="bg1"/>
              </a:solidFill>
              <a:latin typeface="Arial" pitchFamily="34" charset="0"/>
            </a:endParaRPr>
          </a:p>
        </p:txBody>
      </p:sp>
      <p:sp>
        <p:nvSpPr>
          <p:cNvPr id="8" name="Text Box 13"/>
          <p:cNvSpPr txBox="1">
            <a:spLocks noChangeArrowheads="1"/>
          </p:cNvSpPr>
          <p:nvPr userDrawn="1"/>
        </p:nvSpPr>
        <p:spPr bwMode="auto">
          <a:xfrm>
            <a:off x="4632325" y="6518275"/>
            <a:ext cx="1539875"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sz="1200" smtClean="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ransition>
    <p:pull dir="ru"/>
  </p:transition>
  <p:timing>
    <p:tnLst>
      <p:par>
        <p:cTn id="1" dur="indefinite" restart="never" nodeType="tmRoot"/>
      </p:par>
    </p:tnLst>
  </p:timing>
  <p:txStyles>
    <p:titleStyle>
      <a:lvl1pPr algn="l" defTabSz="801688" rtl="0" eaLnBrk="1" fontAlgn="base" hangingPunct="1">
        <a:spcBef>
          <a:spcPct val="0"/>
        </a:spcBef>
        <a:spcAft>
          <a:spcPct val="0"/>
        </a:spcAft>
        <a:defRPr sz="3600" b="1">
          <a:solidFill>
            <a:schemeClr val="tx1"/>
          </a:solidFill>
          <a:latin typeface="+mj-lt"/>
          <a:ea typeface="+mj-ea"/>
          <a:cs typeface="+mj-cs"/>
        </a:defRPr>
      </a:lvl1pPr>
      <a:lvl2pPr algn="l" defTabSz="801688" rtl="0" eaLnBrk="1" fontAlgn="base" hangingPunct="1">
        <a:spcBef>
          <a:spcPct val="0"/>
        </a:spcBef>
        <a:spcAft>
          <a:spcPct val="0"/>
        </a:spcAft>
        <a:defRPr sz="3600" b="1">
          <a:solidFill>
            <a:schemeClr val="tx1"/>
          </a:solidFill>
          <a:latin typeface="Arial" pitchFamily="34" charset="0"/>
        </a:defRPr>
      </a:lvl2pPr>
      <a:lvl3pPr algn="l" defTabSz="801688" rtl="0" eaLnBrk="1" fontAlgn="base" hangingPunct="1">
        <a:spcBef>
          <a:spcPct val="0"/>
        </a:spcBef>
        <a:spcAft>
          <a:spcPct val="0"/>
        </a:spcAft>
        <a:defRPr sz="3600" b="1">
          <a:solidFill>
            <a:schemeClr val="tx1"/>
          </a:solidFill>
          <a:latin typeface="Arial" pitchFamily="34" charset="0"/>
        </a:defRPr>
      </a:lvl3pPr>
      <a:lvl4pPr algn="l" defTabSz="801688" rtl="0" eaLnBrk="1" fontAlgn="base" hangingPunct="1">
        <a:spcBef>
          <a:spcPct val="0"/>
        </a:spcBef>
        <a:spcAft>
          <a:spcPct val="0"/>
        </a:spcAft>
        <a:defRPr sz="3600" b="1">
          <a:solidFill>
            <a:schemeClr val="tx1"/>
          </a:solidFill>
          <a:latin typeface="Arial" pitchFamily="34" charset="0"/>
        </a:defRPr>
      </a:lvl4pPr>
      <a:lvl5pPr algn="l" defTabSz="801688" rtl="0" eaLnBrk="1" fontAlgn="base" hangingPunct="1">
        <a:spcBef>
          <a:spcPct val="0"/>
        </a:spcBef>
        <a:spcAft>
          <a:spcPct val="0"/>
        </a:spcAft>
        <a:defRPr sz="3600" b="1">
          <a:solidFill>
            <a:schemeClr val="tx1"/>
          </a:solidFill>
          <a:latin typeface="Arial" pitchFamily="34" charset="0"/>
        </a:defRPr>
      </a:lvl5pPr>
      <a:lvl6pPr marL="457200" algn="l" defTabSz="801688" rtl="0" eaLnBrk="1" fontAlgn="base" hangingPunct="1">
        <a:spcBef>
          <a:spcPct val="0"/>
        </a:spcBef>
        <a:spcAft>
          <a:spcPct val="0"/>
        </a:spcAft>
        <a:defRPr sz="3600" b="1">
          <a:solidFill>
            <a:schemeClr val="tx1"/>
          </a:solidFill>
          <a:latin typeface="Arial" pitchFamily="34" charset="0"/>
        </a:defRPr>
      </a:lvl6pPr>
      <a:lvl7pPr marL="914400" algn="l" defTabSz="801688" rtl="0" eaLnBrk="1" fontAlgn="base" hangingPunct="1">
        <a:spcBef>
          <a:spcPct val="0"/>
        </a:spcBef>
        <a:spcAft>
          <a:spcPct val="0"/>
        </a:spcAft>
        <a:defRPr sz="3600" b="1">
          <a:solidFill>
            <a:schemeClr val="tx1"/>
          </a:solidFill>
          <a:latin typeface="Arial" pitchFamily="34" charset="0"/>
        </a:defRPr>
      </a:lvl7pPr>
      <a:lvl8pPr marL="1371600" algn="l" defTabSz="801688" rtl="0" eaLnBrk="1" fontAlgn="base" hangingPunct="1">
        <a:spcBef>
          <a:spcPct val="0"/>
        </a:spcBef>
        <a:spcAft>
          <a:spcPct val="0"/>
        </a:spcAft>
        <a:defRPr sz="3600" b="1">
          <a:solidFill>
            <a:schemeClr val="tx1"/>
          </a:solidFill>
          <a:latin typeface="Arial" pitchFamily="34" charset="0"/>
        </a:defRPr>
      </a:lvl8pPr>
      <a:lvl9pPr marL="1828800" algn="l" defTabSz="801688" rtl="0" eaLnBrk="1" fontAlgn="base" hangingPunct="1">
        <a:spcBef>
          <a:spcPct val="0"/>
        </a:spcBef>
        <a:spcAft>
          <a:spcPct val="0"/>
        </a:spcAft>
        <a:defRPr sz="3600" b="1">
          <a:solidFill>
            <a:schemeClr val="tx1"/>
          </a:solidFill>
          <a:latin typeface="Arial" pitchFamily="34" charset="0"/>
        </a:defRPr>
      </a:lvl9pPr>
    </p:titleStyle>
    <p:bodyStyle>
      <a:lvl1pPr marL="301625" indent="-301625" algn="l" defTabSz="801688" rtl="0" eaLnBrk="1" fontAlgn="ctr" hangingPunct="1">
        <a:spcBef>
          <a:spcPct val="25000"/>
        </a:spcBef>
        <a:spcAft>
          <a:spcPct val="0"/>
        </a:spcAft>
        <a:buClr>
          <a:schemeClr val="bg2"/>
        </a:buClr>
        <a:buSzPct val="125000"/>
        <a:buFont typeface="Wingdings" pitchFamily="2" charset="2"/>
        <a:buChar char="§"/>
        <a:defRPr b="1">
          <a:solidFill>
            <a:schemeClr val="tx1"/>
          </a:solidFill>
          <a:latin typeface="+mn-lt"/>
          <a:ea typeface="+mn-ea"/>
          <a:cs typeface="+mn-cs"/>
        </a:defRPr>
      </a:lvl1pPr>
      <a:lvl2pPr marL="650875" indent="-249238" algn="l" defTabSz="801688" rtl="0" eaLnBrk="1" fontAlgn="ctr" hangingPunct="1">
        <a:spcBef>
          <a:spcPct val="25000"/>
        </a:spcBef>
        <a:spcAft>
          <a:spcPct val="0"/>
        </a:spcAft>
        <a:buClr>
          <a:schemeClr val="bg2"/>
        </a:buClr>
        <a:buSzPct val="125000"/>
        <a:buFont typeface="Wingdings" pitchFamily="2" charset="2"/>
        <a:buChar char="§"/>
        <a:defRPr sz="1700">
          <a:solidFill>
            <a:schemeClr val="tx1"/>
          </a:solidFill>
          <a:latin typeface="+mn-lt"/>
        </a:defRPr>
      </a:lvl2pPr>
      <a:lvl3pPr marL="1001713" indent="-200025" algn="l" defTabSz="801688" rtl="0" eaLnBrk="1" fontAlgn="ctr" hangingPunct="1">
        <a:spcBef>
          <a:spcPct val="25000"/>
        </a:spcBef>
        <a:spcAft>
          <a:spcPct val="0"/>
        </a:spcAft>
        <a:buClr>
          <a:schemeClr val="bg2"/>
        </a:buClr>
        <a:buSzPct val="125000"/>
        <a:buFont typeface="Wingdings" pitchFamily="2" charset="2"/>
        <a:buChar char="§"/>
        <a:defRPr sz="1600">
          <a:solidFill>
            <a:schemeClr val="tx1"/>
          </a:solidFill>
          <a:latin typeface="+mn-lt"/>
        </a:defRPr>
      </a:lvl3pPr>
      <a:lvl4pPr marL="1403350" indent="-200025" algn="l" defTabSz="801688" rtl="0" eaLnBrk="1" fontAlgn="ctr" hangingPunct="1">
        <a:spcBef>
          <a:spcPct val="25000"/>
        </a:spcBef>
        <a:spcAft>
          <a:spcPct val="0"/>
        </a:spcAft>
        <a:buClr>
          <a:schemeClr val="bg2"/>
        </a:buClr>
        <a:buSzPct val="125000"/>
        <a:buFont typeface="Wingdings" pitchFamily="2" charset="2"/>
        <a:buChar char="§"/>
        <a:defRPr sz="1500">
          <a:solidFill>
            <a:schemeClr val="tx1"/>
          </a:solidFill>
          <a:latin typeface="+mn-lt"/>
        </a:defRPr>
      </a:lvl4pPr>
      <a:lvl5pPr marL="18034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5pPr>
      <a:lvl6pPr marL="22606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6pPr>
      <a:lvl7pPr marL="27178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7pPr>
      <a:lvl8pPr marL="31750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8pPr>
      <a:lvl9pPr marL="36322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Alex\Documents\Teaching\Book Writin'\ARM Cortex M0Plus\Production\ARM Footer.png"/>
          <p:cNvPicPr>
            <a:picLocks noChangeAspect="1" noChangeArrowheads="1"/>
          </p:cNvPicPr>
          <p:nvPr/>
        </p:nvPicPr>
        <p:blipFill>
          <a:blip r:embed="rId18">
            <a:extLst>
              <a:ext uri="{28A0092B-C50C-407E-A947-70E740481C1C}">
                <a14:useLocalDpi xmlns="" xmlns:a14="http://schemas.microsoft.com/office/drawing/2010/main" val="0"/>
              </a:ext>
            </a:extLst>
          </a:blip>
          <a:srcRect/>
          <a:stretch>
            <a:fillRect/>
          </a:stretch>
        </p:blipFill>
        <p:spPr bwMode="auto">
          <a:xfrm>
            <a:off x="0" y="6359652"/>
            <a:ext cx="9144000" cy="498348"/>
          </a:xfrm>
          <a:prstGeom prst="rect">
            <a:avLst/>
          </a:prstGeom>
          <a:noFill/>
          <a:extLst>
            <a:ext uri="{909E8E84-426E-40DD-AFC4-6F175D3DCCD1}">
              <a14:hiddenFill xmlns="" xmlns:a14="http://schemas.microsoft.com/office/drawing/2010/main">
                <a:solidFill>
                  <a:srgbClr val="FFFFFF"/>
                </a:solidFill>
              </a14:hiddenFill>
            </a:ext>
          </a:extLst>
        </p:spPr>
      </p:pic>
      <p:sp>
        <p:nvSpPr>
          <p:cNvPr id="4098" name="Rectangle 2"/>
          <p:cNvSpPr>
            <a:spLocks noGrp="1" noChangeArrowheads="1"/>
          </p:cNvSpPr>
          <p:nvPr>
            <p:ph type="title"/>
          </p:nvPr>
        </p:nvSpPr>
        <p:spPr bwMode="auto">
          <a:xfrm>
            <a:off x="209550" y="12700"/>
            <a:ext cx="8934450" cy="839788"/>
          </a:xfrm>
          <a:prstGeom prst="rect">
            <a:avLst/>
          </a:prstGeom>
          <a:noFill/>
          <a:ln w="9525">
            <a:noFill/>
            <a:miter lim="800000"/>
            <a:headEnd/>
            <a:tailEnd/>
          </a:ln>
        </p:spPr>
        <p:txBody>
          <a:bodyPr vert="horz" wrap="square" lIns="80151" tIns="40076" rIns="80151" bIns="40076" numCol="1" anchor="ctr" anchorCtr="0" compatLnSpc="1">
            <a:prstTxWarp prst="textNoShape">
              <a:avLst/>
            </a:prstTxWarp>
          </a:bodyPr>
          <a:lstStyle/>
          <a:p>
            <a:pPr lvl="0"/>
            <a:r>
              <a:rPr lang="en-US" smtClean="0"/>
              <a:t>Click to edit Master title style</a:t>
            </a:r>
            <a:endParaRPr lang="en-GB" dirty="0" smtClean="0"/>
          </a:p>
        </p:txBody>
      </p:sp>
      <p:sp>
        <p:nvSpPr>
          <p:cNvPr id="4099" name="Rectangle 3"/>
          <p:cNvSpPr>
            <a:spLocks noGrp="1" noChangeArrowheads="1"/>
          </p:cNvSpPr>
          <p:nvPr>
            <p:ph type="body" idx="1"/>
          </p:nvPr>
        </p:nvSpPr>
        <p:spPr bwMode="auto">
          <a:xfrm>
            <a:off x="233363" y="906463"/>
            <a:ext cx="8910637" cy="5422900"/>
          </a:xfrm>
          <a:prstGeom prst="rect">
            <a:avLst/>
          </a:prstGeom>
          <a:noFill/>
          <a:ln w="9525">
            <a:noFill/>
            <a:miter lim="800000"/>
            <a:headEnd/>
            <a:tailEnd/>
          </a:ln>
        </p:spPr>
        <p:txBody>
          <a:bodyPr vert="horz" wrap="square" lIns="80151" tIns="40076" rIns="80151" bIns="40076" numCol="1" anchor="t" anchorCtr="0" compatLnSpc="1">
            <a:prstTxWarp prst="textNoShape">
              <a:avLst/>
            </a:prstTxWarp>
          </a:bodyPr>
          <a:lstStyle/>
          <a:p>
            <a:pPr lvl="0"/>
            <a:r>
              <a:rPr lang="en-GB" dirty="0" smtClean="0"/>
              <a:t>Click to edit Master text styles</a:t>
            </a:r>
          </a:p>
          <a:p>
            <a:pPr lvl="1"/>
            <a:r>
              <a:rPr lang="en-GB" dirty="0" smtClean="0"/>
              <a:t>Second</a:t>
            </a:r>
          </a:p>
          <a:p>
            <a:pPr lvl="2"/>
            <a:r>
              <a:rPr lang="en-GB" dirty="0" smtClean="0"/>
              <a:t>Third</a:t>
            </a:r>
          </a:p>
          <a:p>
            <a:pPr lvl="3"/>
            <a:r>
              <a:rPr lang="en-GB" dirty="0" smtClean="0"/>
              <a:t>Fourth</a:t>
            </a:r>
          </a:p>
        </p:txBody>
      </p:sp>
      <p:sp>
        <p:nvSpPr>
          <p:cNvPr id="830468" name="Line 4"/>
          <p:cNvSpPr>
            <a:spLocks noChangeShapeType="1"/>
          </p:cNvSpPr>
          <p:nvPr/>
        </p:nvSpPr>
        <p:spPr bwMode="gray">
          <a:xfrm>
            <a:off x="342900" y="787400"/>
            <a:ext cx="8801100" cy="0"/>
          </a:xfrm>
          <a:prstGeom prst="line">
            <a:avLst/>
          </a:prstGeom>
          <a:noFill/>
          <a:ln w="12700">
            <a:solidFill>
              <a:schemeClr val="bg2"/>
            </a:solidFill>
            <a:round/>
            <a:headEnd/>
            <a:tailEnd/>
          </a:ln>
          <a:effectLst/>
        </p:spPr>
        <p:txBody>
          <a:bodyPr lIns="80167" tIns="40084" rIns="80167" bIns="40084" anchor="ctr"/>
          <a:lstStyle/>
          <a:p>
            <a:pPr>
              <a:defRPr/>
            </a:pPr>
            <a:endParaRPr lang="en-GB">
              <a:latin typeface="Arial" pitchFamily="34" charset="0"/>
            </a:endParaRPr>
          </a:p>
        </p:txBody>
      </p:sp>
      <p:sp>
        <p:nvSpPr>
          <p:cNvPr id="830469" name="Line 5"/>
          <p:cNvSpPr>
            <a:spLocks noChangeShapeType="1"/>
          </p:cNvSpPr>
          <p:nvPr/>
        </p:nvSpPr>
        <p:spPr bwMode="gray">
          <a:xfrm>
            <a:off x="0" y="6373813"/>
            <a:ext cx="9144000" cy="0"/>
          </a:xfrm>
          <a:prstGeom prst="line">
            <a:avLst/>
          </a:prstGeom>
          <a:noFill/>
          <a:ln w="19050">
            <a:solidFill>
              <a:schemeClr val="bg2"/>
            </a:solidFill>
            <a:round/>
            <a:headEnd/>
            <a:tailEnd/>
          </a:ln>
          <a:effectLst/>
        </p:spPr>
        <p:txBody>
          <a:bodyPr lIns="80167" tIns="40084" rIns="80167" bIns="40084" anchor="ctr"/>
          <a:lstStyle/>
          <a:p>
            <a:pPr>
              <a:defRPr/>
            </a:pPr>
            <a:endParaRPr lang="en-GB">
              <a:latin typeface="Arial" pitchFamily="34" charset="0"/>
            </a:endParaRPr>
          </a:p>
        </p:txBody>
      </p:sp>
      <p:sp>
        <p:nvSpPr>
          <p:cNvPr id="830470" name="Rectangle 6"/>
          <p:cNvSpPr>
            <a:spLocks noChangeArrowheads="1"/>
          </p:cNvSpPr>
          <p:nvPr/>
        </p:nvSpPr>
        <p:spPr bwMode="invGray">
          <a:xfrm>
            <a:off x="7346950" y="6537325"/>
            <a:ext cx="344488" cy="225425"/>
          </a:xfrm>
          <a:prstGeom prst="rect">
            <a:avLst/>
          </a:prstGeom>
          <a:noFill/>
          <a:ln w="38100" algn="ctr">
            <a:noFill/>
            <a:miter lim="800000"/>
            <a:headEnd/>
            <a:tailEnd/>
          </a:ln>
          <a:effectLst/>
        </p:spPr>
        <p:txBody>
          <a:bodyPr wrap="none" lIns="80167" tIns="40084" rIns="80167" bIns="40084">
            <a:spAutoFit/>
          </a:bodyPr>
          <a:lstStyle/>
          <a:p>
            <a:pPr defTabSz="801688">
              <a:defRPr/>
            </a:pPr>
            <a:fld id="{A1A00B9A-5B0F-4DB6-8E15-38D31F7471AF}" type="slidenum">
              <a:rPr lang="en-GB" sz="1200">
                <a:solidFill>
                  <a:srgbClr val="FFFFFF"/>
                </a:solidFill>
                <a:latin typeface="Arial" pitchFamily="34" charset="0"/>
              </a:rPr>
              <a:pPr defTabSz="801688">
                <a:defRPr/>
              </a:pPr>
              <a:t>‹#›</a:t>
            </a:fld>
            <a:endParaRPr lang="en-GB" sz="1200">
              <a:solidFill>
                <a:srgbClr val="FFFFFF"/>
              </a:solidFill>
              <a:latin typeface="Arial" pitchFamily="34" charset="0"/>
            </a:endParaRPr>
          </a:p>
        </p:txBody>
      </p:sp>
      <p:sp>
        <p:nvSpPr>
          <p:cNvPr id="830471" name="Text Box 7"/>
          <p:cNvSpPr txBox="1">
            <a:spLocks noChangeArrowheads="1"/>
          </p:cNvSpPr>
          <p:nvPr/>
        </p:nvSpPr>
        <p:spPr bwMode="invGray">
          <a:xfrm>
            <a:off x="304800" y="6400800"/>
            <a:ext cx="2286000" cy="430887"/>
          </a:xfrm>
          <a:prstGeom prst="rect">
            <a:avLst/>
          </a:prstGeom>
          <a:noFill/>
          <a:ln w="38100">
            <a:noFill/>
            <a:miter lim="800000"/>
            <a:headEnd/>
            <a:tailEnd/>
          </a:ln>
          <a:effectLst/>
        </p:spPr>
        <p:txBody>
          <a:bodyPr wrap="square" anchor="ctr">
            <a:spAutoFit/>
          </a:bodyPr>
          <a:lstStyle/>
          <a:p>
            <a:pPr algn="l" fontAlgn="base">
              <a:lnSpc>
                <a:spcPct val="100000"/>
              </a:lnSpc>
              <a:buClrTx/>
              <a:buSzTx/>
              <a:buFontTx/>
              <a:buNone/>
              <a:defRPr/>
            </a:pPr>
            <a:r>
              <a:rPr lang="en-GB" sz="1100" dirty="0" smtClean="0">
                <a:solidFill>
                  <a:schemeClr val="bg1"/>
                </a:solidFill>
                <a:latin typeface="Arial" pitchFamily="34" charset="0"/>
              </a:rPr>
              <a:t>ARM University</a:t>
            </a:r>
            <a:r>
              <a:rPr lang="en-GB" sz="1100" baseline="0" dirty="0" smtClean="0">
                <a:solidFill>
                  <a:schemeClr val="bg1"/>
                </a:solidFill>
                <a:latin typeface="Arial" pitchFamily="34" charset="0"/>
              </a:rPr>
              <a:t> Program</a:t>
            </a:r>
            <a:endParaRPr lang="en-GB" sz="1100" dirty="0" smtClean="0">
              <a:solidFill>
                <a:schemeClr val="bg1"/>
              </a:solidFill>
              <a:latin typeface="Arial" pitchFamily="34" charset="0"/>
            </a:endParaRPr>
          </a:p>
          <a:p>
            <a:pPr algn="l" fontAlgn="base">
              <a:lnSpc>
                <a:spcPct val="100000"/>
              </a:lnSpc>
              <a:buClrTx/>
              <a:buSzTx/>
              <a:buFontTx/>
              <a:buNone/>
              <a:defRPr/>
            </a:pPr>
            <a:r>
              <a:rPr lang="en-GB" sz="1100" dirty="0" smtClean="0">
                <a:solidFill>
                  <a:schemeClr val="bg1"/>
                </a:solidFill>
                <a:latin typeface="Arial" pitchFamily="34" charset="0"/>
                <a:cs typeface="Calibri"/>
              </a:rPr>
              <a:t>Copyright © ARM Ltd 2013</a:t>
            </a:r>
            <a:endParaRPr lang="en-GB" sz="1100" dirty="0">
              <a:solidFill>
                <a:schemeClr val="bg1"/>
              </a:solidFill>
              <a:latin typeface="Arial" pitchFamily="34" charset="0"/>
            </a:endParaRPr>
          </a:p>
        </p:txBody>
      </p:sp>
      <p:sp>
        <p:nvSpPr>
          <p:cNvPr id="9" name="Text Box 13"/>
          <p:cNvSpPr txBox="1">
            <a:spLocks noChangeArrowheads="1"/>
          </p:cNvSpPr>
          <p:nvPr userDrawn="1"/>
        </p:nvSpPr>
        <p:spPr bwMode="auto">
          <a:xfrm>
            <a:off x="4632325" y="6518275"/>
            <a:ext cx="1539875"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endParaRPr lang="en-US" sz="1200" smtClean="0"/>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ransition>
    <p:pull dir="ru"/>
  </p:transition>
  <p:timing>
    <p:tnLst>
      <p:par>
        <p:cTn id="1" dur="indefinite" restart="never" nodeType="tmRoot"/>
      </p:par>
    </p:tnLst>
  </p:timing>
  <p:txStyles>
    <p:titleStyle>
      <a:lvl1pPr algn="l" defTabSz="801688" rtl="0" eaLnBrk="1" fontAlgn="base" hangingPunct="1">
        <a:spcBef>
          <a:spcPct val="0"/>
        </a:spcBef>
        <a:spcAft>
          <a:spcPct val="0"/>
        </a:spcAft>
        <a:defRPr sz="3600" b="1">
          <a:solidFill>
            <a:schemeClr val="tx1"/>
          </a:solidFill>
          <a:latin typeface="+mj-lt"/>
          <a:ea typeface="+mj-ea"/>
          <a:cs typeface="+mj-cs"/>
        </a:defRPr>
      </a:lvl1pPr>
      <a:lvl2pPr algn="l" defTabSz="801688" rtl="0" eaLnBrk="1" fontAlgn="base" hangingPunct="1">
        <a:spcBef>
          <a:spcPct val="0"/>
        </a:spcBef>
        <a:spcAft>
          <a:spcPct val="0"/>
        </a:spcAft>
        <a:defRPr sz="3600" b="1">
          <a:solidFill>
            <a:schemeClr val="tx1"/>
          </a:solidFill>
          <a:latin typeface="Arial" pitchFamily="34" charset="0"/>
        </a:defRPr>
      </a:lvl2pPr>
      <a:lvl3pPr algn="l" defTabSz="801688" rtl="0" eaLnBrk="1" fontAlgn="base" hangingPunct="1">
        <a:spcBef>
          <a:spcPct val="0"/>
        </a:spcBef>
        <a:spcAft>
          <a:spcPct val="0"/>
        </a:spcAft>
        <a:defRPr sz="3600" b="1">
          <a:solidFill>
            <a:schemeClr val="tx1"/>
          </a:solidFill>
          <a:latin typeface="Arial" pitchFamily="34" charset="0"/>
        </a:defRPr>
      </a:lvl3pPr>
      <a:lvl4pPr algn="l" defTabSz="801688" rtl="0" eaLnBrk="1" fontAlgn="base" hangingPunct="1">
        <a:spcBef>
          <a:spcPct val="0"/>
        </a:spcBef>
        <a:spcAft>
          <a:spcPct val="0"/>
        </a:spcAft>
        <a:defRPr sz="3600" b="1">
          <a:solidFill>
            <a:schemeClr val="tx1"/>
          </a:solidFill>
          <a:latin typeface="Arial" pitchFamily="34" charset="0"/>
        </a:defRPr>
      </a:lvl4pPr>
      <a:lvl5pPr algn="l" defTabSz="801688" rtl="0" eaLnBrk="1" fontAlgn="base" hangingPunct="1">
        <a:spcBef>
          <a:spcPct val="0"/>
        </a:spcBef>
        <a:spcAft>
          <a:spcPct val="0"/>
        </a:spcAft>
        <a:defRPr sz="3600" b="1">
          <a:solidFill>
            <a:schemeClr val="tx1"/>
          </a:solidFill>
          <a:latin typeface="Arial" pitchFamily="34" charset="0"/>
        </a:defRPr>
      </a:lvl5pPr>
      <a:lvl6pPr marL="457200" algn="l" defTabSz="801688" rtl="0" eaLnBrk="1" fontAlgn="base" hangingPunct="1">
        <a:spcBef>
          <a:spcPct val="0"/>
        </a:spcBef>
        <a:spcAft>
          <a:spcPct val="0"/>
        </a:spcAft>
        <a:defRPr sz="3600" b="1">
          <a:solidFill>
            <a:schemeClr val="tx1"/>
          </a:solidFill>
          <a:latin typeface="Arial" pitchFamily="34" charset="0"/>
        </a:defRPr>
      </a:lvl6pPr>
      <a:lvl7pPr marL="914400" algn="l" defTabSz="801688" rtl="0" eaLnBrk="1" fontAlgn="base" hangingPunct="1">
        <a:spcBef>
          <a:spcPct val="0"/>
        </a:spcBef>
        <a:spcAft>
          <a:spcPct val="0"/>
        </a:spcAft>
        <a:defRPr sz="3600" b="1">
          <a:solidFill>
            <a:schemeClr val="tx1"/>
          </a:solidFill>
          <a:latin typeface="Arial" pitchFamily="34" charset="0"/>
        </a:defRPr>
      </a:lvl7pPr>
      <a:lvl8pPr marL="1371600" algn="l" defTabSz="801688" rtl="0" eaLnBrk="1" fontAlgn="base" hangingPunct="1">
        <a:spcBef>
          <a:spcPct val="0"/>
        </a:spcBef>
        <a:spcAft>
          <a:spcPct val="0"/>
        </a:spcAft>
        <a:defRPr sz="3600" b="1">
          <a:solidFill>
            <a:schemeClr val="tx1"/>
          </a:solidFill>
          <a:latin typeface="Arial" pitchFamily="34" charset="0"/>
        </a:defRPr>
      </a:lvl8pPr>
      <a:lvl9pPr marL="1828800" algn="l" defTabSz="801688" rtl="0" eaLnBrk="1" fontAlgn="base" hangingPunct="1">
        <a:spcBef>
          <a:spcPct val="0"/>
        </a:spcBef>
        <a:spcAft>
          <a:spcPct val="0"/>
        </a:spcAft>
        <a:defRPr sz="3600" b="1">
          <a:solidFill>
            <a:schemeClr val="tx1"/>
          </a:solidFill>
          <a:latin typeface="Arial" pitchFamily="34" charset="0"/>
        </a:defRPr>
      </a:lvl9pPr>
    </p:titleStyle>
    <p:bodyStyle>
      <a:lvl1pPr marL="301625" indent="-301625" algn="l" defTabSz="801688" rtl="0" eaLnBrk="1" fontAlgn="ctr" hangingPunct="1">
        <a:spcBef>
          <a:spcPct val="25000"/>
        </a:spcBef>
        <a:spcAft>
          <a:spcPct val="0"/>
        </a:spcAft>
        <a:buClr>
          <a:schemeClr val="bg2"/>
        </a:buClr>
        <a:buSzPct val="125000"/>
        <a:buFont typeface="Wingdings" pitchFamily="2" charset="2"/>
        <a:buChar char="§"/>
        <a:defRPr b="1">
          <a:solidFill>
            <a:schemeClr val="tx1"/>
          </a:solidFill>
          <a:latin typeface="+mn-lt"/>
          <a:ea typeface="+mn-ea"/>
          <a:cs typeface="+mn-cs"/>
        </a:defRPr>
      </a:lvl1pPr>
      <a:lvl2pPr marL="650875" indent="-249238" algn="l" defTabSz="801688" rtl="0" eaLnBrk="1" fontAlgn="ctr" hangingPunct="1">
        <a:spcBef>
          <a:spcPct val="25000"/>
        </a:spcBef>
        <a:spcAft>
          <a:spcPct val="0"/>
        </a:spcAft>
        <a:buClr>
          <a:schemeClr val="bg2"/>
        </a:buClr>
        <a:buSzPct val="125000"/>
        <a:buFont typeface="Wingdings" pitchFamily="2" charset="2"/>
        <a:buChar char="§"/>
        <a:defRPr sz="1700">
          <a:solidFill>
            <a:schemeClr val="tx1"/>
          </a:solidFill>
          <a:latin typeface="+mn-lt"/>
        </a:defRPr>
      </a:lvl2pPr>
      <a:lvl3pPr marL="1001713" indent="-200025" algn="l" defTabSz="801688" rtl="0" eaLnBrk="1" fontAlgn="ctr" hangingPunct="1">
        <a:spcBef>
          <a:spcPct val="25000"/>
        </a:spcBef>
        <a:spcAft>
          <a:spcPct val="0"/>
        </a:spcAft>
        <a:buClr>
          <a:schemeClr val="bg2"/>
        </a:buClr>
        <a:buSzPct val="125000"/>
        <a:buFont typeface="Wingdings" pitchFamily="2" charset="2"/>
        <a:buChar char="§"/>
        <a:defRPr sz="1600">
          <a:solidFill>
            <a:schemeClr val="tx1"/>
          </a:solidFill>
          <a:latin typeface="+mn-lt"/>
        </a:defRPr>
      </a:lvl3pPr>
      <a:lvl4pPr marL="1403350" indent="-200025" algn="l" defTabSz="801688" rtl="0" eaLnBrk="1" fontAlgn="ctr" hangingPunct="1">
        <a:spcBef>
          <a:spcPct val="25000"/>
        </a:spcBef>
        <a:spcAft>
          <a:spcPct val="0"/>
        </a:spcAft>
        <a:buClr>
          <a:schemeClr val="bg2"/>
        </a:buClr>
        <a:buSzPct val="125000"/>
        <a:buFont typeface="Wingdings" pitchFamily="2" charset="2"/>
        <a:buChar char="§"/>
        <a:defRPr sz="1500">
          <a:solidFill>
            <a:schemeClr val="tx1"/>
          </a:solidFill>
          <a:latin typeface="+mn-lt"/>
        </a:defRPr>
      </a:lvl4pPr>
      <a:lvl5pPr marL="18034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5pPr>
      <a:lvl6pPr marL="22606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6pPr>
      <a:lvl7pPr marL="27178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7pPr>
      <a:lvl8pPr marL="31750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8pPr>
      <a:lvl9pPr marL="3632200" indent="-200025" algn="l" defTabSz="801688" rtl="0" eaLnBrk="1" fontAlgn="base" hangingPunct="1">
        <a:spcBef>
          <a:spcPct val="15000"/>
        </a:spcBef>
        <a:spcAft>
          <a:spcPct val="0"/>
        </a:spcAft>
        <a:buClr>
          <a:schemeClr val="tx1"/>
        </a:buClr>
        <a:buSzPct val="70000"/>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0.xml"/><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895600"/>
            <a:ext cx="7772400" cy="1143000"/>
          </a:xfrm>
        </p:spPr>
        <p:txBody>
          <a:bodyPr/>
          <a:lstStyle/>
          <a:p>
            <a:pPr>
              <a:defRPr/>
            </a:pPr>
            <a:r>
              <a:rPr lang="en-US" sz="4000" dirty="0" smtClean="0"/>
              <a:t>General Purpose I/O</a:t>
            </a:r>
            <a:endParaRPr lang="en-US" sz="4000"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GPIO Interrupt Registers</a:t>
            </a:r>
            <a:endParaRPr lang="en-GB" dirty="0"/>
          </a:p>
        </p:txBody>
      </p:sp>
      <p:sp>
        <p:nvSpPr>
          <p:cNvPr id="3" name="Content Placeholder 2"/>
          <p:cNvSpPr>
            <a:spLocks noGrp="1"/>
          </p:cNvSpPr>
          <p:nvPr>
            <p:ph idx="1"/>
          </p:nvPr>
        </p:nvSpPr>
        <p:spPr>
          <a:xfrm>
            <a:off x="304800" y="914400"/>
            <a:ext cx="8624918" cy="5422900"/>
          </a:xfrm>
        </p:spPr>
        <p:txBody>
          <a:bodyPr/>
          <a:lstStyle/>
          <a:p>
            <a:r>
              <a:rPr lang="en-GB" dirty="0" smtClean="0"/>
              <a:t>GPIO can be configured as external interrupt</a:t>
            </a:r>
          </a:p>
          <a:p>
            <a:r>
              <a:rPr lang="en-GB" dirty="0" smtClean="0"/>
              <a:t>ISENSE (Interrupt sense register)</a:t>
            </a:r>
          </a:p>
          <a:p>
            <a:pPr lvl="1"/>
            <a:r>
              <a:rPr lang="en-US" altLang="zh-CN" dirty="0" smtClean="0"/>
              <a:t>0 = Interrupt on pin PIOn_x is configured as edge sensitive.</a:t>
            </a:r>
          </a:p>
          <a:p>
            <a:pPr lvl="1"/>
            <a:r>
              <a:rPr lang="en-US" altLang="zh-CN" dirty="0" smtClean="0"/>
              <a:t>1 = Interrupt on pin PIOn_x is configured as level sensitive.</a:t>
            </a:r>
            <a:endParaRPr lang="en-GB" dirty="0" smtClean="0"/>
          </a:p>
          <a:p>
            <a:r>
              <a:rPr lang="en-GB" dirty="0" smtClean="0"/>
              <a:t>IBE (Interrupt both edges register)</a:t>
            </a:r>
          </a:p>
          <a:p>
            <a:pPr lvl="1"/>
            <a:r>
              <a:rPr lang="en-US" altLang="zh-CN" dirty="0" smtClean="0"/>
              <a:t>0 = Interrupt on pin PIOn_x is controlled through register GPIOnIEV.</a:t>
            </a:r>
          </a:p>
          <a:p>
            <a:pPr lvl="1"/>
            <a:r>
              <a:rPr lang="en-US" altLang="zh-CN" dirty="0" smtClean="0"/>
              <a:t>1 = Both edges on pin PIOn_x trigger an interrupt.</a:t>
            </a:r>
            <a:endParaRPr lang="en-GB" dirty="0" smtClean="0"/>
          </a:p>
          <a:p>
            <a:r>
              <a:rPr lang="en-GB" dirty="0" smtClean="0"/>
              <a:t>IEV (Interrupt event register)</a:t>
            </a:r>
          </a:p>
          <a:p>
            <a:pPr lvl="1"/>
            <a:r>
              <a:rPr lang="en-US" altLang="zh-CN" dirty="0" smtClean="0"/>
              <a:t>0 = falling edges or LOW level on trigger an interrupt.</a:t>
            </a:r>
          </a:p>
          <a:p>
            <a:pPr lvl="1"/>
            <a:r>
              <a:rPr lang="en-US" altLang="zh-CN" dirty="0" smtClean="0"/>
              <a:t>1 = rising edges or HIGH level on trigger an interrupt.</a:t>
            </a:r>
            <a:endParaRPr lang="en-GB" dirty="0" smtClean="0"/>
          </a:p>
          <a:p>
            <a:r>
              <a:rPr lang="en-GB" dirty="0" smtClean="0"/>
              <a:t>MASK (Interrupt mask register)</a:t>
            </a:r>
          </a:p>
          <a:p>
            <a:pPr lvl="1"/>
            <a:r>
              <a:rPr lang="en-US" altLang="zh-CN" dirty="0" smtClean="0"/>
              <a:t>0 = Interrupt on pin PIOn_x is masked.</a:t>
            </a:r>
          </a:p>
          <a:p>
            <a:pPr lvl="1"/>
            <a:r>
              <a:rPr lang="en-US" altLang="zh-CN" dirty="0" smtClean="0"/>
              <a:t>1 = Interrupt on pin PIOn_x is not masked.</a:t>
            </a:r>
            <a:endParaRPr lang="en-GB" dirty="0" smtClean="0"/>
          </a:p>
        </p:txBody>
      </p:sp>
    </p:spTree>
    <p:extLst>
      <p:ext uri="{BB962C8B-B14F-4D97-AF65-F5344CB8AC3E}">
        <p14:creationId xmlns="" xmlns:p14="http://schemas.microsoft.com/office/powerpoint/2010/main" val="2678374803"/>
      </p:ext>
    </p:extLst>
  </p:cSld>
  <p:clrMapOvr>
    <a:masterClrMapping/>
  </p:clrMapOvr>
  <p:transition>
    <p:pull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GPIO Interrupt Status\Clear Registers</a:t>
            </a:r>
            <a:endParaRPr lang="en-GB" dirty="0"/>
          </a:p>
        </p:txBody>
      </p:sp>
      <p:sp>
        <p:nvSpPr>
          <p:cNvPr id="3" name="Content Placeholder 2"/>
          <p:cNvSpPr>
            <a:spLocks noGrp="1"/>
          </p:cNvSpPr>
          <p:nvPr>
            <p:ph idx="1"/>
          </p:nvPr>
        </p:nvSpPr>
        <p:spPr>
          <a:xfrm>
            <a:off x="304800" y="914400"/>
            <a:ext cx="8624918" cy="5422900"/>
          </a:xfrm>
        </p:spPr>
        <p:txBody>
          <a:bodyPr/>
          <a:lstStyle/>
          <a:p>
            <a:r>
              <a:rPr lang="en-GB" dirty="0" smtClean="0"/>
              <a:t>RAWST (Raw interrupt status)-Read only</a:t>
            </a:r>
          </a:p>
          <a:p>
            <a:pPr lvl="1"/>
            <a:r>
              <a:rPr lang="en-US" altLang="zh-CN" dirty="0" smtClean="0"/>
              <a:t>0 = No interrupt on pin PIOn_x.</a:t>
            </a:r>
          </a:p>
          <a:p>
            <a:pPr lvl="1"/>
            <a:r>
              <a:rPr lang="en-US" altLang="zh-CN" dirty="0" smtClean="0"/>
              <a:t>1 = Interrupt requirements met on PIOn_x.</a:t>
            </a:r>
          </a:p>
          <a:p>
            <a:r>
              <a:rPr lang="en-GB" dirty="0" smtClean="0"/>
              <a:t>MASK (Masked interrupt status register)-Read only</a:t>
            </a:r>
          </a:p>
          <a:p>
            <a:pPr lvl="1"/>
            <a:r>
              <a:rPr lang="en-US" altLang="zh-CN" dirty="0" smtClean="0"/>
              <a:t>0 = No interrupt or interrupt masked on pin PIOn_x.</a:t>
            </a:r>
          </a:p>
          <a:p>
            <a:pPr lvl="1"/>
            <a:r>
              <a:rPr lang="en-US" altLang="zh-CN" dirty="0" smtClean="0"/>
              <a:t>1 = Interrupt on PIOn_x.</a:t>
            </a:r>
          </a:p>
          <a:p>
            <a:pPr lvl="1"/>
            <a:endParaRPr lang="en-GB" dirty="0" smtClean="0"/>
          </a:p>
          <a:p>
            <a:pPr lvl="1"/>
            <a:endParaRPr lang="en-GB" dirty="0" smtClean="0"/>
          </a:p>
          <a:p>
            <a:r>
              <a:rPr lang="en-GB" dirty="0" smtClean="0"/>
              <a:t>CLR (Interrupt clear register)-Write only</a:t>
            </a:r>
          </a:p>
          <a:p>
            <a:pPr lvl="1"/>
            <a:r>
              <a:rPr lang="en-US" altLang="zh-CN" dirty="0" smtClean="0"/>
              <a:t>0 = No effect.</a:t>
            </a:r>
          </a:p>
          <a:p>
            <a:pPr lvl="1"/>
            <a:r>
              <a:rPr lang="en-US" altLang="zh-CN" dirty="0" smtClean="0"/>
              <a:t>1 = Clears edge detection logic for pin PIOn_x.</a:t>
            </a:r>
            <a:r>
              <a:rPr lang="en-GB" dirty="0" smtClean="0"/>
              <a:t>MASK (Interrupt mask register)</a:t>
            </a:r>
          </a:p>
          <a:p>
            <a:pPr lvl="1"/>
            <a:r>
              <a:rPr lang="en-US" altLang="zh-CN" dirty="0" smtClean="0"/>
              <a:t>The synchronizer between the GPIO and the NVIC blocks causes a delay of 2 clocks. It is recommended to add two NOPs after the clear of the interrupt edgedetection logic before the exit of the interrupt service routine.</a:t>
            </a:r>
            <a:endParaRPr lang="en-GB" dirty="0" smtClean="0"/>
          </a:p>
        </p:txBody>
      </p:sp>
    </p:spTree>
    <p:extLst>
      <p:ext uri="{BB962C8B-B14F-4D97-AF65-F5344CB8AC3E}">
        <p14:creationId xmlns="" xmlns:p14="http://schemas.microsoft.com/office/powerpoint/2010/main" val="2678374803"/>
      </p:ext>
    </p:extLst>
  </p:cSld>
  <p:clrMapOvr>
    <a:masterClrMapping/>
  </p:clrMapOvr>
  <p:transition>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200" dirty="0" smtClean="0"/>
              <a:t>CMSIS - Accessing Hardware Registers in C</a:t>
            </a:r>
            <a:endParaRPr lang="en-US" sz="3200" dirty="0"/>
          </a:p>
        </p:txBody>
      </p:sp>
      <p:sp>
        <p:nvSpPr>
          <p:cNvPr id="3" name="Content Placeholder 2"/>
          <p:cNvSpPr>
            <a:spLocks noGrp="1"/>
          </p:cNvSpPr>
          <p:nvPr>
            <p:ph idx="1"/>
          </p:nvPr>
        </p:nvSpPr>
        <p:spPr>
          <a:xfrm>
            <a:off x="233363" y="762000"/>
            <a:ext cx="8910637" cy="5422900"/>
          </a:xfrm>
        </p:spPr>
        <p:txBody>
          <a:bodyPr/>
          <a:lstStyle/>
          <a:p>
            <a:pPr>
              <a:spcBef>
                <a:spcPts val="200"/>
              </a:spcBef>
              <a:defRPr/>
            </a:pPr>
            <a:r>
              <a:rPr lang="en-US" sz="2400" dirty="0" smtClean="0"/>
              <a:t>Header file </a:t>
            </a:r>
            <a:r>
              <a:rPr lang="en-US" sz="2400" dirty="0" smtClean="0">
                <a:solidFill>
                  <a:srgbClr val="FF0000"/>
                </a:solidFill>
              </a:rPr>
              <a:t>LPC11xx.h </a:t>
            </a:r>
            <a:r>
              <a:rPr lang="en-US" sz="2400" dirty="0" smtClean="0"/>
              <a:t>defines C data structure types to represent hardware registers in MCU with CMSIS-Core hardware abstraction layer</a:t>
            </a:r>
            <a:endParaRPr lang="en-US" sz="2400" dirty="0">
              <a:latin typeface="Lucida Console" pitchFamily="49" charset="0"/>
            </a:endParaRPr>
          </a:p>
          <a:p>
            <a:pPr marL="0" indent="0">
              <a:spcBef>
                <a:spcPts val="200"/>
              </a:spcBef>
              <a:buFontTx/>
              <a:buNone/>
              <a:defRPr/>
            </a:pPr>
            <a:endParaRPr lang="en-US" dirty="0" smtClean="0">
              <a:latin typeface="Lucida Console" pitchFamily="49" charset="0"/>
            </a:endParaRPr>
          </a:p>
          <a:p>
            <a:pPr marL="0" indent="0">
              <a:spcBef>
                <a:spcPts val="200"/>
              </a:spcBef>
              <a:buFontTx/>
              <a:buNone/>
              <a:defRPr/>
            </a:pPr>
            <a:endParaRPr lang="en-US" sz="1800" dirty="0"/>
          </a:p>
        </p:txBody>
      </p:sp>
      <p:pic>
        <p:nvPicPr>
          <p:cNvPr id="3074" name="Picture 2"/>
          <p:cNvPicPr>
            <a:picLocks noChangeAspect="1" noChangeArrowheads="1"/>
          </p:cNvPicPr>
          <p:nvPr/>
        </p:nvPicPr>
        <p:blipFill>
          <a:blip r:embed="rId3"/>
          <a:srcRect r="3910"/>
          <a:stretch>
            <a:fillRect/>
          </a:stretch>
        </p:blipFill>
        <p:spPr bwMode="auto">
          <a:xfrm>
            <a:off x="108462" y="2000240"/>
            <a:ext cx="8874189" cy="3929090"/>
          </a:xfrm>
          <a:prstGeom prst="rect">
            <a:avLst/>
          </a:prstGeom>
          <a:noFill/>
          <a:ln w="9525">
            <a:noFill/>
            <a:miter lim="800000"/>
            <a:headEnd/>
            <a:tailEnd/>
          </a:ln>
          <a:effectLst/>
        </p:spPr>
      </p:pic>
    </p:spTree>
  </p:cSld>
  <p:clrMapOvr>
    <a:masterClrMapping/>
  </p:clrMapOvr>
  <p:transition>
    <p:pull dir="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CMSIS C Support</a:t>
            </a:r>
            <a:endParaRPr lang="en-US" dirty="0"/>
          </a:p>
        </p:txBody>
      </p:sp>
      <p:sp>
        <p:nvSpPr>
          <p:cNvPr id="3" name="Content Placeholder 2"/>
          <p:cNvSpPr>
            <a:spLocks noGrp="1"/>
          </p:cNvSpPr>
          <p:nvPr>
            <p:ph idx="1"/>
          </p:nvPr>
        </p:nvSpPr>
        <p:spPr/>
        <p:txBody>
          <a:bodyPr/>
          <a:lstStyle/>
          <a:p>
            <a:pPr>
              <a:defRPr/>
            </a:pPr>
            <a:r>
              <a:rPr lang="en-US" dirty="0" smtClean="0"/>
              <a:t>Header file lpc11xx.h also defines to LPC_GPIO_TypeDef structures</a:t>
            </a:r>
          </a:p>
          <a:p>
            <a:pPr>
              <a:defRPr/>
            </a:pPr>
            <a:endParaRPr lang="en-GB" dirty="0" smtClean="0"/>
          </a:p>
          <a:p>
            <a:pPr>
              <a:buNone/>
              <a:defRPr/>
            </a:pPr>
            <a:r>
              <a:rPr lang="en-US" sz="2000" dirty="0" smtClean="0"/>
              <a:t>#define LPC_GPIO_BASE         (LPC_AHB_BASE  + 0x00000)</a:t>
            </a:r>
          </a:p>
          <a:p>
            <a:pPr>
              <a:buNone/>
              <a:defRPr/>
            </a:pPr>
            <a:r>
              <a:rPr lang="en-US" sz="2000" dirty="0" smtClean="0"/>
              <a:t>#define LPC_GPIO0_BASE        (LPC_AHB_BASE  + 0x00000)</a:t>
            </a:r>
          </a:p>
          <a:p>
            <a:pPr>
              <a:buNone/>
              <a:defRPr/>
            </a:pPr>
            <a:r>
              <a:rPr lang="en-US" sz="2000" dirty="0" smtClean="0"/>
              <a:t>#define LPC_GPIO1_BASE        (LPC_AHB_BASE  + 0x10000)</a:t>
            </a:r>
          </a:p>
          <a:p>
            <a:pPr>
              <a:buNone/>
              <a:defRPr/>
            </a:pPr>
            <a:r>
              <a:rPr lang="en-US" sz="2000" dirty="0" smtClean="0"/>
              <a:t>#define LPC_GPIO2_BASE        (LPC_AHB_BASE  + 0x20000)</a:t>
            </a:r>
          </a:p>
          <a:p>
            <a:pPr>
              <a:buNone/>
              <a:defRPr/>
            </a:pPr>
            <a:r>
              <a:rPr lang="en-US" sz="2000" dirty="0" smtClean="0"/>
              <a:t>#define LPC_GPIO3_BASE        (LPC_AHB_BASE  + 0x30000)</a:t>
            </a:r>
          </a:p>
          <a:p>
            <a:pPr>
              <a:buNone/>
              <a:defRPr/>
            </a:pPr>
            <a:r>
              <a:rPr lang="en-GB" sz="2000" dirty="0" smtClean="0"/>
              <a:t>......</a:t>
            </a:r>
            <a:endParaRPr lang="en-US" sz="2000" dirty="0" smtClean="0"/>
          </a:p>
          <a:p>
            <a:pPr marL="0" indent="0">
              <a:buFontTx/>
              <a:buNone/>
              <a:defRPr/>
            </a:pPr>
            <a:r>
              <a:rPr lang="en-US" sz="2000" dirty="0" smtClean="0"/>
              <a:t>#define LPC_GPIO0 ((LPC_GPIO_TypeDef   *)LPC_GPIO0_BASE )</a:t>
            </a:r>
          </a:p>
          <a:p>
            <a:pPr marL="0" indent="0">
              <a:buFontTx/>
              <a:buNone/>
              <a:defRPr/>
            </a:pPr>
            <a:r>
              <a:rPr lang="en-US" sz="2000" dirty="0" smtClean="0"/>
              <a:t>#define LPC_GPIO1 ((LPC_GPIO_TypeDef   *)LPC_GPIO1_BASE )</a:t>
            </a:r>
          </a:p>
          <a:p>
            <a:pPr marL="0" indent="0">
              <a:buFontTx/>
              <a:buNone/>
              <a:defRPr/>
            </a:pPr>
            <a:r>
              <a:rPr lang="en-US" sz="2000" dirty="0" smtClean="0"/>
              <a:t>#define LPC_GPIO2 ((LPC_GPIO_TypeDef   *)LPC_GPIO2_BASE )</a:t>
            </a:r>
          </a:p>
          <a:p>
            <a:pPr marL="0" indent="0">
              <a:buFontTx/>
              <a:buNone/>
              <a:defRPr/>
            </a:pPr>
            <a:r>
              <a:rPr lang="en-US" sz="2000" dirty="0" smtClean="0"/>
              <a:t>#define LPC_GPIO3 ((LPC_GPIO_TypeDef   *)LPC_GPIO3_BASE ) </a:t>
            </a:r>
          </a:p>
          <a:p>
            <a:pPr marL="0" indent="0">
              <a:buFontTx/>
              <a:buNone/>
              <a:defRPr/>
            </a:pPr>
            <a:r>
              <a:rPr lang="en-US" sz="2000" dirty="0" smtClean="0"/>
              <a:t>……</a:t>
            </a:r>
          </a:p>
          <a:p>
            <a:pPr marL="0" indent="0">
              <a:buFontTx/>
              <a:buNone/>
              <a:defRPr/>
            </a:pPr>
            <a:r>
              <a:rPr lang="en-US" sz="2000" dirty="0" smtClean="0"/>
              <a:t>#define LPC_AHB_BASE          (0x50000000UL)</a:t>
            </a:r>
          </a:p>
          <a:p>
            <a:pPr marL="0" indent="0">
              <a:buFontTx/>
              <a:buNone/>
              <a:defRPr/>
            </a:pPr>
            <a:endParaRPr lang="en-US" sz="2000" dirty="0" smtClean="0">
              <a:latin typeface="Lucida Console" pitchFamily="49" charset="0"/>
            </a:endParaRPr>
          </a:p>
          <a:p>
            <a:pPr>
              <a:defRPr/>
            </a:pPr>
            <a:endParaRPr lang="en-US" dirty="0"/>
          </a:p>
        </p:txBody>
      </p:sp>
    </p:spTree>
  </p:cSld>
  <p:clrMapOvr>
    <a:masterClrMapping/>
  </p:clrMapOvr>
  <p:transition>
    <p:pull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Clocking Logic</a:t>
            </a:r>
            <a:endParaRPr lang="en-US" dirty="0"/>
          </a:p>
        </p:txBody>
      </p:sp>
      <p:sp>
        <p:nvSpPr>
          <p:cNvPr id="3" name="Content Placeholder 2"/>
          <p:cNvSpPr>
            <a:spLocks noGrp="1"/>
          </p:cNvSpPr>
          <p:nvPr>
            <p:ph idx="1"/>
          </p:nvPr>
        </p:nvSpPr>
        <p:spPr>
          <a:xfrm>
            <a:off x="304800" y="1066800"/>
            <a:ext cx="8839200" cy="3581400"/>
          </a:xfrm>
        </p:spPr>
        <p:txBody>
          <a:bodyPr/>
          <a:lstStyle/>
          <a:p>
            <a:pPr>
              <a:defRPr/>
            </a:pPr>
            <a:r>
              <a:rPr lang="en-US" sz="2000" dirty="0" smtClean="0"/>
              <a:t>Need to enable clock to GPIO module</a:t>
            </a:r>
          </a:p>
          <a:p>
            <a:pPr>
              <a:defRPr/>
            </a:pPr>
            <a:r>
              <a:rPr lang="en-US" sz="2000" dirty="0" smtClean="0"/>
              <a:t>By default, GPIO modules are disabled to save power</a:t>
            </a:r>
          </a:p>
          <a:p>
            <a:pPr>
              <a:defRPr/>
            </a:pPr>
            <a:r>
              <a:rPr lang="en-US" sz="2000" dirty="0" smtClean="0"/>
              <a:t>Writing to an unclocked module triggers a hardware fault!</a:t>
            </a:r>
          </a:p>
          <a:p>
            <a:pPr>
              <a:defRPr/>
            </a:pPr>
            <a:r>
              <a:rPr lang="en-US" altLang="zh-CN" sz="2000" dirty="0" smtClean="0"/>
              <a:t>Writing to system AHB clock control register (SYSAHBCLKCTRL, address 0x4004 8080) </a:t>
            </a:r>
            <a:r>
              <a:rPr lang="en-US" sz="2000" dirty="0" smtClean="0"/>
              <a:t>clocks to GPIO ports</a:t>
            </a:r>
          </a:p>
          <a:p>
            <a:pPr>
              <a:defRPr/>
            </a:pPr>
            <a:r>
              <a:rPr lang="en-GB" sz="2000" dirty="0" smtClean="0"/>
              <a:t>Set the bit 6 of the SYSAHBCLKCTRL</a:t>
            </a:r>
            <a:endParaRPr lang="en-US" sz="2000" dirty="0" smtClean="0"/>
          </a:p>
          <a:p>
            <a:pPr marL="0" indent="0">
              <a:buFontTx/>
              <a:buNone/>
              <a:defRPr/>
            </a:pPr>
            <a:r>
              <a:rPr lang="en-US" sz="2000" dirty="0" smtClean="0">
                <a:latin typeface="Lucida Console" pitchFamily="49" charset="0"/>
              </a:rPr>
              <a:t> LPC_SYSCON-&gt;SYSAHBCLKCTRL |= (1&lt;&lt;6);</a:t>
            </a:r>
          </a:p>
        </p:txBody>
      </p:sp>
    </p:spTree>
  </p:cSld>
  <p:clrMapOvr>
    <a:masterClrMapping/>
  </p:clrMapOvr>
  <p:transition>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Pin </a:t>
            </a:r>
            <a:r>
              <a:rPr lang="en-US" dirty="0" smtClean="0"/>
              <a:t>configuration (IOCON Register)</a:t>
            </a:r>
            <a:endParaRPr lang="en-US" dirty="0"/>
          </a:p>
        </p:txBody>
      </p:sp>
      <p:sp>
        <p:nvSpPr>
          <p:cNvPr id="3" name="Content Placeholder 2"/>
          <p:cNvSpPr>
            <a:spLocks noGrp="1"/>
          </p:cNvSpPr>
          <p:nvPr>
            <p:ph idx="1"/>
          </p:nvPr>
        </p:nvSpPr>
        <p:spPr>
          <a:xfrm>
            <a:off x="304800" y="857232"/>
            <a:ext cx="2981316" cy="5357850"/>
          </a:xfrm>
        </p:spPr>
        <p:txBody>
          <a:bodyPr/>
          <a:lstStyle/>
          <a:p>
            <a:pPr>
              <a:defRPr/>
            </a:pPr>
            <a:r>
              <a:rPr lang="en-GB" dirty="0" smtClean="0">
                <a:latin typeface="+mj-lt"/>
              </a:rPr>
              <a:t>Usually, a pin can be multiplexed as a GPIO or other functions.</a:t>
            </a:r>
          </a:p>
          <a:p>
            <a:pPr>
              <a:defRPr/>
            </a:pPr>
            <a:r>
              <a:rPr lang="en-GB" dirty="0" smtClean="0">
                <a:latin typeface="+mj-lt"/>
              </a:rPr>
              <a:t>First configure the Pin as GPIO, then configure the GPIO.</a:t>
            </a:r>
          </a:p>
          <a:p>
            <a:pPr>
              <a:defRPr/>
            </a:pPr>
            <a:r>
              <a:rPr lang="en-GB" dirty="0" smtClean="0">
                <a:latin typeface="+mj-lt"/>
              </a:rPr>
              <a:t>Pin is configurated through the Pin Connect Block (IOCON), registers, each pin is coresponded to a 32-bit register.</a:t>
            </a:r>
          </a:p>
          <a:p>
            <a:pPr>
              <a:defRPr/>
            </a:pPr>
            <a:r>
              <a:rPr lang="en-GB" dirty="0" smtClean="0">
                <a:latin typeface="+mj-lt"/>
              </a:rPr>
              <a:t>For example, the bit description of PIO1_1 :</a:t>
            </a:r>
            <a:r>
              <a:rPr lang="en-US" altLang="zh-CN" dirty="0" smtClean="0"/>
              <a:t> </a:t>
            </a:r>
            <a:r>
              <a:rPr lang="en-US" altLang="zh-CN" dirty="0" smtClean="0"/>
              <a:t>IOCON_R_PIO1_1</a:t>
            </a:r>
          </a:p>
          <a:p>
            <a:pPr>
              <a:defRPr/>
            </a:pPr>
            <a:r>
              <a:rPr lang="en-GB" altLang="zh-CN" dirty="0" smtClean="0"/>
              <a:t>More on this in later modules</a:t>
            </a:r>
            <a:endParaRPr lang="en-US" altLang="zh-CN" dirty="0" smtClean="0"/>
          </a:p>
          <a:p>
            <a:pPr>
              <a:defRPr/>
            </a:pPr>
            <a:endParaRPr lang="en-US" dirty="0" smtClean="0">
              <a:latin typeface="+mj-lt"/>
            </a:endParaRPr>
          </a:p>
        </p:txBody>
      </p:sp>
      <p:pic>
        <p:nvPicPr>
          <p:cNvPr id="4099" name="Picture 3"/>
          <p:cNvPicPr>
            <a:picLocks noChangeAspect="1" noChangeArrowheads="1"/>
          </p:cNvPicPr>
          <p:nvPr/>
        </p:nvPicPr>
        <p:blipFill>
          <a:blip r:embed="rId3"/>
          <a:srcRect/>
          <a:stretch>
            <a:fillRect/>
          </a:stretch>
        </p:blipFill>
        <p:spPr bwMode="auto">
          <a:xfrm>
            <a:off x="3643306" y="857232"/>
            <a:ext cx="5500694" cy="5478924"/>
          </a:xfrm>
          <a:prstGeom prst="rect">
            <a:avLst/>
          </a:prstGeom>
          <a:noFill/>
          <a:ln w="9525">
            <a:noFill/>
            <a:miter lim="800000"/>
            <a:headEnd/>
            <a:tailEnd/>
          </a:ln>
          <a:effectLst/>
        </p:spPr>
      </p:pic>
    </p:spTree>
  </p:cSld>
  <p:clrMapOvr>
    <a:masterClrMapping/>
  </p:clrMapOvr>
  <p:transition>
    <p:pull dir="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Initializing GPIO</a:t>
            </a:r>
            <a:endParaRPr lang="en-GB" dirty="0"/>
          </a:p>
        </p:txBody>
      </p:sp>
      <p:sp>
        <p:nvSpPr>
          <p:cNvPr id="3" name="Content Placeholder 2"/>
          <p:cNvSpPr>
            <a:spLocks noGrp="1"/>
          </p:cNvSpPr>
          <p:nvPr>
            <p:ph idx="1"/>
          </p:nvPr>
        </p:nvSpPr>
        <p:spPr>
          <a:xfrm>
            <a:off x="233363" y="906463"/>
            <a:ext cx="8910637" cy="4351337"/>
          </a:xfrm>
        </p:spPr>
        <p:txBody>
          <a:bodyPr/>
          <a:lstStyle/>
          <a:p>
            <a:r>
              <a:rPr lang="en-GB" sz="1600" dirty="0" smtClean="0"/>
              <a:t>Enable clock for GPIO</a:t>
            </a:r>
          </a:p>
          <a:p>
            <a:r>
              <a:rPr lang="en-GB" sz="1600" dirty="0" smtClean="0"/>
              <a:t>Set the Pin Function</a:t>
            </a:r>
          </a:p>
          <a:p>
            <a:r>
              <a:rPr lang="en-GB" sz="1600" dirty="0" smtClean="0"/>
              <a:t>Set the Mode</a:t>
            </a:r>
          </a:p>
          <a:p>
            <a:r>
              <a:rPr lang="en-GB" sz="1600" dirty="0" smtClean="0"/>
              <a:t>Set the pull-up or pull down</a:t>
            </a:r>
          </a:p>
          <a:p>
            <a:r>
              <a:rPr lang="en-GB" sz="1600" dirty="0" smtClean="0"/>
              <a:t>Not all of these are necessary, default setting is ok (usually all bits cleared after reset)</a:t>
            </a:r>
          </a:p>
          <a:p>
            <a:r>
              <a:rPr lang="en-GB" sz="1600" dirty="0" smtClean="0"/>
              <a:t>Simple example for initializing the orange led on the board</a:t>
            </a:r>
          </a:p>
          <a:p>
            <a:pPr lvl="1"/>
            <a:r>
              <a:rPr lang="en-GB" dirty="0" smtClean="0"/>
              <a:t>PIO0_7</a:t>
            </a:r>
            <a:endParaRPr lang="en-GB" dirty="0" smtClean="0"/>
          </a:p>
          <a:p>
            <a:endParaRPr lang="en-GB" dirty="0" smtClean="0"/>
          </a:p>
          <a:p>
            <a:endParaRPr lang="en-GB" dirty="0" smtClean="0"/>
          </a:p>
        </p:txBody>
      </p:sp>
      <p:pic>
        <p:nvPicPr>
          <p:cNvPr id="1026" name="Picture 2"/>
          <p:cNvPicPr>
            <a:picLocks noChangeAspect="1" noChangeArrowheads="1"/>
          </p:cNvPicPr>
          <p:nvPr/>
        </p:nvPicPr>
        <p:blipFill>
          <a:blip r:embed="rId2"/>
          <a:srcRect l="919" b="6250"/>
          <a:stretch>
            <a:fillRect/>
          </a:stretch>
        </p:blipFill>
        <p:spPr bwMode="auto">
          <a:xfrm>
            <a:off x="1500166" y="3357562"/>
            <a:ext cx="6572264" cy="2143140"/>
          </a:xfrm>
          <a:prstGeom prst="rect">
            <a:avLst/>
          </a:prstGeom>
          <a:noFill/>
          <a:ln w="9525">
            <a:noFill/>
            <a:miter lim="800000"/>
            <a:headEnd/>
            <a:tailEnd/>
          </a:ln>
          <a:effectLst/>
        </p:spPr>
      </p:pic>
    </p:spTree>
    <p:extLst>
      <p:ext uri="{BB962C8B-B14F-4D97-AF65-F5344CB8AC3E}">
        <p14:creationId xmlns="" xmlns:p14="http://schemas.microsoft.com/office/powerpoint/2010/main" val="800050548"/>
      </p:ext>
    </p:extLst>
  </p:cSld>
  <p:clrMapOvr>
    <a:masterClrMapping/>
  </p:clrMapOvr>
  <p:transition>
    <p:pull dir="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Writing/Reading Output/Input Port Data</a:t>
            </a:r>
          </a:p>
        </p:txBody>
      </p:sp>
      <p:sp>
        <p:nvSpPr>
          <p:cNvPr id="9219" name="Content Placeholder 2"/>
          <p:cNvSpPr>
            <a:spLocks noGrp="1"/>
          </p:cNvSpPr>
          <p:nvPr>
            <p:ph idx="1"/>
          </p:nvPr>
        </p:nvSpPr>
        <p:spPr>
          <a:xfrm>
            <a:off x="228600" y="990600"/>
            <a:ext cx="8305800" cy="5334000"/>
          </a:xfrm>
        </p:spPr>
        <p:txBody>
          <a:bodyPr/>
          <a:lstStyle/>
          <a:p>
            <a:r>
              <a:rPr lang="en-GB" sz="2000" dirty="0" smtClean="0"/>
              <a:t>Write to GPIO</a:t>
            </a:r>
            <a:endParaRPr lang="en-US" sz="1900" dirty="0" smtClean="0"/>
          </a:p>
          <a:p>
            <a:pPr lvl="1"/>
            <a:r>
              <a:rPr lang="en-GB" sz="1900" dirty="0" smtClean="0"/>
              <a:t>Write to the data register</a:t>
            </a:r>
          </a:p>
          <a:p>
            <a:pPr lvl="1"/>
            <a:r>
              <a:rPr lang="en-GB" sz="1900" dirty="0" smtClean="0"/>
              <a:t>GPIO3-&gt;DATA</a:t>
            </a:r>
            <a:r>
              <a:rPr lang="en-US" sz="1900" dirty="0" smtClean="0"/>
              <a:t>|=(1&lt;&lt;2);</a:t>
            </a:r>
          </a:p>
          <a:p>
            <a:pPr lvl="1"/>
            <a:r>
              <a:rPr lang="en-GB" sz="1900" dirty="0" smtClean="0"/>
              <a:t>Output High to PIO3_2</a:t>
            </a:r>
            <a:endParaRPr lang="en-US" sz="1900" dirty="0" smtClean="0"/>
          </a:p>
          <a:p>
            <a:r>
              <a:rPr lang="en-US" sz="2000" dirty="0"/>
              <a:t>Read from </a:t>
            </a:r>
            <a:r>
              <a:rPr lang="en-US" sz="2000" dirty="0" smtClean="0"/>
              <a:t>GPIO</a:t>
            </a:r>
          </a:p>
          <a:p>
            <a:pPr lvl="1"/>
            <a:r>
              <a:rPr lang="en-GB" sz="1900" dirty="0" smtClean="0"/>
              <a:t>Read from the data register</a:t>
            </a:r>
            <a:endParaRPr lang="en-US" sz="1900" dirty="0" smtClean="0"/>
          </a:p>
          <a:p>
            <a:pPr lvl="1"/>
            <a:r>
              <a:rPr lang="en-US" sz="1900" dirty="0" smtClean="0"/>
              <a:t>data=GPIO3-&gt;</a:t>
            </a:r>
            <a:r>
              <a:rPr lang="en-US" sz="1900" dirty="0" smtClean="0"/>
              <a:t>DATA</a:t>
            </a:r>
            <a:r>
              <a:rPr lang="en-US" sz="1900" dirty="0" smtClean="0"/>
              <a:t>&amp;(</a:t>
            </a:r>
            <a:r>
              <a:rPr lang="en-US" sz="1900" dirty="0" smtClean="0"/>
              <a:t>1&lt;&lt;12</a:t>
            </a:r>
            <a:r>
              <a:rPr lang="en-US" sz="1900" dirty="0" smtClean="0"/>
              <a:t>)</a:t>
            </a:r>
          </a:p>
          <a:p>
            <a:pPr lvl="1"/>
            <a:endParaRPr lang="en-GB" sz="1900" dirty="0" smtClean="0"/>
          </a:p>
          <a:p>
            <a:r>
              <a:rPr lang="en-GB" sz="2000" dirty="0" smtClean="0"/>
              <a:t>Can also use the mask access register as mentioned previously</a:t>
            </a:r>
          </a:p>
          <a:p>
            <a:pPr lvl="1"/>
            <a:r>
              <a:rPr lang="en-US" sz="1900" dirty="0" smtClean="0"/>
              <a:t>LPC_GPIO1-</a:t>
            </a:r>
            <a:r>
              <a:rPr lang="en-US" sz="1900" dirty="0" smtClean="0"/>
              <a:t>&gt;MASKED_ACCESS[MASK(11)] |= (MASK(11));</a:t>
            </a:r>
            <a:endParaRPr lang="en-US" sz="1900" dirty="0" smtClean="0"/>
          </a:p>
          <a:p>
            <a:pPr marL="0" indent="0">
              <a:buNone/>
            </a:pPr>
            <a:endParaRPr lang="en-US" sz="2000" dirty="0" smtClean="0"/>
          </a:p>
        </p:txBody>
      </p:sp>
    </p:spTree>
  </p:cSld>
  <p:clrMapOvr>
    <a:masterClrMapping/>
  </p:clrMapOvr>
  <p:transition>
    <p:pull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Coding Style and Bit Access</a:t>
            </a:r>
            <a:endParaRPr lang="en-US" dirty="0"/>
          </a:p>
        </p:txBody>
      </p:sp>
      <p:sp>
        <p:nvSpPr>
          <p:cNvPr id="3" name="Content Placeholder 2"/>
          <p:cNvSpPr>
            <a:spLocks noGrp="1"/>
          </p:cNvSpPr>
          <p:nvPr>
            <p:ph idx="1"/>
          </p:nvPr>
        </p:nvSpPr>
        <p:spPr/>
        <p:txBody>
          <a:bodyPr/>
          <a:lstStyle/>
          <a:p>
            <a:pPr>
              <a:defRPr/>
            </a:pPr>
            <a:r>
              <a:rPr lang="en-US" sz="2000" dirty="0" smtClean="0"/>
              <a:t>Easy to make mistakes dealing with literal binary and hexadecimal values</a:t>
            </a:r>
          </a:p>
          <a:p>
            <a:pPr lvl="1">
              <a:defRPr/>
            </a:pPr>
            <a:r>
              <a:rPr lang="en-US" sz="1800" dirty="0" smtClean="0"/>
              <a:t>“To set bits 13 and 19, use 0000 </a:t>
            </a:r>
            <a:r>
              <a:rPr lang="en-US" sz="1800" dirty="0"/>
              <a:t>0000 0000 1000 0010 0000 0000 </a:t>
            </a:r>
            <a:r>
              <a:rPr lang="en-US" sz="1800" dirty="0" smtClean="0"/>
              <a:t>0000 or 0x00082000”</a:t>
            </a:r>
          </a:p>
          <a:p>
            <a:pPr>
              <a:defRPr/>
            </a:pPr>
            <a:endParaRPr lang="en-US" sz="2000" dirty="0" smtClean="0"/>
          </a:p>
          <a:p>
            <a:pPr>
              <a:defRPr/>
            </a:pPr>
            <a:r>
              <a:rPr lang="en-US" sz="2000" dirty="0" smtClean="0"/>
              <a:t>Make the literal value from shifted bit positions</a:t>
            </a:r>
          </a:p>
          <a:p>
            <a:pPr marL="0" indent="0">
              <a:buFontTx/>
              <a:buNone/>
              <a:defRPr/>
            </a:pPr>
            <a:r>
              <a:rPr lang="en-US" dirty="0" smtClean="0">
                <a:latin typeface="Lucida Console" pitchFamily="49" charset="0"/>
              </a:rPr>
              <a:t>	n </a:t>
            </a:r>
            <a:r>
              <a:rPr lang="en-US" dirty="0">
                <a:latin typeface="Lucida Console" pitchFamily="49" charset="0"/>
              </a:rPr>
              <a:t>= (1UL &lt;&lt; 19) | (1UL &lt;&lt; 13);</a:t>
            </a:r>
          </a:p>
          <a:p>
            <a:pPr>
              <a:defRPr/>
            </a:pPr>
            <a:r>
              <a:rPr lang="en-US" sz="2000" dirty="0" smtClean="0"/>
              <a:t>Define names for bit positions</a:t>
            </a:r>
            <a:endParaRPr lang="en-US" sz="2000" dirty="0"/>
          </a:p>
          <a:p>
            <a:pPr marL="0" indent="0">
              <a:buFontTx/>
              <a:buNone/>
              <a:defRPr/>
            </a:pPr>
            <a:r>
              <a:rPr lang="en-US" sz="2000" dirty="0" smtClean="0">
                <a:latin typeface="Lucida Console" pitchFamily="49" charset="0"/>
              </a:rPr>
              <a:t>	</a:t>
            </a:r>
            <a:r>
              <a:rPr lang="en-US" dirty="0" smtClean="0">
                <a:latin typeface="Lucida Console" pitchFamily="49" charset="0"/>
              </a:rPr>
              <a:t>#</a:t>
            </a:r>
            <a:r>
              <a:rPr lang="en-US" dirty="0">
                <a:latin typeface="Lucida Console" pitchFamily="49" charset="0"/>
              </a:rPr>
              <a:t>define </a:t>
            </a:r>
            <a:r>
              <a:rPr lang="en-US" dirty="0" smtClean="0">
                <a:latin typeface="Lucida Console" pitchFamily="49" charset="0"/>
              </a:rPr>
              <a:t>POS_0 </a:t>
            </a:r>
            <a:r>
              <a:rPr lang="en-US" dirty="0">
                <a:latin typeface="Lucida Console" pitchFamily="49" charset="0"/>
              </a:rPr>
              <a:t>(</a:t>
            </a:r>
            <a:r>
              <a:rPr lang="en-US" dirty="0" smtClean="0">
                <a:latin typeface="Lucida Console" pitchFamily="49" charset="0"/>
              </a:rPr>
              <a:t>13)</a:t>
            </a:r>
            <a:endParaRPr lang="en-US" dirty="0">
              <a:latin typeface="Lucida Console" pitchFamily="49" charset="0"/>
            </a:endParaRPr>
          </a:p>
          <a:p>
            <a:pPr marL="0" indent="0">
              <a:buFontTx/>
              <a:buNone/>
              <a:defRPr/>
            </a:pPr>
            <a:r>
              <a:rPr lang="en-US" dirty="0" smtClean="0">
                <a:latin typeface="Lucida Console" pitchFamily="49" charset="0"/>
              </a:rPr>
              <a:t>	#</a:t>
            </a:r>
            <a:r>
              <a:rPr lang="en-US" dirty="0">
                <a:latin typeface="Lucida Console" pitchFamily="49" charset="0"/>
              </a:rPr>
              <a:t>define </a:t>
            </a:r>
            <a:r>
              <a:rPr lang="en-US" dirty="0" smtClean="0">
                <a:latin typeface="Lucida Console" pitchFamily="49" charset="0"/>
              </a:rPr>
              <a:t>POS_1 </a:t>
            </a:r>
            <a:r>
              <a:rPr lang="en-US" dirty="0">
                <a:latin typeface="Lucida Console" pitchFamily="49" charset="0"/>
              </a:rPr>
              <a:t>(</a:t>
            </a:r>
            <a:r>
              <a:rPr lang="en-US" dirty="0" smtClean="0">
                <a:latin typeface="Lucida Console" pitchFamily="49" charset="0"/>
              </a:rPr>
              <a:t>19)</a:t>
            </a:r>
            <a:endParaRPr lang="en-US" dirty="0">
              <a:latin typeface="Lucida Console" pitchFamily="49" charset="0"/>
            </a:endParaRPr>
          </a:p>
          <a:p>
            <a:pPr marL="0" indent="0">
              <a:buFontTx/>
              <a:buNone/>
              <a:defRPr/>
            </a:pPr>
            <a:r>
              <a:rPr lang="en-US" dirty="0" smtClean="0">
                <a:latin typeface="Lucida Console" pitchFamily="49" charset="0"/>
              </a:rPr>
              <a:t>	n </a:t>
            </a:r>
            <a:r>
              <a:rPr lang="en-US" dirty="0">
                <a:latin typeface="Lucida Console" pitchFamily="49" charset="0"/>
              </a:rPr>
              <a:t>= (1UL &lt;&lt; </a:t>
            </a:r>
            <a:r>
              <a:rPr lang="en-US" dirty="0" smtClean="0">
                <a:latin typeface="Lucida Console" pitchFamily="49" charset="0"/>
              </a:rPr>
              <a:t>POS_0) </a:t>
            </a:r>
            <a:r>
              <a:rPr lang="en-US" dirty="0">
                <a:latin typeface="Lucida Console" pitchFamily="49" charset="0"/>
              </a:rPr>
              <a:t>| (1UL &lt;&lt; </a:t>
            </a:r>
            <a:r>
              <a:rPr lang="en-US" dirty="0" smtClean="0">
                <a:latin typeface="Lucida Console" pitchFamily="49" charset="0"/>
              </a:rPr>
              <a:t>POS_1);</a:t>
            </a:r>
            <a:endParaRPr lang="en-US" dirty="0">
              <a:latin typeface="Lucida Console" pitchFamily="49" charset="0"/>
            </a:endParaRPr>
          </a:p>
          <a:p>
            <a:pPr>
              <a:defRPr/>
            </a:pPr>
            <a:r>
              <a:rPr lang="en-US" sz="2000" dirty="0" smtClean="0"/>
              <a:t>Create macro to do shifting to create mask</a:t>
            </a:r>
          </a:p>
          <a:p>
            <a:pPr marL="0" indent="0">
              <a:buFontTx/>
              <a:buNone/>
              <a:defRPr/>
            </a:pPr>
            <a:r>
              <a:rPr lang="en-US" sz="2000" dirty="0" smtClean="0">
                <a:latin typeface="Lucida Console" pitchFamily="49" charset="0"/>
              </a:rPr>
              <a:t>	</a:t>
            </a:r>
            <a:r>
              <a:rPr lang="en-US" dirty="0" smtClean="0">
                <a:latin typeface="Lucida Console" pitchFamily="49" charset="0"/>
              </a:rPr>
              <a:t>#define MASK(x) (1UL &lt;&lt; (x))</a:t>
            </a:r>
          </a:p>
          <a:p>
            <a:pPr marL="0" indent="0">
              <a:buFontTx/>
              <a:buNone/>
              <a:defRPr/>
            </a:pPr>
            <a:r>
              <a:rPr lang="en-US" dirty="0" smtClean="0">
                <a:latin typeface="Lucida Console" pitchFamily="49" charset="0"/>
              </a:rPr>
              <a:t>	n </a:t>
            </a:r>
            <a:r>
              <a:rPr lang="en-US" dirty="0">
                <a:latin typeface="Lucida Console" pitchFamily="49" charset="0"/>
              </a:rPr>
              <a:t>= </a:t>
            </a:r>
            <a:r>
              <a:rPr lang="en-US" dirty="0" smtClean="0">
                <a:latin typeface="Lucida Console" pitchFamily="49" charset="0"/>
              </a:rPr>
              <a:t>MASK(POS_0) </a:t>
            </a:r>
            <a:r>
              <a:rPr lang="en-US" dirty="0">
                <a:latin typeface="Lucida Console" pitchFamily="49" charset="0"/>
              </a:rPr>
              <a:t>| </a:t>
            </a:r>
            <a:r>
              <a:rPr lang="en-US" dirty="0" smtClean="0">
                <a:latin typeface="Lucida Console" pitchFamily="49" charset="0"/>
              </a:rPr>
              <a:t>MASK(POS_1);</a:t>
            </a:r>
            <a:endParaRPr lang="en-US" dirty="0">
              <a:latin typeface="Lucida Console" pitchFamily="49" charset="0"/>
            </a:endParaRPr>
          </a:p>
        </p:txBody>
      </p:sp>
    </p:spTree>
  </p:cSld>
  <p:clrMapOvr>
    <a:masterClrMapping/>
  </p:clrMapOvr>
  <p:transition>
    <p:pull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Using Masks</a:t>
            </a:r>
            <a:endParaRPr lang="en-US" dirty="0"/>
          </a:p>
        </p:txBody>
      </p:sp>
      <p:sp>
        <p:nvSpPr>
          <p:cNvPr id="15363" name="Content Placeholder 2"/>
          <p:cNvSpPr>
            <a:spLocks noGrp="1"/>
          </p:cNvSpPr>
          <p:nvPr>
            <p:ph idx="1"/>
          </p:nvPr>
        </p:nvSpPr>
        <p:spPr/>
        <p:txBody>
          <a:bodyPr/>
          <a:lstStyle/>
          <a:p>
            <a:r>
              <a:rPr lang="en-US" sz="2000" dirty="0" smtClean="0"/>
              <a:t>Overwrite existing value in n with mask</a:t>
            </a:r>
          </a:p>
          <a:p>
            <a:pPr marL="457200" lvl="1" indent="0">
              <a:buFontTx/>
              <a:buNone/>
            </a:pPr>
            <a:r>
              <a:rPr lang="en-US" sz="1800" dirty="0" smtClean="0">
                <a:latin typeface="Lucida Console" pitchFamily="49" charset="0"/>
              </a:rPr>
              <a:t>n = MASK(foo);</a:t>
            </a:r>
          </a:p>
          <a:p>
            <a:pPr marL="457200" lvl="1" indent="0">
              <a:buFontTx/>
              <a:buNone/>
            </a:pPr>
            <a:endParaRPr lang="en-US" sz="1800" dirty="0" smtClean="0">
              <a:latin typeface="Lucida Console" pitchFamily="49" charset="0"/>
            </a:endParaRPr>
          </a:p>
          <a:p>
            <a:r>
              <a:rPr lang="en-US" sz="2000" dirty="0" smtClean="0"/>
              <a:t>Set in n all the bits which are one in mask, leaving others unchanged</a:t>
            </a:r>
          </a:p>
          <a:p>
            <a:pPr marL="400050" lvl="2" indent="0">
              <a:buFontTx/>
              <a:buNone/>
            </a:pPr>
            <a:r>
              <a:rPr lang="en-US" sz="1800" dirty="0" smtClean="0">
                <a:latin typeface="Lucida Console" pitchFamily="49" charset="0"/>
              </a:rPr>
              <a:t>n |= MASK(foo);</a:t>
            </a:r>
          </a:p>
          <a:p>
            <a:endParaRPr lang="en-US" sz="2000" dirty="0" smtClean="0"/>
          </a:p>
          <a:p>
            <a:r>
              <a:rPr lang="en-US" sz="2000" dirty="0" smtClean="0"/>
              <a:t>Complement the bit value of the mask</a:t>
            </a:r>
          </a:p>
          <a:p>
            <a:pPr marL="400050" lvl="2" indent="0">
              <a:buFontTx/>
              <a:buNone/>
            </a:pPr>
            <a:r>
              <a:rPr lang="en-US" sz="1800" dirty="0" smtClean="0">
                <a:latin typeface="Lucida Console" pitchFamily="49" charset="0"/>
              </a:rPr>
              <a:t>~MASK(foo);</a:t>
            </a:r>
          </a:p>
          <a:p>
            <a:endParaRPr lang="en-US" sz="2000" dirty="0" smtClean="0"/>
          </a:p>
          <a:p>
            <a:r>
              <a:rPr lang="en-US" sz="2000" dirty="0" smtClean="0"/>
              <a:t>Clear in n all the bits which are zero in mask, leaving others unchanged</a:t>
            </a:r>
          </a:p>
          <a:p>
            <a:pPr marL="457200" lvl="1" indent="0">
              <a:buFontTx/>
              <a:buNone/>
            </a:pPr>
            <a:r>
              <a:rPr lang="en-US" sz="1800" dirty="0" smtClean="0">
                <a:latin typeface="Lucida Console" pitchFamily="49" charset="0"/>
              </a:rPr>
              <a:t>n &amp;= MASK(foo);</a:t>
            </a:r>
          </a:p>
          <a:p>
            <a:pPr marL="457200" lvl="1" indent="0">
              <a:buFontTx/>
              <a:buNone/>
            </a:pPr>
            <a:endParaRPr lang="en-US" sz="1800" dirty="0" smtClean="0"/>
          </a:p>
        </p:txBody>
      </p:sp>
    </p:spTree>
  </p:cSld>
  <p:clrMapOvr>
    <a:masterClrMapping/>
  </p:clrMapOvr>
  <p:transition>
    <p:pull dir="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Overview</a:t>
            </a:r>
          </a:p>
        </p:txBody>
      </p:sp>
      <p:sp>
        <p:nvSpPr>
          <p:cNvPr id="3075" name="Content Placeholder 2"/>
          <p:cNvSpPr>
            <a:spLocks noGrp="1"/>
          </p:cNvSpPr>
          <p:nvPr>
            <p:ph idx="1"/>
          </p:nvPr>
        </p:nvSpPr>
        <p:spPr/>
        <p:txBody>
          <a:bodyPr/>
          <a:lstStyle/>
          <a:p>
            <a:r>
              <a:rPr lang="en-US" sz="2000" dirty="0" smtClean="0"/>
              <a:t>How do we make a program light up LEDs in response to a switch?</a:t>
            </a:r>
          </a:p>
          <a:p>
            <a:endParaRPr lang="en-US" sz="2000" dirty="0" smtClean="0"/>
          </a:p>
          <a:p>
            <a:r>
              <a:rPr lang="en-US" sz="2000" dirty="0" smtClean="0"/>
              <a:t>GPIO </a:t>
            </a:r>
          </a:p>
          <a:p>
            <a:pPr lvl="1"/>
            <a:r>
              <a:rPr lang="en-US" sz="1800" dirty="0" smtClean="0"/>
              <a:t>Basic Concepts</a:t>
            </a:r>
          </a:p>
          <a:p>
            <a:pPr lvl="1"/>
            <a:r>
              <a:rPr lang="en-US" sz="1800" dirty="0" smtClean="0"/>
              <a:t>Port Circuitry</a:t>
            </a:r>
          </a:p>
          <a:p>
            <a:pPr lvl="1"/>
            <a:r>
              <a:rPr lang="en-US" sz="1800" dirty="0" smtClean="0"/>
              <a:t>Control Registers</a:t>
            </a:r>
          </a:p>
          <a:p>
            <a:pPr lvl="1"/>
            <a:r>
              <a:rPr lang="en-US" sz="1800" dirty="0" smtClean="0"/>
              <a:t>Accessing Hardware Registers in C</a:t>
            </a:r>
          </a:p>
          <a:p>
            <a:endParaRPr lang="en-US" sz="2000" dirty="0" smtClean="0"/>
          </a:p>
          <a:p>
            <a:r>
              <a:rPr lang="en-US" sz="2000" dirty="0" smtClean="0"/>
              <a:t>Circuit Interfacing</a:t>
            </a:r>
          </a:p>
          <a:p>
            <a:pPr lvl="1"/>
            <a:r>
              <a:rPr lang="en-US" sz="1800" dirty="0" smtClean="0"/>
              <a:t>Inputs</a:t>
            </a:r>
          </a:p>
          <a:p>
            <a:pPr lvl="1"/>
            <a:r>
              <a:rPr lang="en-US" sz="1800" dirty="0" smtClean="0"/>
              <a:t>Outputs</a:t>
            </a:r>
          </a:p>
          <a:p>
            <a:endParaRPr lang="en-US" sz="2000" dirty="0" smtClean="0"/>
          </a:p>
          <a:p>
            <a:r>
              <a:rPr lang="en-US" sz="2000" dirty="0" smtClean="0"/>
              <a:t>Additional Configuration</a:t>
            </a:r>
          </a:p>
          <a:p>
            <a:pPr lvl="1"/>
            <a:r>
              <a:rPr lang="en-GB" sz="1900" dirty="0" smtClean="0"/>
              <a:t>GPIO as Interrupt</a:t>
            </a:r>
            <a:endParaRPr lang="en-US" sz="1900" dirty="0" smtClean="0"/>
          </a:p>
        </p:txBody>
      </p:sp>
    </p:spTree>
  </p:cSld>
  <p:clrMapOvr>
    <a:masterClrMapping/>
  </p:clrMapOvr>
  <p:transition>
    <p:pull dir="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Using Masks with CMSIS</a:t>
            </a:r>
            <a:endParaRPr lang="en-US" dirty="0"/>
          </a:p>
        </p:txBody>
      </p:sp>
      <p:sp>
        <p:nvSpPr>
          <p:cNvPr id="15363" name="Content Placeholder 2"/>
          <p:cNvSpPr>
            <a:spLocks noGrp="1"/>
          </p:cNvSpPr>
          <p:nvPr>
            <p:ph idx="1"/>
          </p:nvPr>
        </p:nvSpPr>
        <p:spPr>
          <a:xfrm>
            <a:off x="233363" y="838200"/>
            <a:ext cx="8910637" cy="5422900"/>
          </a:xfrm>
        </p:spPr>
        <p:txBody>
          <a:bodyPr/>
          <a:lstStyle/>
          <a:p>
            <a:r>
              <a:rPr lang="en-US" dirty="0"/>
              <a:t>#define SET_BIT(REG, BIT)     ((REG) |= (BIT))</a:t>
            </a:r>
          </a:p>
          <a:p>
            <a:endParaRPr lang="en-US" dirty="0"/>
          </a:p>
          <a:p>
            <a:r>
              <a:rPr lang="en-US" dirty="0"/>
              <a:t>#define CLEAR_BIT(REG, BIT)   ((REG) &amp;= ~(BIT))</a:t>
            </a:r>
          </a:p>
          <a:p>
            <a:endParaRPr lang="en-US" dirty="0"/>
          </a:p>
          <a:p>
            <a:r>
              <a:rPr lang="en-US" dirty="0"/>
              <a:t>#define READ_BIT(REG, BIT)    ((REG) &amp; (BIT))</a:t>
            </a:r>
          </a:p>
          <a:p>
            <a:endParaRPr lang="en-US" dirty="0"/>
          </a:p>
          <a:p>
            <a:r>
              <a:rPr lang="en-US" dirty="0"/>
              <a:t>#define CLEAR_REG(REG)        ((REG) = (0x0))</a:t>
            </a:r>
          </a:p>
          <a:p>
            <a:endParaRPr lang="en-US" dirty="0"/>
          </a:p>
          <a:p>
            <a:r>
              <a:rPr lang="en-US" dirty="0"/>
              <a:t>#define WRITE_REG(REG, VAL)   ((REG) = (VAL))</a:t>
            </a:r>
          </a:p>
          <a:p>
            <a:endParaRPr lang="en-US" dirty="0"/>
          </a:p>
          <a:p>
            <a:r>
              <a:rPr lang="en-US" dirty="0"/>
              <a:t>#define READ_REG(REG)         ((REG))</a:t>
            </a:r>
          </a:p>
          <a:p>
            <a:endParaRPr lang="en-US" dirty="0"/>
          </a:p>
          <a:p>
            <a:r>
              <a:rPr lang="en-US" dirty="0"/>
              <a:t>#define MODIFY_REG(REG, CLEARMASK, SETMASK)  WRITE_REG((REG), (((READ_REG(REG)) &amp; (~(CLEARMASK))) | (SETMASK</a:t>
            </a:r>
            <a:r>
              <a:rPr lang="en-US" dirty="0" smtClean="0"/>
              <a:t>)))</a:t>
            </a:r>
          </a:p>
          <a:p>
            <a:endParaRPr lang="en-US" sz="1600" dirty="0"/>
          </a:p>
          <a:p>
            <a:pPr marL="301625" lvl="1" indent="-301625"/>
            <a:r>
              <a:rPr lang="en-US" sz="1800" dirty="0" smtClean="0">
                <a:latin typeface="Lucida Console" pitchFamily="49" charset="0"/>
              </a:rPr>
              <a:t>BIT </a:t>
            </a:r>
            <a:r>
              <a:rPr lang="en-US" sz="1800" dirty="0">
                <a:latin typeface="Lucida Console" pitchFamily="49" charset="0"/>
              </a:rPr>
              <a:t>= MASK(foo</a:t>
            </a:r>
            <a:r>
              <a:rPr lang="en-US" sz="1800" dirty="0" smtClean="0">
                <a:latin typeface="Lucida Console" pitchFamily="49" charset="0"/>
              </a:rPr>
              <a:t>);</a:t>
            </a:r>
            <a:endParaRPr lang="en-US" sz="1800" dirty="0">
              <a:latin typeface="Lucida Console" pitchFamily="49" charset="0"/>
            </a:endParaRPr>
          </a:p>
          <a:p>
            <a:endParaRPr lang="en-US" sz="1600" dirty="0" smtClean="0"/>
          </a:p>
        </p:txBody>
      </p:sp>
    </p:spTree>
    <p:extLst>
      <p:ext uri="{BB962C8B-B14F-4D97-AF65-F5344CB8AC3E}">
        <p14:creationId xmlns="" xmlns:p14="http://schemas.microsoft.com/office/powerpoint/2010/main" val="3756823780"/>
      </p:ext>
    </p:extLst>
  </p:cSld>
  <p:clrMapOvr>
    <a:masterClrMapping/>
  </p:clrMapOvr>
  <p:transition>
    <p:pull dir="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Interfacing</a:t>
            </a:r>
            <a:endParaRPr lang="en-US" dirty="0"/>
          </a:p>
        </p:txBody>
      </p:sp>
      <p:sp>
        <p:nvSpPr>
          <p:cNvPr id="23555" name="Content Placeholder 2"/>
          <p:cNvSpPr>
            <a:spLocks noGrp="1"/>
          </p:cNvSpPr>
          <p:nvPr>
            <p:ph type="body" idx="1"/>
          </p:nvPr>
        </p:nvSpPr>
        <p:spPr/>
        <p:txBody>
          <a:bodyPr/>
          <a:lstStyle/>
          <a:p>
            <a:r>
              <a:rPr lang="en-US" dirty="0" smtClean="0"/>
              <a:t>Inputs and Outputs, Ones and Zeros, Voltages and Currents</a:t>
            </a:r>
          </a:p>
        </p:txBody>
      </p:sp>
    </p:spTree>
  </p:cSld>
  <p:clrMapOvr>
    <a:masterClrMapping/>
  </p:clrMapOvr>
  <p:transition>
    <p:pull dir="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Inputs: What’s a One? A Zero?</a:t>
            </a:r>
            <a:endParaRPr lang="en-US" dirty="0"/>
          </a:p>
        </p:txBody>
      </p:sp>
      <p:sp>
        <p:nvSpPr>
          <p:cNvPr id="24579" name="Content Placeholder 2"/>
          <p:cNvSpPr>
            <a:spLocks noGrp="1"/>
          </p:cNvSpPr>
          <p:nvPr>
            <p:ph idx="1"/>
          </p:nvPr>
        </p:nvSpPr>
        <p:spPr>
          <a:xfrm>
            <a:off x="228600" y="990600"/>
            <a:ext cx="3811588" cy="5867400"/>
          </a:xfrm>
        </p:spPr>
        <p:txBody>
          <a:bodyPr/>
          <a:lstStyle/>
          <a:p>
            <a:r>
              <a:rPr lang="en-US" sz="2000" dirty="0" smtClean="0"/>
              <a:t>Input signal’s value is determined by voltage </a:t>
            </a:r>
          </a:p>
          <a:p>
            <a:endParaRPr lang="en-US" sz="2000" dirty="0" smtClean="0"/>
          </a:p>
          <a:p>
            <a:r>
              <a:rPr lang="en-US" sz="2000" dirty="0" smtClean="0"/>
              <a:t>Input threshold voltages depend on supply voltage V</a:t>
            </a:r>
            <a:r>
              <a:rPr lang="en-US" sz="2000" baseline="-25000" dirty="0" smtClean="0"/>
              <a:t>DD</a:t>
            </a:r>
          </a:p>
          <a:p>
            <a:endParaRPr lang="en-US" sz="2000" dirty="0" smtClean="0"/>
          </a:p>
          <a:p>
            <a:r>
              <a:rPr lang="en-US" sz="2000" dirty="0" smtClean="0"/>
              <a:t>Exceeding V</a:t>
            </a:r>
            <a:r>
              <a:rPr lang="en-US" sz="2000" baseline="-25000" dirty="0" smtClean="0"/>
              <a:t>DD</a:t>
            </a:r>
            <a:r>
              <a:rPr lang="en-US" sz="2000" dirty="0" smtClean="0"/>
              <a:t> or GND may damage chip</a:t>
            </a:r>
          </a:p>
        </p:txBody>
      </p:sp>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962400" y="914400"/>
            <a:ext cx="4745485" cy="5334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pull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Outputs: What’s a One? A Zero?</a:t>
            </a:r>
            <a:endParaRPr lang="en-US" dirty="0"/>
          </a:p>
        </p:txBody>
      </p:sp>
      <p:sp>
        <p:nvSpPr>
          <p:cNvPr id="25603" name="Content Placeholder 2"/>
          <p:cNvSpPr>
            <a:spLocks noGrp="1"/>
          </p:cNvSpPr>
          <p:nvPr>
            <p:ph idx="1"/>
          </p:nvPr>
        </p:nvSpPr>
        <p:spPr>
          <a:xfrm>
            <a:off x="228600" y="990600"/>
            <a:ext cx="4419599" cy="5334000"/>
          </a:xfrm>
        </p:spPr>
        <p:txBody>
          <a:bodyPr/>
          <a:lstStyle/>
          <a:p>
            <a:r>
              <a:rPr lang="en-US" sz="2000" dirty="0" smtClean="0"/>
              <a:t>Nominal output voltages</a:t>
            </a:r>
          </a:p>
          <a:p>
            <a:pPr lvl="1"/>
            <a:r>
              <a:rPr lang="en-US" sz="1800" dirty="0" smtClean="0"/>
              <a:t>1: V</a:t>
            </a:r>
            <a:r>
              <a:rPr lang="en-US" sz="1800" baseline="-25000" dirty="0" smtClean="0"/>
              <a:t>DD</a:t>
            </a:r>
            <a:r>
              <a:rPr lang="en-US" sz="1800" dirty="0" smtClean="0"/>
              <a:t>-0.5 V to V</a:t>
            </a:r>
            <a:r>
              <a:rPr lang="en-US" sz="1800" baseline="-25000" dirty="0" smtClean="0"/>
              <a:t>DD</a:t>
            </a:r>
          </a:p>
          <a:p>
            <a:pPr lvl="1"/>
            <a:r>
              <a:rPr lang="en-US" sz="1800" dirty="0" smtClean="0"/>
              <a:t>0: 0 to 0.5 V</a:t>
            </a:r>
          </a:p>
          <a:p>
            <a:pPr lvl="1"/>
            <a:endParaRPr lang="en-US" sz="1800" dirty="0" smtClean="0"/>
          </a:p>
          <a:p>
            <a:r>
              <a:rPr lang="en-US" sz="2000" dirty="0" smtClean="0"/>
              <a:t>Note: Output voltage depends on current drawn by load on pin</a:t>
            </a:r>
          </a:p>
          <a:p>
            <a:pPr lvl="1"/>
            <a:r>
              <a:rPr lang="en-US" sz="1800" dirty="0" smtClean="0"/>
              <a:t>Need to consider source-to-drain resistance in the transistor</a:t>
            </a:r>
          </a:p>
          <a:p>
            <a:pPr lvl="1"/>
            <a:r>
              <a:rPr lang="en-US" sz="1800" dirty="0" smtClean="0"/>
              <a:t>Above values only specified when current &lt; 5 mA (18 mA for high-drive pads) and V</a:t>
            </a:r>
            <a:r>
              <a:rPr lang="en-US" sz="1800" baseline="-25000" dirty="0" smtClean="0"/>
              <a:t>DD</a:t>
            </a:r>
            <a:r>
              <a:rPr lang="en-US" sz="1800" dirty="0" smtClean="0"/>
              <a:t> &gt; 2.7 V</a:t>
            </a:r>
          </a:p>
          <a:p>
            <a:pPr lvl="1"/>
            <a:endParaRPr lang="en-US" sz="1800" dirty="0" smtClean="0"/>
          </a:p>
          <a:p>
            <a:pPr lvl="1"/>
            <a:endParaRPr lang="en-US" sz="1800" dirty="0" smtClean="0"/>
          </a:p>
        </p:txBody>
      </p:sp>
      <p:pic>
        <p:nvPicPr>
          <p:cNvPr id="25604" name="Picture 3"/>
          <p:cNvPicPr>
            <a:picLocks noChangeAspect="1" noChangeArrowheads="1"/>
          </p:cNvPicPr>
          <p:nvPr/>
        </p:nvPicPr>
        <p:blipFill>
          <a:blip r:embed="rId3">
            <a:extLst>
              <a:ext uri="{28A0092B-C50C-407E-A947-70E740481C1C}">
                <a14:useLocalDpi xmlns="" xmlns:a14="http://schemas.microsoft.com/office/drawing/2010/main" val="0"/>
              </a:ext>
            </a:extLst>
          </a:blip>
          <a:srcRect l="19962" t="12357" r="46190" b="61494"/>
          <a:stretch>
            <a:fillRect/>
          </a:stretch>
        </p:blipFill>
        <p:spPr bwMode="auto">
          <a:xfrm>
            <a:off x="4648200" y="838200"/>
            <a:ext cx="4356100" cy="2541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 name="Group 2"/>
          <p:cNvGrpSpPr/>
          <p:nvPr/>
        </p:nvGrpSpPr>
        <p:grpSpPr>
          <a:xfrm>
            <a:off x="4648200" y="3409890"/>
            <a:ext cx="4057710" cy="2914710"/>
            <a:chOff x="4857690" y="3276600"/>
            <a:chExt cx="4057710" cy="2914710"/>
          </a:xfrm>
        </p:grpSpPr>
        <p:cxnSp>
          <p:nvCxnSpPr>
            <p:cNvPr id="25605" name="Straight Arrow Connector 5"/>
            <p:cNvCxnSpPr>
              <a:cxnSpLocks noChangeShapeType="1"/>
            </p:cNvCxnSpPr>
            <p:nvPr/>
          </p:nvCxnSpPr>
          <p:spPr bwMode="auto">
            <a:xfrm>
              <a:off x="5334000" y="5791200"/>
              <a:ext cx="3581400" cy="0"/>
            </a:xfrm>
            <a:prstGeom prst="straightConnector1">
              <a:avLst/>
            </a:prstGeom>
            <a:noFill/>
            <a:ln w="28575" algn="ctr">
              <a:solidFill>
                <a:schemeClr val="tx1"/>
              </a:solidFill>
              <a:round/>
              <a:headEnd/>
              <a:tailEnd type="arrow"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606" name="Straight Arrow Connector 7"/>
            <p:cNvCxnSpPr>
              <a:cxnSpLocks noChangeShapeType="1"/>
            </p:cNvCxnSpPr>
            <p:nvPr/>
          </p:nvCxnSpPr>
          <p:spPr bwMode="auto">
            <a:xfrm flipV="1">
              <a:off x="5334000" y="3352800"/>
              <a:ext cx="0" cy="2438400"/>
            </a:xfrm>
            <a:prstGeom prst="straightConnector1">
              <a:avLst/>
            </a:prstGeom>
            <a:noFill/>
            <a:ln w="28575" algn="ctr">
              <a:solidFill>
                <a:schemeClr val="tx1"/>
              </a:solidFill>
              <a:round/>
              <a:headEnd/>
              <a:tailEnd type="arrow"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5607" name="TextBox 10"/>
            <p:cNvSpPr txBox="1">
              <a:spLocks noChangeArrowheads="1"/>
            </p:cNvSpPr>
            <p:nvPr/>
          </p:nvSpPr>
          <p:spPr bwMode="auto">
            <a:xfrm>
              <a:off x="6096000" y="5791200"/>
              <a:ext cx="492443"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000">
                  <a:latin typeface="+mj-lt"/>
                </a:rPr>
                <a:t>I</a:t>
              </a:r>
              <a:r>
                <a:rPr lang="en-US" sz="2000" baseline="-25000">
                  <a:latin typeface="+mj-lt"/>
                </a:rPr>
                <a:t>out</a:t>
              </a:r>
            </a:p>
          </p:txBody>
        </p:sp>
        <p:sp>
          <p:nvSpPr>
            <p:cNvPr id="25608" name="TextBox 11"/>
            <p:cNvSpPr txBox="1">
              <a:spLocks noChangeArrowheads="1"/>
            </p:cNvSpPr>
            <p:nvPr/>
          </p:nvSpPr>
          <p:spPr bwMode="auto">
            <a:xfrm rot="-5400000">
              <a:off x="4768114" y="4371945"/>
              <a:ext cx="57926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000" dirty="0" err="1">
                  <a:latin typeface="+mj-lt"/>
                </a:rPr>
                <a:t>V</a:t>
              </a:r>
              <a:r>
                <a:rPr lang="en-US" sz="2000" baseline="-25000" dirty="0" err="1">
                  <a:latin typeface="+mj-lt"/>
                </a:rPr>
                <a:t>out</a:t>
              </a:r>
              <a:endParaRPr lang="en-US" sz="2000" baseline="-25000" dirty="0">
                <a:latin typeface="+mj-lt"/>
              </a:endParaRPr>
            </a:p>
          </p:txBody>
        </p:sp>
        <p:cxnSp>
          <p:nvCxnSpPr>
            <p:cNvPr id="25609" name="Straight Connector 13"/>
            <p:cNvCxnSpPr>
              <a:cxnSpLocks noChangeShapeType="1"/>
            </p:cNvCxnSpPr>
            <p:nvPr/>
          </p:nvCxnSpPr>
          <p:spPr bwMode="auto">
            <a:xfrm>
              <a:off x="7010400" y="3352800"/>
              <a:ext cx="0" cy="2438400"/>
            </a:xfrm>
            <a:prstGeom prst="line">
              <a:avLst/>
            </a:prstGeom>
            <a:noFill/>
            <a:ln w="9525" algn="ctr">
              <a:solidFill>
                <a:schemeClr val="tx1"/>
              </a:solidFill>
              <a:prstDash val="dash"/>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610" name="Straight Connector 14"/>
            <p:cNvCxnSpPr>
              <a:cxnSpLocks noChangeShapeType="1"/>
            </p:cNvCxnSpPr>
            <p:nvPr/>
          </p:nvCxnSpPr>
          <p:spPr bwMode="auto">
            <a:xfrm>
              <a:off x="5334000" y="3962400"/>
              <a:ext cx="3048000" cy="0"/>
            </a:xfrm>
            <a:prstGeom prst="line">
              <a:avLst/>
            </a:prstGeom>
            <a:noFill/>
            <a:ln w="9525" algn="ctr">
              <a:solidFill>
                <a:schemeClr val="tx1"/>
              </a:solidFill>
              <a:prstDash val="dash"/>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5611" name="Straight Connector 17"/>
            <p:cNvCxnSpPr>
              <a:cxnSpLocks noChangeShapeType="1"/>
            </p:cNvCxnSpPr>
            <p:nvPr/>
          </p:nvCxnSpPr>
          <p:spPr bwMode="auto">
            <a:xfrm>
              <a:off x="5334000" y="5410200"/>
              <a:ext cx="3048000" cy="0"/>
            </a:xfrm>
            <a:prstGeom prst="line">
              <a:avLst/>
            </a:prstGeom>
            <a:noFill/>
            <a:ln w="9525" algn="ctr">
              <a:solidFill>
                <a:schemeClr val="tx1"/>
              </a:solidFill>
              <a:prstDash val="dash"/>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5612" name="Freeform 20"/>
            <p:cNvSpPr>
              <a:spLocks/>
            </p:cNvSpPr>
            <p:nvPr/>
          </p:nvSpPr>
          <p:spPr bwMode="auto">
            <a:xfrm>
              <a:off x="5346700" y="4965700"/>
              <a:ext cx="3240088" cy="806450"/>
            </a:xfrm>
            <a:custGeom>
              <a:avLst/>
              <a:gdLst/>
              <a:ahLst/>
              <a:cxnLst/>
              <a:rect l="0" t="0" r="r" b="b"/>
              <a:pathLst>
                <a:path w="3239373" h="806450">
                  <a:moveTo>
                    <a:pt x="0" y="806450"/>
                  </a:moveTo>
                  <a:cubicBezTo>
                    <a:pt x="51572" y="801762"/>
                    <a:pt x="67950" y="801475"/>
                    <a:pt x="114300" y="793750"/>
                  </a:cubicBezTo>
                  <a:cubicBezTo>
                    <a:pt x="159663" y="786189"/>
                    <a:pt x="131492" y="789613"/>
                    <a:pt x="171450" y="781050"/>
                  </a:cubicBezTo>
                  <a:cubicBezTo>
                    <a:pt x="192557" y="776527"/>
                    <a:pt x="213581" y="771403"/>
                    <a:pt x="234950" y="768350"/>
                  </a:cubicBezTo>
                  <a:lnTo>
                    <a:pt x="279400" y="762000"/>
                  </a:lnTo>
                  <a:cubicBezTo>
                    <a:pt x="296315" y="759745"/>
                    <a:pt x="313333" y="758245"/>
                    <a:pt x="330200" y="755650"/>
                  </a:cubicBezTo>
                  <a:cubicBezTo>
                    <a:pt x="365941" y="750151"/>
                    <a:pt x="355172" y="749845"/>
                    <a:pt x="387350" y="742950"/>
                  </a:cubicBezTo>
                  <a:cubicBezTo>
                    <a:pt x="408457" y="738427"/>
                    <a:pt x="429743" y="734773"/>
                    <a:pt x="450850" y="730250"/>
                  </a:cubicBezTo>
                  <a:cubicBezTo>
                    <a:pt x="507926" y="718019"/>
                    <a:pt x="441467" y="729647"/>
                    <a:pt x="508000" y="717550"/>
                  </a:cubicBezTo>
                  <a:cubicBezTo>
                    <a:pt x="520668" y="715247"/>
                    <a:pt x="533475" y="713725"/>
                    <a:pt x="546100" y="711200"/>
                  </a:cubicBezTo>
                  <a:cubicBezTo>
                    <a:pt x="554658" y="709488"/>
                    <a:pt x="563109" y="707248"/>
                    <a:pt x="571500" y="704850"/>
                  </a:cubicBezTo>
                  <a:cubicBezTo>
                    <a:pt x="577936" y="703011"/>
                    <a:pt x="584016" y="699952"/>
                    <a:pt x="590550" y="698500"/>
                  </a:cubicBezTo>
                  <a:cubicBezTo>
                    <a:pt x="638511" y="687842"/>
                    <a:pt x="626132" y="697223"/>
                    <a:pt x="679450" y="679450"/>
                  </a:cubicBezTo>
                  <a:cubicBezTo>
                    <a:pt x="692150" y="675217"/>
                    <a:pt x="704423" y="669375"/>
                    <a:pt x="717550" y="666750"/>
                  </a:cubicBezTo>
                  <a:cubicBezTo>
                    <a:pt x="814661" y="647328"/>
                    <a:pt x="661703" y="677116"/>
                    <a:pt x="800100" y="654050"/>
                  </a:cubicBezTo>
                  <a:cubicBezTo>
                    <a:pt x="821392" y="650501"/>
                    <a:pt x="842231" y="644403"/>
                    <a:pt x="863600" y="641350"/>
                  </a:cubicBezTo>
                  <a:cubicBezTo>
                    <a:pt x="878417" y="639233"/>
                    <a:pt x="893311" y="637601"/>
                    <a:pt x="908050" y="635000"/>
                  </a:cubicBezTo>
                  <a:cubicBezTo>
                    <a:pt x="927116" y="631635"/>
                    <a:pt x="972034" y="623069"/>
                    <a:pt x="996950" y="615950"/>
                  </a:cubicBezTo>
                  <a:cubicBezTo>
                    <a:pt x="1003386" y="614111"/>
                    <a:pt x="1009436" y="610913"/>
                    <a:pt x="1016000" y="609600"/>
                  </a:cubicBezTo>
                  <a:cubicBezTo>
                    <a:pt x="1041250" y="604550"/>
                    <a:pt x="1066950" y="601950"/>
                    <a:pt x="1092200" y="596900"/>
                  </a:cubicBezTo>
                  <a:cubicBezTo>
                    <a:pt x="1102783" y="594783"/>
                    <a:pt x="1113289" y="592233"/>
                    <a:pt x="1123950" y="590550"/>
                  </a:cubicBezTo>
                  <a:cubicBezTo>
                    <a:pt x="1153518" y="585881"/>
                    <a:pt x="1183810" y="585110"/>
                    <a:pt x="1212850" y="577850"/>
                  </a:cubicBezTo>
                  <a:cubicBezTo>
                    <a:pt x="1235683" y="572142"/>
                    <a:pt x="1245815" y="569181"/>
                    <a:pt x="1270000" y="565150"/>
                  </a:cubicBezTo>
                  <a:cubicBezTo>
                    <a:pt x="1284763" y="562689"/>
                    <a:pt x="1299633" y="560917"/>
                    <a:pt x="1314450" y="558800"/>
                  </a:cubicBezTo>
                  <a:cubicBezTo>
                    <a:pt x="1320800" y="556683"/>
                    <a:pt x="1327042" y="554211"/>
                    <a:pt x="1333500" y="552450"/>
                  </a:cubicBezTo>
                  <a:cubicBezTo>
                    <a:pt x="1350339" y="547857"/>
                    <a:pt x="1367741" y="545270"/>
                    <a:pt x="1384300" y="539750"/>
                  </a:cubicBezTo>
                  <a:cubicBezTo>
                    <a:pt x="1408923" y="531542"/>
                    <a:pt x="1425503" y="525474"/>
                    <a:pt x="1454150" y="520700"/>
                  </a:cubicBezTo>
                  <a:cubicBezTo>
                    <a:pt x="1466850" y="518583"/>
                    <a:pt x="1479661" y="517048"/>
                    <a:pt x="1492250" y="514350"/>
                  </a:cubicBezTo>
                  <a:cubicBezTo>
                    <a:pt x="1509317" y="510693"/>
                    <a:pt x="1526491" y="507170"/>
                    <a:pt x="1543050" y="501650"/>
                  </a:cubicBezTo>
                  <a:lnTo>
                    <a:pt x="1600200" y="482600"/>
                  </a:lnTo>
                  <a:lnTo>
                    <a:pt x="1619250" y="476250"/>
                  </a:lnTo>
                  <a:cubicBezTo>
                    <a:pt x="1625600" y="474133"/>
                    <a:pt x="1631736" y="471213"/>
                    <a:pt x="1638300" y="469900"/>
                  </a:cubicBezTo>
                  <a:cubicBezTo>
                    <a:pt x="1656427" y="466275"/>
                    <a:pt x="1677515" y="462581"/>
                    <a:pt x="1695450" y="457200"/>
                  </a:cubicBezTo>
                  <a:cubicBezTo>
                    <a:pt x="1708272" y="453353"/>
                    <a:pt x="1720850" y="448733"/>
                    <a:pt x="1733550" y="444500"/>
                  </a:cubicBezTo>
                  <a:cubicBezTo>
                    <a:pt x="1739900" y="442383"/>
                    <a:pt x="1746106" y="439773"/>
                    <a:pt x="1752600" y="438150"/>
                  </a:cubicBezTo>
                  <a:cubicBezTo>
                    <a:pt x="1760738" y="436115"/>
                    <a:pt x="1787940" y="430005"/>
                    <a:pt x="1797050" y="425450"/>
                  </a:cubicBezTo>
                  <a:cubicBezTo>
                    <a:pt x="1803876" y="422037"/>
                    <a:pt x="1809126" y="415850"/>
                    <a:pt x="1816100" y="412750"/>
                  </a:cubicBezTo>
                  <a:cubicBezTo>
                    <a:pt x="1828333" y="407313"/>
                    <a:pt x="1841771" y="405022"/>
                    <a:pt x="1854200" y="400050"/>
                  </a:cubicBezTo>
                  <a:cubicBezTo>
                    <a:pt x="1864783" y="395817"/>
                    <a:pt x="1875277" y="391352"/>
                    <a:pt x="1885950" y="387350"/>
                  </a:cubicBezTo>
                  <a:cubicBezTo>
                    <a:pt x="1892217" y="385000"/>
                    <a:pt x="1898848" y="383637"/>
                    <a:pt x="1905000" y="381000"/>
                  </a:cubicBezTo>
                  <a:cubicBezTo>
                    <a:pt x="1913701" y="377271"/>
                    <a:pt x="1921537" y="371624"/>
                    <a:pt x="1930400" y="368300"/>
                  </a:cubicBezTo>
                  <a:cubicBezTo>
                    <a:pt x="1973364" y="352188"/>
                    <a:pt x="1939030" y="370952"/>
                    <a:pt x="1974850" y="355600"/>
                  </a:cubicBezTo>
                  <a:cubicBezTo>
                    <a:pt x="1983551" y="351871"/>
                    <a:pt x="1991549" y="346629"/>
                    <a:pt x="2000250" y="342900"/>
                  </a:cubicBezTo>
                  <a:cubicBezTo>
                    <a:pt x="2016848" y="335787"/>
                    <a:pt x="2026798" y="335571"/>
                    <a:pt x="2044700" y="330200"/>
                  </a:cubicBezTo>
                  <a:cubicBezTo>
                    <a:pt x="2057522" y="326353"/>
                    <a:pt x="2069673" y="320125"/>
                    <a:pt x="2082800" y="317500"/>
                  </a:cubicBezTo>
                  <a:cubicBezTo>
                    <a:pt x="2093383" y="315383"/>
                    <a:pt x="2104033" y="313577"/>
                    <a:pt x="2114550" y="311150"/>
                  </a:cubicBezTo>
                  <a:lnTo>
                    <a:pt x="2190750" y="292100"/>
                  </a:lnTo>
                  <a:lnTo>
                    <a:pt x="2216150" y="285750"/>
                  </a:lnTo>
                  <a:cubicBezTo>
                    <a:pt x="2224617" y="283633"/>
                    <a:pt x="2233271" y="282160"/>
                    <a:pt x="2241550" y="279400"/>
                  </a:cubicBezTo>
                  <a:cubicBezTo>
                    <a:pt x="2260600" y="273050"/>
                    <a:pt x="2279009" y="264288"/>
                    <a:pt x="2298700" y="260350"/>
                  </a:cubicBezTo>
                  <a:cubicBezTo>
                    <a:pt x="2316827" y="256725"/>
                    <a:pt x="2337915" y="253031"/>
                    <a:pt x="2355850" y="247650"/>
                  </a:cubicBezTo>
                  <a:cubicBezTo>
                    <a:pt x="2368672" y="243803"/>
                    <a:pt x="2381250" y="239183"/>
                    <a:pt x="2393950" y="234950"/>
                  </a:cubicBezTo>
                  <a:cubicBezTo>
                    <a:pt x="2400300" y="232833"/>
                    <a:pt x="2406436" y="229913"/>
                    <a:pt x="2413000" y="228600"/>
                  </a:cubicBezTo>
                  <a:cubicBezTo>
                    <a:pt x="2508759" y="209448"/>
                    <a:pt x="2389441" y="233835"/>
                    <a:pt x="2470150" y="215900"/>
                  </a:cubicBezTo>
                  <a:cubicBezTo>
                    <a:pt x="2531444" y="202279"/>
                    <a:pt x="2471071" y="216986"/>
                    <a:pt x="2540000" y="203200"/>
                  </a:cubicBezTo>
                  <a:cubicBezTo>
                    <a:pt x="2573085" y="196583"/>
                    <a:pt x="2556207" y="198570"/>
                    <a:pt x="2584450" y="190500"/>
                  </a:cubicBezTo>
                  <a:cubicBezTo>
                    <a:pt x="2592841" y="188102"/>
                    <a:pt x="2601316" y="185979"/>
                    <a:pt x="2609850" y="184150"/>
                  </a:cubicBezTo>
                  <a:cubicBezTo>
                    <a:pt x="2630957" y="179627"/>
                    <a:pt x="2652872" y="178276"/>
                    <a:pt x="2673350" y="171450"/>
                  </a:cubicBezTo>
                  <a:cubicBezTo>
                    <a:pt x="2686050" y="167217"/>
                    <a:pt x="2698463" y="161997"/>
                    <a:pt x="2711450" y="158750"/>
                  </a:cubicBezTo>
                  <a:cubicBezTo>
                    <a:pt x="2728383" y="154517"/>
                    <a:pt x="2745691" y="151570"/>
                    <a:pt x="2762250" y="146050"/>
                  </a:cubicBezTo>
                  <a:cubicBezTo>
                    <a:pt x="2768600" y="143933"/>
                    <a:pt x="2774864" y="141539"/>
                    <a:pt x="2781300" y="139700"/>
                  </a:cubicBezTo>
                  <a:cubicBezTo>
                    <a:pt x="2789691" y="137302"/>
                    <a:pt x="2798341" y="135858"/>
                    <a:pt x="2806700" y="133350"/>
                  </a:cubicBezTo>
                  <a:cubicBezTo>
                    <a:pt x="2819522" y="129503"/>
                    <a:pt x="2831813" y="123897"/>
                    <a:pt x="2844800" y="120650"/>
                  </a:cubicBezTo>
                  <a:lnTo>
                    <a:pt x="2895600" y="107950"/>
                  </a:lnTo>
                  <a:cubicBezTo>
                    <a:pt x="2904067" y="105833"/>
                    <a:pt x="2912442" y="103312"/>
                    <a:pt x="2921000" y="101600"/>
                  </a:cubicBezTo>
                  <a:cubicBezTo>
                    <a:pt x="2942167" y="97367"/>
                    <a:pt x="2963559" y="94135"/>
                    <a:pt x="2984500" y="88900"/>
                  </a:cubicBezTo>
                  <a:cubicBezTo>
                    <a:pt x="3063905" y="69049"/>
                    <a:pt x="2965181" y="94420"/>
                    <a:pt x="3028950" y="76200"/>
                  </a:cubicBezTo>
                  <a:cubicBezTo>
                    <a:pt x="3037341" y="73802"/>
                    <a:pt x="3045959" y="72248"/>
                    <a:pt x="3054350" y="69850"/>
                  </a:cubicBezTo>
                  <a:cubicBezTo>
                    <a:pt x="3060786" y="68011"/>
                    <a:pt x="3067549" y="66751"/>
                    <a:pt x="3073400" y="63500"/>
                  </a:cubicBezTo>
                  <a:cubicBezTo>
                    <a:pt x="3117841" y="38811"/>
                    <a:pt x="3096682" y="40987"/>
                    <a:pt x="3130550" y="31750"/>
                  </a:cubicBezTo>
                  <a:cubicBezTo>
                    <a:pt x="3147389" y="27157"/>
                    <a:pt x="3164417" y="23283"/>
                    <a:pt x="3181350" y="19050"/>
                  </a:cubicBezTo>
                  <a:cubicBezTo>
                    <a:pt x="3189817" y="16933"/>
                    <a:pt x="3198192" y="14412"/>
                    <a:pt x="3206750" y="12700"/>
                  </a:cubicBezTo>
                  <a:cubicBezTo>
                    <a:pt x="3217333" y="10583"/>
                    <a:pt x="3228479" y="10358"/>
                    <a:pt x="3238500" y="6350"/>
                  </a:cubicBezTo>
                  <a:cubicBezTo>
                    <a:pt x="3240465" y="5564"/>
                    <a:pt x="3238500" y="2117"/>
                    <a:pt x="3238500" y="0"/>
                  </a:cubicBezTo>
                </a:path>
              </a:pathLst>
            </a:custGeom>
            <a:noFill/>
            <a:ln w="9525" cap="flat" cmpd="sng" algn="ctr">
              <a:solidFill>
                <a:srgbClr val="FF0000"/>
              </a:solidFill>
              <a:prstDash val="solid"/>
              <a:round/>
              <a:headEnd type="none" w="med" len="med"/>
              <a:tailEnd type="non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sz="2000">
                <a:latin typeface="+mj-lt"/>
              </a:endParaRPr>
            </a:p>
          </p:txBody>
        </p:sp>
        <p:sp>
          <p:nvSpPr>
            <p:cNvPr id="25613" name="Freeform 21"/>
            <p:cNvSpPr>
              <a:spLocks/>
            </p:cNvSpPr>
            <p:nvPr/>
          </p:nvSpPr>
          <p:spPr bwMode="auto">
            <a:xfrm>
              <a:off x="5346700" y="3676650"/>
              <a:ext cx="3397250" cy="774700"/>
            </a:xfrm>
            <a:custGeom>
              <a:avLst/>
              <a:gdLst/>
              <a:ahLst/>
              <a:cxnLst/>
              <a:rect l="0" t="0" r="r" b="b"/>
              <a:pathLst>
                <a:path w="3397250" h="774700">
                  <a:moveTo>
                    <a:pt x="0" y="0"/>
                  </a:moveTo>
                  <a:cubicBezTo>
                    <a:pt x="33867" y="2117"/>
                    <a:pt x="67820" y="3133"/>
                    <a:pt x="101600" y="6350"/>
                  </a:cubicBezTo>
                  <a:cubicBezTo>
                    <a:pt x="112344" y="7373"/>
                    <a:pt x="122704" y="10926"/>
                    <a:pt x="133350" y="12700"/>
                  </a:cubicBezTo>
                  <a:cubicBezTo>
                    <a:pt x="148113" y="15161"/>
                    <a:pt x="163074" y="16373"/>
                    <a:pt x="177800" y="19050"/>
                  </a:cubicBezTo>
                  <a:cubicBezTo>
                    <a:pt x="243300" y="30959"/>
                    <a:pt x="148502" y="21540"/>
                    <a:pt x="254000" y="31750"/>
                  </a:cubicBezTo>
                  <a:lnTo>
                    <a:pt x="463550" y="50800"/>
                  </a:lnTo>
                  <a:cubicBezTo>
                    <a:pt x="497455" y="54712"/>
                    <a:pt x="532039" y="55222"/>
                    <a:pt x="565150" y="63500"/>
                  </a:cubicBezTo>
                  <a:cubicBezTo>
                    <a:pt x="573617" y="65617"/>
                    <a:pt x="581910" y="68616"/>
                    <a:pt x="590550" y="69850"/>
                  </a:cubicBezTo>
                  <a:cubicBezTo>
                    <a:pt x="611608" y="72858"/>
                    <a:pt x="632908" y="73851"/>
                    <a:pt x="654050" y="76200"/>
                  </a:cubicBezTo>
                  <a:cubicBezTo>
                    <a:pt x="671011" y="78085"/>
                    <a:pt x="687917" y="80433"/>
                    <a:pt x="704850" y="82550"/>
                  </a:cubicBezTo>
                  <a:cubicBezTo>
                    <a:pt x="741267" y="94689"/>
                    <a:pt x="705842" y="83756"/>
                    <a:pt x="755650" y="95250"/>
                  </a:cubicBezTo>
                  <a:cubicBezTo>
                    <a:pt x="772657" y="99175"/>
                    <a:pt x="789233" y="105081"/>
                    <a:pt x="806450" y="107950"/>
                  </a:cubicBezTo>
                  <a:cubicBezTo>
                    <a:pt x="838227" y="113246"/>
                    <a:pt x="856317" y="116565"/>
                    <a:pt x="889000" y="120650"/>
                  </a:cubicBezTo>
                  <a:cubicBezTo>
                    <a:pt x="908019" y="123027"/>
                    <a:pt x="927100" y="124883"/>
                    <a:pt x="946150" y="127000"/>
                  </a:cubicBezTo>
                  <a:cubicBezTo>
                    <a:pt x="994915" y="139191"/>
                    <a:pt x="947742" y="128324"/>
                    <a:pt x="1016000" y="139700"/>
                  </a:cubicBezTo>
                  <a:cubicBezTo>
                    <a:pt x="1026646" y="141474"/>
                    <a:pt x="1037131" y="144119"/>
                    <a:pt x="1047750" y="146050"/>
                  </a:cubicBezTo>
                  <a:cubicBezTo>
                    <a:pt x="1060418" y="148353"/>
                    <a:pt x="1073182" y="150097"/>
                    <a:pt x="1085850" y="152400"/>
                  </a:cubicBezTo>
                  <a:cubicBezTo>
                    <a:pt x="1096469" y="154331"/>
                    <a:pt x="1106954" y="156976"/>
                    <a:pt x="1117600" y="158750"/>
                  </a:cubicBezTo>
                  <a:cubicBezTo>
                    <a:pt x="1194575" y="171579"/>
                    <a:pt x="1129376" y="158608"/>
                    <a:pt x="1212850" y="171450"/>
                  </a:cubicBezTo>
                  <a:cubicBezTo>
                    <a:pt x="1302046" y="185172"/>
                    <a:pt x="1202805" y="170629"/>
                    <a:pt x="1263650" y="184150"/>
                  </a:cubicBezTo>
                  <a:cubicBezTo>
                    <a:pt x="1276219" y="186943"/>
                    <a:pt x="1289259" y="187377"/>
                    <a:pt x="1301750" y="190500"/>
                  </a:cubicBezTo>
                  <a:cubicBezTo>
                    <a:pt x="1314737" y="193747"/>
                    <a:pt x="1326723" y="200575"/>
                    <a:pt x="1339850" y="203200"/>
                  </a:cubicBezTo>
                  <a:cubicBezTo>
                    <a:pt x="1350433" y="205317"/>
                    <a:pt x="1361083" y="207123"/>
                    <a:pt x="1371600" y="209550"/>
                  </a:cubicBezTo>
                  <a:cubicBezTo>
                    <a:pt x="1388607" y="213475"/>
                    <a:pt x="1405121" y="219782"/>
                    <a:pt x="1422400" y="222250"/>
                  </a:cubicBezTo>
                  <a:cubicBezTo>
                    <a:pt x="1485825" y="231311"/>
                    <a:pt x="1451974" y="226947"/>
                    <a:pt x="1524000" y="234950"/>
                  </a:cubicBezTo>
                  <a:cubicBezTo>
                    <a:pt x="1612020" y="256955"/>
                    <a:pt x="1476350" y="223465"/>
                    <a:pt x="1581150" y="247650"/>
                  </a:cubicBezTo>
                  <a:cubicBezTo>
                    <a:pt x="1598157" y="251575"/>
                    <a:pt x="1615017" y="256117"/>
                    <a:pt x="1631950" y="260350"/>
                  </a:cubicBezTo>
                  <a:cubicBezTo>
                    <a:pt x="1640417" y="262467"/>
                    <a:pt x="1649071" y="263940"/>
                    <a:pt x="1657350" y="266700"/>
                  </a:cubicBezTo>
                  <a:cubicBezTo>
                    <a:pt x="1700896" y="281215"/>
                    <a:pt x="1646848" y="264075"/>
                    <a:pt x="1708150" y="279400"/>
                  </a:cubicBezTo>
                  <a:cubicBezTo>
                    <a:pt x="1756567" y="291504"/>
                    <a:pt x="1693211" y="280222"/>
                    <a:pt x="1752600" y="292100"/>
                  </a:cubicBezTo>
                  <a:cubicBezTo>
                    <a:pt x="1765225" y="294625"/>
                    <a:pt x="1778209" y="295327"/>
                    <a:pt x="1790700" y="298450"/>
                  </a:cubicBezTo>
                  <a:cubicBezTo>
                    <a:pt x="1803687" y="301697"/>
                    <a:pt x="1815813" y="307903"/>
                    <a:pt x="1828800" y="311150"/>
                  </a:cubicBezTo>
                  <a:cubicBezTo>
                    <a:pt x="1837267" y="313267"/>
                    <a:pt x="1845859" y="314933"/>
                    <a:pt x="1854200" y="317500"/>
                  </a:cubicBezTo>
                  <a:cubicBezTo>
                    <a:pt x="1873392" y="323405"/>
                    <a:pt x="1891659" y="332612"/>
                    <a:pt x="1911350" y="336550"/>
                  </a:cubicBezTo>
                  <a:cubicBezTo>
                    <a:pt x="1921933" y="338667"/>
                    <a:pt x="1932687" y="340060"/>
                    <a:pt x="1943100" y="342900"/>
                  </a:cubicBezTo>
                  <a:cubicBezTo>
                    <a:pt x="1956015" y="346422"/>
                    <a:pt x="1968213" y="352353"/>
                    <a:pt x="1981200" y="355600"/>
                  </a:cubicBezTo>
                  <a:cubicBezTo>
                    <a:pt x="1989667" y="357717"/>
                    <a:pt x="1998209" y="359552"/>
                    <a:pt x="2006600" y="361950"/>
                  </a:cubicBezTo>
                  <a:cubicBezTo>
                    <a:pt x="2013036" y="363789"/>
                    <a:pt x="2019116" y="366848"/>
                    <a:pt x="2025650" y="368300"/>
                  </a:cubicBezTo>
                  <a:cubicBezTo>
                    <a:pt x="2038219" y="371093"/>
                    <a:pt x="2051161" y="371952"/>
                    <a:pt x="2063750" y="374650"/>
                  </a:cubicBezTo>
                  <a:cubicBezTo>
                    <a:pt x="2080817" y="378307"/>
                    <a:pt x="2097434" y="383927"/>
                    <a:pt x="2114550" y="387350"/>
                  </a:cubicBezTo>
                  <a:cubicBezTo>
                    <a:pt x="2160976" y="396635"/>
                    <a:pt x="2135616" y="392174"/>
                    <a:pt x="2190750" y="400050"/>
                  </a:cubicBezTo>
                  <a:cubicBezTo>
                    <a:pt x="2197100" y="402167"/>
                    <a:pt x="2203278" y="404895"/>
                    <a:pt x="2209800" y="406400"/>
                  </a:cubicBezTo>
                  <a:cubicBezTo>
                    <a:pt x="2230833" y="411254"/>
                    <a:pt x="2252545" y="413170"/>
                    <a:pt x="2273300" y="419100"/>
                  </a:cubicBezTo>
                  <a:lnTo>
                    <a:pt x="2317750" y="431800"/>
                  </a:lnTo>
                  <a:cubicBezTo>
                    <a:pt x="2362337" y="445176"/>
                    <a:pt x="2305512" y="429837"/>
                    <a:pt x="2368550" y="450850"/>
                  </a:cubicBezTo>
                  <a:cubicBezTo>
                    <a:pt x="2383169" y="455723"/>
                    <a:pt x="2398240" y="459122"/>
                    <a:pt x="2413000" y="463550"/>
                  </a:cubicBezTo>
                  <a:cubicBezTo>
                    <a:pt x="2419411" y="465473"/>
                    <a:pt x="2425556" y="468277"/>
                    <a:pt x="2432050" y="469900"/>
                  </a:cubicBezTo>
                  <a:cubicBezTo>
                    <a:pt x="2499941" y="486873"/>
                    <a:pt x="2423396" y="462433"/>
                    <a:pt x="2508250" y="488950"/>
                  </a:cubicBezTo>
                  <a:cubicBezTo>
                    <a:pt x="2527416" y="494940"/>
                    <a:pt x="2545919" y="503130"/>
                    <a:pt x="2565400" y="508000"/>
                  </a:cubicBezTo>
                  <a:cubicBezTo>
                    <a:pt x="2573867" y="510117"/>
                    <a:pt x="2582281" y="512457"/>
                    <a:pt x="2590800" y="514350"/>
                  </a:cubicBezTo>
                  <a:cubicBezTo>
                    <a:pt x="2620262" y="520897"/>
                    <a:pt x="2620849" y="519307"/>
                    <a:pt x="2647950" y="527050"/>
                  </a:cubicBezTo>
                  <a:cubicBezTo>
                    <a:pt x="2654386" y="528889"/>
                    <a:pt x="2660589" y="531477"/>
                    <a:pt x="2667000" y="533400"/>
                  </a:cubicBezTo>
                  <a:cubicBezTo>
                    <a:pt x="2681760" y="537828"/>
                    <a:pt x="2696690" y="541672"/>
                    <a:pt x="2711450" y="546100"/>
                  </a:cubicBezTo>
                  <a:cubicBezTo>
                    <a:pt x="2717861" y="548023"/>
                    <a:pt x="2724006" y="550827"/>
                    <a:pt x="2730500" y="552450"/>
                  </a:cubicBezTo>
                  <a:cubicBezTo>
                    <a:pt x="2740971" y="555068"/>
                    <a:pt x="2751667" y="556683"/>
                    <a:pt x="2762250" y="558800"/>
                  </a:cubicBezTo>
                  <a:cubicBezTo>
                    <a:pt x="2774950" y="565150"/>
                    <a:pt x="2787243" y="572389"/>
                    <a:pt x="2800350" y="577850"/>
                  </a:cubicBezTo>
                  <a:cubicBezTo>
                    <a:pt x="2812707" y="582999"/>
                    <a:pt x="2826185" y="585184"/>
                    <a:pt x="2838450" y="590550"/>
                  </a:cubicBezTo>
                  <a:cubicBezTo>
                    <a:pt x="2860131" y="600035"/>
                    <a:pt x="2879499" y="614816"/>
                    <a:pt x="2901950" y="622300"/>
                  </a:cubicBezTo>
                  <a:lnTo>
                    <a:pt x="2940050" y="635000"/>
                  </a:lnTo>
                  <a:cubicBezTo>
                    <a:pt x="2946400" y="637117"/>
                    <a:pt x="2952606" y="639727"/>
                    <a:pt x="2959100" y="641350"/>
                  </a:cubicBezTo>
                  <a:cubicBezTo>
                    <a:pt x="2976033" y="645583"/>
                    <a:pt x="2993341" y="648530"/>
                    <a:pt x="3009900" y="654050"/>
                  </a:cubicBezTo>
                  <a:cubicBezTo>
                    <a:pt x="3016250" y="656167"/>
                    <a:pt x="3022683" y="658050"/>
                    <a:pt x="3028950" y="660400"/>
                  </a:cubicBezTo>
                  <a:cubicBezTo>
                    <a:pt x="3039623" y="664402"/>
                    <a:pt x="3049886" y="669495"/>
                    <a:pt x="3060700" y="673100"/>
                  </a:cubicBezTo>
                  <a:cubicBezTo>
                    <a:pt x="3068979" y="675860"/>
                    <a:pt x="3077709" y="677052"/>
                    <a:pt x="3086100" y="679450"/>
                  </a:cubicBezTo>
                  <a:cubicBezTo>
                    <a:pt x="3092536" y="681289"/>
                    <a:pt x="3098692" y="684039"/>
                    <a:pt x="3105150" y="685800"/>
                  </a:cubicBezTo>
                  <a:cubicBezTo>
                    <a:pt x="3121989" y="690393"/>
                    <a:pt x="3139167" y="693705"/>
                    <a:pt x="3155950" y="698500"/>
                  </a:cubicBezTo>
                  <a:lnTo>
                    <a:pt x="3200400" y="711200"/>
                  </a:lnTo>
                  <a:cubicBezTo>
                    <a:pt x="3217265" y="715697"/>
                    <a:pt x="3234267" y="719667"/>
                    <a:pt x="3251200" y="723900"/>
                  </a:cubicBezTo>
                  <a:cubicBezTo>
                    <a:pt x="3259667" y="726017"/>
                    <a:pt x="3268321" y="727490"/>
                    <a:pt x="3276600" y="730250"/>
                  </a:cubicBezTo>
                  <a:cubicBezTo>
                    <a:pt x="3289300" y="734483"/>
                    <a:pt x="3302726" y="736963"/>
                    <a:pt x="3314700" y="742950"/>
                  </a:cubicBezTo>
                  <a:cubicBezTo>
                    <a:pt x="3323167" y="747183"/>
                    <a:pt x="3331311" y="752134"/>
                    <a:pt x="3340100" y="755650"/>
                  </a:cubicBezTo>
                  <a:cubicBezTo>
                    <a:pt x="3352529" y="760622"/>
                    <a:pt x="3365500" y="764117"/>
                    <a:pt x="3378200" y="768350"/>
                  </a:cubicBezTo>
                  <a:lnTo>
                    <a:pt x="3397250" y="774700"/>
                  </a:lnTo>
                  <a:lnTo>
                    <a:pt x="3390900" y="749300"/>
                  </a:lnTo>
                </a:path>
              </a:pathLst>
            </a:custGeom>
            <a:noFill/>
            <a:ln w="9525" cap="flat" cmpd="sng" algn="ctr">
              <a:solidFill>
                <a:srgbClr val="000099"/>
              </a:solidFill>
              <a:prstDash val="solid"/>
              <a:round/>
              <a:headEnd type="none" w="med" len="med"/>
              <a:tailEnd type="none" w="med" len="me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sz="2000">
                <a:latin typeface="+mj-lt"/>
              </a:endParaRPr>
            </a:p>
          </p:txBody>
        </p:sp>
        <p:sp>
          <p:nvSpPr>
            <p:cNvPr id="25614" name="TextBox 22"/>
            <p:cNvSpPr txBox="1">
              <a:spLocks noChangeArrowheads="1"/>
            </p:cNvSpPr>
            <p:nvPr/>
          </p:nvSpPr>
          <p:spPr bwMode="auto">
            <a:xfrm>
              <a:off x="5410200" y="3276600"/>
              <a:ext cx="143821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000" dirty="0">
                  <a:latin typeface="+mj-lt"/>
                </a:rPr>
                <a:t>Logic 1 out</a:t>
              </a:r>
            </a:p>
          </p:txBody>
        </p:sp>
        <p:sp>
          <p:nvSpPr>
            <p:cNvPr id="25615" name="TextBox 23"/>
            <p:cNvSpPr txBox="1">
              <a:spLocks noChangeArrowheads="1"/>
            </p:cNvSpPr>
            <p:nvPr/>
          </p:nvSpPr>
          <p:spPr bwMode="auto">
            <a:xfrm>
              <a:off x="5484813" y="5024438"/>
              <a:ext cx="1438214"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sz="2000">
                  <a:latin typeface="+mj-lt"/>
                </a:rPr>
                <a:t>Logic 0 out</a:t>
              </a:r>
            </a:p>
          </p:txBody>
        </p:sp>
      </p:grpSp>
    </p:spTree>
  </p:cSld>
  <p:clrMapOvr>
    <a:masterClrMapping/>
  </p:clrMapOvr>
  <p:transition>
    <p:pull dir="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p:cNvPicPr>
            <a:picLocks noChangeAspect="1" noChangeArrowheads="1"/>
          </p:cNvPicPr>
          <p:nvPr/>
        </p:nvPicPr>
        <p:blipFill>
          <a:blip r:embed="rId3">
            <a:extLst>
              <a:ext uri="{28A0092B-C50C-407E-A947-70E740481C1C}">
                <a14:useLocalDpi xmlns="" xmlns:a14="http://schemas.microsoft.com/office/drawing/2010/main" val="0"/>
              </a:ext>
            </a:extLst>
          </a:blip>
          <a:srcRect l="50000" t="28436" r="28331" b="48862"/>
          <a:stretch>
            <a:fillRect/>
          </a:stretch>
        </p:blipFill>
        <p:spPr bwMode="auto">
          <a:xfrm>
            <a:off x="4695886" y="1219200"/>
            <a:ext cx="4336026" cy="3429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smtClean="0"/>
              <a:t>Driving External LEDs</a:t>
            </a:r>
            <a:endParaRPr lang="en-US" dirty="0"/>
          </a:p>
        </p:txBody>
      </p:sp>
      <p:sp>
        <p:nvSpPr>
          <p:cNvPr id="8" name="Content Placeholder 7"/>
          <p:cNvSpPr>
            <a:spLocks noGrp="1"/>
          </p:cNvSpPr>
          <p:nvPr>
            <p:ph idx="1"/>
          </p:nvPr>
        </p:nvSpPr>
        <p:spPr>
          <a:xfrm>
            <a:off x="233363" y="906463"/>
            <a:ext cx="4795837" cy="5422900"/>
          </a:xfrm>
        </p:spPr>
        <p:txBody>
          <a:bodyPr/>
          <a:lstStyle/>
          <a:p>
            <a:r>
              <a:rPr lang="en-US" sz="2000" dirty="0" smtClean="0"/>
              <a:t>Need </a:t>
            </a:r>
            <a:r>
              <a:rPr lang="en-US" sz="2000" dirty="0"/>
              <a:t>to limit current to a value which is safe for both LED and MCU port driver</a:t>
            </a:r>
          </a:p>
          <a:p>
            <a:r>
              <a:rPr lang="en-US" sz="2000" dirty="0"/>
              <a:t>Use current-limiting </a:t>
            </a:r>
            <a:r>
              <a:rPr lang="en-US" sz="2000" dirty="0" smtClean="0"/>
              <a:t>resistor</a:t>
            </a:r>
          </a:p>
          <a:p>
            <a:pPr lvl="1"/>
            <a:r>
              <a:rPr lang="en-US" sz="1900" dirty="0" smtClean="0"/>
              <a:t>R = (V</a:t>
            </a:r>
            <a:r>
              <a:rPr lang="en-US" sz="1900" baseline="-25000" dirty="0" smtClean="0"/>
              <a:t>DD</a:t>
            </a:r>
            <a:r>
              <a:rPr lang="en-US" sz="1900" dirty="0" smtClean="0"/>
              <a:t> – V</a:t>
            </a:r>
            <a:r>
              <a:rPr lang="en-US" sz="1900" baseline="-25000" dirty="0" smtClean="0"/>
              <a:t>LED</a:t>
            </a:r>
            <a:r>
              <a:rPr lang="en-US" sz="1900" dirty="0" smtClean="0"/>
              <a:t>)/I</a:t>
            </a:r>
            <a:r>
              <a:rPr lang="en-US" sz="1900" baseline="-25000" dirty="0" smtClean="0"/>
              <a:t>LED</a:t>
            </a:r>
            <a:endParaRPr lang="en-US" sz="1900" baseline="-25000" dirty="0"/>
          </a:p>
          <a:p>
            <a:r>
              <a:rPr lang="en-US" sz="2000" dirty="0"/>
              <a:t>Set I</a:t>
            </a:r>
            <a:r>
              <a:rPr lang="en-US" sz="2000" baseline="-25000" dirty="0"/>
              <a:t>LED</a:t>
            </a:r>
            <a:r>
              <a:rPr lang="en-US" sz="2000" dirty="0"/>
              <a:t> = 4 mA</a:t>
            </a:r>
          </a:p>
          <a:p>
            <a:r>
              <a:rPr lang="en-US" sz="2000" dirty="0"/>
              <a:t>V</a:t>
            </a:r>
            <a:r>
              <a:rPr lang="en-US" sz="2000" baseline="-25000" dirty="0"/>
              <a:t>LED</a:t>
            </a:r>
            <a:r>
              <a:rPr lang="en-US" sz="2000" dirty="0"/>
              <a:t> depends on type of LED (mainly color)</a:t>
            </a:r>
          </a:p>
          <a:p>
            <a:pPr lvl="1"/>
            <a:r>
              <a:rPr lang="en-US" sz="1800" dirty="0"/>
              <a:t>Red: ~1.8V</a:t>
            </a:r>
          </a:p>
          <a:p>
            <a:pPr lvl="1"/>
            <a:r>
              <a:rPr lang="en-US" sz="1800" dirty="0"/>
              <a:t>Blue: ~2.7 V</a:t>
            </a:r>
          </a:p>
          <a:p>
            <a:pPr lvl="0"/>
            <a:r>
              <a:rPr lang="en-US" sz="2000" dirty="0"/>
              <a:t>Solve for R given VDD = ~3.0 V</a:t>
            </a:r>
          </a:p>
          <a:p>
            <a:pPr lvl="1"/>
            <a:r>
              <a:rPr lang="en-US" sz="1800" dirty="0"/>
              <a:t>Red: 300 </a:t>
            </a:r>
            <a:r>
              <a:rPr lang="en-US" sz="1800" dirty="0" smtClean="0">
                <a:latin typeface="Symbol" pitchFamily="18" charset="2"/>
              </a:rPr>
              <a:t>W</a:t>
            </a:r>
            <a:endParaRPr lang="en-US" sz="1800" dirty="0">
              <a:latin typeface="Symbol" pitchFamily="18" charset="2"/>
            </a:endParaRPr>
          </a:p>
          <a:p>
            <a:pPr lvl="1"/>
            <a:r>
              <a:rPr lang="en-US" sz="1800" dirty="0"/>
              <a:t>Blue: 75 </a:t>
            </a:r>
            <a:r>
              <a:rPr lang="en-US" sz="1800" dirty="0">
                <a:latin typeface="Symbol" pitchFamily="18" charset="2"/>
              </a:rPr>
              <a:t>W </a:t>
            </a:r>
            <a:endParaRPr lang="en-US" sz="1800" dirty="0"/>
          </a:p>
        </p:txBody>
      </p:sp>
    </p:spTree>
  </p:cSld>
  <p:clrMapOvr>
    <a:masterClrMapping/>
  </p:clrMapOvr>
  <p:transition>
    <p:pull dir="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3"/>
          <p:cNvPicPr>
            <a:picLocks noChangeAspect="1" noChangeArrowheads="1"/>
          </p:cNvPicPr>
          <p:nvPr/>
        </p:nvPicPr>
        <p:blipFill>
          <a:blip r:embed="rId3">
            <a:extLst>
              <a:ext uri="{28A0092B-C50C-407E-A947-70E740481C1C}">
                <a14:useLocalDpi xmlns="" xmlns:a14="http://schemas.microsoft.com/office/drawing/2010/main" val="0"/>
              </a:ext>
            </a:extLst>
          </a:blip>
          <a:srcRect l="33087" t="39716" r="43706" b="45609"/>
          <a:stretch>
            <a:fillRect/>
          </a:stretch>
        </p:blipFill>
        <p:spPr bwMode="auto">
          <a:xfrm>
            <a:off x="4679950" y="914400"/>
            <a:ext cx="4311650"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pPr>
              <a:defRPr/>
            </a:pPr>
            <a:r>
              <a:rPr lang="en-US" dirty="0" smtClean="0"/>
              <a:t>Output Example: Driving a Speaker</a:t>
            </a:r>
            <a:endParaRPr lang="en-US" dirty="0"/>
          </a:p>
        </p:txBody>
      </p:sp>
      <p:sp>
        <p:nvSpPr>
          <p:cNvPr id="3" name="Content Placeholder 2"/>
          <p:cNvSpPr>
            <a:spLocks noGrp="1"/>
          </p:cNvSpPr>
          <p:nvPr>
            <p:ph idx="1"/>
          </p:nvPr>
        </p:nvSpPr>
        <p:spPr>
          <a:xfrm>
            <a:off x="228600" y="990600"/>
            <a:ext cx="5029200" cy="5257800"/>
          </a:xfrm>
        </p:spPr>
        <p:txBody>
          <a:bodyPr/>
          <a:lstStyle/>
          <a:p>
            <a:pPr>
              <a:defRPr/>
            </a:pPr>
            <a:r>
              <a:rPr lang="en-US" sz="2000" dirty="0" smtClean="0"/>
              <a:t>Create a square wave with a GPIO output</a:t>
            </a:r>
          </a:p>
          <a:p>
            <a:pPr>
              <a:defRPr/>
            </a:pPr>
            <a:r>
              <a:rPr lang="en-US" sz="2000" dirty="0" smtClean="0"/>
              <a:t>Use capacitor to block DC value</a:t>
            </a:r>
          </a:p>
          <a:p>
            <a:pPr>
              <a:defRPr/>
            </a:pPr>
            <a:r>
              <a:rPr lang="en-US" sz="2000" dirty="0" smtClean="0"/>
              <a:t>Use resistor to reduce volume if needed</a:t>
            </a:r>
          </a:p>
          <a:p>
            <a:pPr marL="0" indent="0">
              <a:buFontTx/>
              <a:buNone/>
              <a:tabLst>
                <a:tab pos="457200" algn="l"/>
                <a:tab pos="914400" algn="l"/>
              </a:tabLst>
              <a:defRPr/>
            </a:pPr>
            <a:endParaRPr lang="en-US" dirty="0" smtClean="0">
              <a:latin typeface="Lucida Console" pitchFamily="49" charset="0"/>
            </a:endParaRPr>
          </a:p>
          <a:p>
            <a:pPr marL="0" indent="0">
              <a:buFontTx/>
              <a:buNone/>
              <a:tabLst>
                <a:tab pos="457200" algn="l"/>
                <a:tab pos="914400" algn="l"/>
              </a:tabLst>
              <a:defRPr/>
            </a:pPr>
            <a:r>
              <a:rPr lang="en-US" sz="1400" dirty="0">
                <a:latin typeface="Lucida Console" pitchFamily="49" charset="0"/>
              </a:rPr>
              <a:t>void </a:t>
            </a:r>
            <a:r>
              <a:rPr lang="en-US" sz="1400" dirty="0" err="1">
                <a:latin typeface="Lucida Console" pitchFamily="49" charset="0"/>
              </a:rPr>
              <a:t>Speaker_Beep</a:t>
            </a:r>
            <a:r>
              <a:rPr lang="en-US" sz="1400" dirty="0">
                <a:latin typeface="Lucida Console" pitchFamily="49" charset="0"/>
              </a:rPr>
              <a:t>(uint32_t frequency</a:t>
            </a:r>
            <a:r>
              <a:rPr lang="en-US" sz="1400" dirty="0" smtClean="0">
                <a:latin typeface="Lucida Console" pitchFamily="49" charset="0"/>
              </a:rPr>
              <a:t>){</a:t>
            </a:r>
            <a:r>
              <a:rPr lang="en-US" sz="1400" dirty="0">
                <a:latin typeface="Lucida Console" pitchFamily="49" charset="0"/>
              </a:rPr>
              <a:t>	</a:t>
            </a:r>
          </a:p>
          <a:p>
            <a:pPr marL="0" indent="0">
              <a:buFontTx/>
              <a:buNone/>
              <a:tabLst>
                <a:tab pos="457200" algn="l"/>
                <a:tab pos="914400" algn="l"/>
              </a:tabLst>
              <a:defRPr/>
            </a:pPr>
            <a:r>
              <a:rPr lang="en-US" sz="1400" dirty="0">
                <a:latin typeface="Lucida Console" pitchFamily="49" charset="0"/>
              </a:rPr>
              <a:t>	</a:t>
            </a:r>
            <a:r>
              <a:rPr lang="en-US" sz="1400" dirty="0" err="1">
                <a:latin typeface="Lucida Console" pitchFamily="49" charset="0"/>
              </a:rPr>
              <a:t>Init_Speaker</a:t>
            </a:r>
            <a:r>
              <a:rPr lang="en-US" sz="1400" dirty="0" smtClean="0">
                <a:latin typeface="Lucida Console" pitchFamily="49" charset="0"/>
              </a:rPr>
              <a:t>();</a:t>
            </a:r>
            <a:endParaRPr lang="en-US" sz="1400" dirty="0">
              <a:latin typeface="Lucida Console" pitchFamily="49" charset="0"/>
            </a:endParaRPr>
          </a:p>
          <a:p>
            <a:pPr marL="0" indent="0">
              <a:buFontTx/>
              <a:buNone/>
              <a:tabLst>
                <a:tab pos="457200" algn="l"/>
                <a:tab pos="914400" algn="l"/>
              </a:tabLst>
              <a:defRPr/>
            </a:pPr>
            <a:r>
              <a:rPr lang="en-US" sz="1400" dirty="0">
                <a:latin typeface="Lucida Console" pitchFamily="49" charset="0"/>
              </a:rPr>
              <a:t>	while(1){</a:t>
            </a:r>
          </a:p>
          <a:p>
            <a:pPr marL="0" indent="0">
              <a:buFontTx/>
              <a:buNone/>
              <a:tabLst>
                <a:tab pos="457200" algn="l"/>
                <a:tab pos="914400" algn="l"/>
              </a:tabLst>
              <a:defRPr/>
            </a:pPr>
            <a:r>
              <a:rPr lang="en-US" sz="1400" dirty="0">
                <a:latin typeface="Lucida Console" pitchFamily="49" charset="0"/>
              </a:rPr>
              <a:t>			GPIOD-&gt;BSRRL=(MASK(2));</a:t>
            </a:r>
          </a:p>
          <a:p>
            <a:pPr marL="0" indent="0">
              <a:buFontTx/>
              <a:buNone/>
              <a:tabLst>
                <a:tab pos="457200" algn="l"/>
                <a:tab pos="914400" algn="l"/>
              </a:tabLst>
              <a:defRPr/>
            </a:pPr>
            <a:r>
              <a:rPr lang="en-US" sz="1400" dirty="0">
                <a:latin typeface="Lucida Console" pitchFamily="49" charset="0"/>
              </a:rPr>
              <a:t>			Delay(frequency);</a:t>
            </a:r>
          </a:p>
          <a:p>
            <a:pPr marL="0" indent="0">
              <a:buFontTx/>
              <a:buNone/>
              <a:tabLst>
                <a:tab pos="457200" algn="l"/>
                <a:tab pos="914400" algn="l"/>
              </a:tabLst>
              <a:defRPr/>
            </a:pPr>
            <a:r>
              <a:rPr lang="en-US" sz="1400" dirty="0">
                <a:latin typeface="Lucida Console" pitchFamily="49" charset="0"/>
              </a:rPr>
              <a:t>			GPIOD-&gt;BSRRH=(MASK(2));</a:t>
            </a:r>
          </a:p>
          <a:p>
            <a:pPr marL="0" indent="0">
              <a:buFontTx/>
              <a:buNone/>
              <a:tabLst>
                <a:tab pos="457200" algn="l"/>
                <a:tab pos="914400" algn="l"/>
              </a:tabLst>
              <a:defRPr/>
            </a:pPr>
            <a:r>
              <a:rPr lang="en-US" sz="1400" dirty="0">
                <a:latin typeface="Lucida Console" pitchFamily="49" charset="0"/>
              </a:rPr>
              <a:t>			Delay(frequency</a:t>
            </a:r>
            <a:r>
              <a:rPr lang="en-US" sz="1400" dirty="0" smtClean="0">
                <a:latin typeface="Lucida Console" pitchFamily="49" charset="0"/>
              </a:rPr>
              <a:t>);</a:t>
            </a:r>
          </a:p>
          <a:p>
            <a:pPr marL="0" indent="0">
              <a:buFontTx/>
              <a:buNone/>
              <a:tabLst>
                <a:tab pos="457200" algn="l"/>
                <a:tab pos="914400" algn="l"/>
              </a:tabLst>
              <a:defRPr/>
            </a:pPr>
            <a:r>
              <a:rPr lang="en-US" sz="1400" dirty="0" smtClean="0">
                <a:latin typeface="Lucida Console" pitchFamily="49" charset="0"/>
              </a:rPr>
              <a:t>	}</a:t>
            </a:r>
            <a:endParaRPr lang="en-US" dirty="0" smtClean="0">
              <a:latin typeface="Lucida Console" pitchFamily="49" charset="0"/>
            </a:endParaRPr>
          </a:p>
          <a:p>
            <a:pPr marL="0" indent="0">
              <a:buFontTx/>
              <a:buNone/>
              <a:tabLst>
                <a:tab pos="457200" algn="l"/>
                <a:tab pos="914400" algn="l"/>
              </a:tabLst>
              <a:defRPr/>
            </a:pPr>
            <a:r>
              <a:rPr lang="en-US" dirty="0" smtClean="0">
                <a:latin typeface="Lucida Console" pitchFamily="49" charset="0"/>
              </a:rPr>
              <a:t>}</a:t>
            </a:r>
            <a:endParaRPr lang="en-US" dirty="0">
              <a:latin typeface="Lucida Console" pitchFamily="49" charset="0"/>
            </a:endParaRPr>
          </a:p>
        </p:txBody>
      </p:sp>
      <p:pic>
        <p:nvPicPr>
          <p:cNvPr id="27653" name="Picture 4" descr="F:\NewFile0.bmp"/>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5402263" y="3357563"/>
            <a:ext cx="3646487" cy="2662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p:pull dir="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Basic Concepts</a:t>
            </a:r>
          </a:p>
        </p:txBody>
      </p:sp>
      <p:sp>
        <p:nvSpPr>
          <p:cNvPr id="4099" name="Content Placeholder 2"/>
          <p:cNvSpPr>
            <a:spLocks noGrp="1"/>
          </p:cNvSpPr>
          <p:nvPr>
            <p:ph idx="1"/>
          </p:nvPr>
        </p:nvSpPr>
        <p:spPr>
          <a:xfrm>
            <a:off x="228600" y="914400"/>
            <a:ext cx="8839200" cy="3584575"/>
          </a:xfrm>
        </p:spPr>
        <p:txBody>
          <a:bodyPr/>
          <a:lstStyle/>
          <a:p>
            <a:endParaRPr lang="en-US" sz="2000" dirty="0" smtClean="0"/>
          </a:p>
          <a:p>
            <a:r>
              <a:rPr lang="en-US" sz="2000" dirty="0" smtClean="0"/>
              <a:t>GPIO = General-purpose input and output (digital)</a:t>
            </a:r>
          </a:p>
          <a:p>
            <a:pPr lvl="1"/>
            <a:r>
              <a:rPr lang="en-US" sz="1800" dirty="0" smtClean="0"/>
              <a:t>Input: program can determine if input signal is a 1 or a 0</a:t>
            </a:r>
          </a:p>
          <a:p>
            <a:pPr lvl="1"/>
            <a:r>
              <a:rPr lang="en-US" sz="1800" dirty="0" smtClean="0"/>
              <a:t>Output: program can set output to 1 or 0 </a:t>
            </a:r>
          </a:p>
          <a:p>
            <a:r>
              <a:rPr lang="en-US" sz="2000" dirty="0" smtClean="0"/>
              <a:t>Can use this to interface with external devices or on board peripherals</a:t>
            </a:r>
          </a:p>
          <a:p>
            <a:pPr lvl="1"/>
            <a:r>
              <a:rPr lang="en-US" sz="1800" dirty="0" smtClean="0"/>
              <a:t>Input: switch, button……</a:t>
            </a:r>
          </a:p>
          <a:p>
            <a:pPr lvl="1"/>
            <a:r>
              <a:rPr lang="en-US" sz="1800" dirty="0" smtClean="0"/>
              <a:t>Output: LEDs, speaker……</a:t>
            </a:r>
          </a:p>
          <a:p>
            <a:pPr lvl="1"/>
            <a:endParaRPr lang="en-US" sz="1800" dirty="0" smtClean="0"/>
          </a:p>
          <a:p>
            <a:pPr lvl="1"/>
            <a:endParaRPr lang="en-US" sz="1800" dirty="0" smtClean="0"/>
          </a:p>
        </p:txBody>
      </p:sp>
    </p:spTree>
  </p:cSld>
  <p:clrMapOvr>
    <a:masterClrMapping/>
  </p:clrMapOvr>
  <p:transition>
    <p:pull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LPC1115FBD48 pinout</a:t>
            </a:r>
            <a:endParaRPr lang="en-US" dirty="0" smtClean="0"/>
          </a:p>
        </p:txBody>
      </p:sp>
      <p:sp>
        <p:nvSpPr>
          <p:cNvPr id="5123" name="Content Placeholder 2"/>
          <p:cNvSpPr>
            <a:spLocks noGrp="1"/>
          </p:cNvSpPr>
          <p:nvPr>
            <p:ph idx="1"/>
          </p:nvPr>
        </p:nvSpPr>
        <p:spPr>
          <a:xfrm>
            <a:off x="228600" y="990600"/>
            <a:ext cx="3057516" cy="4652978"/>
          </a:xfrm>
        </p:spPr>
        <p:txBody>
          <a:bodyPr/>
          <a:lstStyle/>
          <a:p>
            <a:r>
              <a:rPr lang="en-US" sz="2000" dirty="0" smtClean="0"/>
              <a:t>Port 0(PIO0) through Port 3(PIO3)</a:t>
            </a:r>
          </a:p>
          <a:p>
            <a:pPr lvl="1"/>
            <a:r>
              <a:rPr lang="en-GB" sz="1900" dirty="0" smtClean="0"/>
              <a:t>Pin0 to Pin11(12 in total) for Port0/1/2</a:t>
            </a:r>
          </a:p>
          <a:p>
            <a:pPr lvl="1"/>
            <a:r>
              <a:rPr lang="en-GB" sz="1900" dirty="0" smtClean="0"/>
              <a:t>Pin0 to Pin5(6 in total)0 for Port3</a:t>
            </a:r>
            <a:endParaRPr lang="en-US" sz="1900" dirty="0" smtClean="0"/>
          </a:p>
          <a:p>
            <a:pPr lvl="1"/>
            <a:endParaRPr lang="en-US" sz="2000" dirty="0" smtClean="0"/>
          </a:p>
          <a:p>
            <a:r>
              <a:rPr lang="en-US" sz="2000" dirty="0" smtClean="0"/>
              <a:t>Not all port bits are available on the board</a:t>
            </a:r>
          </a:p>
          <a:p>
            <a:endParaRPr lang="en-US" sz="2000" dirty="0" smtClean="0"/>
          </a:p>
          <a:p>
            <a:r>
              <a:rPr lang="en-US" sz="2000" dirty="0" smtClean="0"/>
              <a:t>Quantity depends on package pin count and MCU layout</a:t>
            </a:r>
          </a:p>
          <a:p>
            <a:endParaRPr lang="en-US" sz="2000" dirty="0" smtClean="0"/>
          </a:p>
          <a:p>
            <a:endParaRPr lang="en-US" sz="2000" dirty="0" smtClean="0"/>
          </a:p>
        </p:txBody>
      </p:sp>
      <p:pic>
        <p:nvPicPr>
          <p:cNvPr id="5" name="图片 4" descr="捕获.PNG"/>
          <p:cNvPicPr>
            <a:picLocks noChangeAspect="1"/>
          </p:cNvPicPr>
          <p:nvPr/>
        </p:nvPicPr>
        <p:blipFill>
          <a:blip r:embed="rId3"/>
          <a:srcRect l="6818" r="4545"/>
          <a:stretch>
            <a:fillRect/>
          </a:stretch>
        </p:blipFill>
        <p:spPr>
          <a:xfrm>
            <a:off x="3500430" y="857232"/>
            <a:ext cx="5643570" cy="5466392"/>
          </a:xfrm>
          <a:prstGeom prst="rect">
            <a:avLst/>
          </a:prstGeom>
        </p:spPr>
      </p:pic>
    </p:spTree>
  </p:cSld>
  <p:clrMapOvr>
    <a:masterClrMapping/>
  </p:clrMapOvr>
  <p:transition>
    <p:pull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GPIO Port Bit Circuitry in MCU</a:t>
            </a:r>
          </a:p>
        </p:txBody>
      </p:sp>
      <p:sp>
        <p:nvSpPr>
          <p:cNvPr id="6147" name="Content Placeholder 2"/>
          <p:cNvSpPr>
            <a:spLocks noGrp="1"/>
          </p:cNvSpPr>
          <p:nvPr>
            <p:ph idx="1"/>
          </p:nvPr>
        </p:nvSpPr>
        <p:spPr>
          <a:xfrm>
            <a:off x="228600" y="990600"/>
            <a:ext cx="2843202" cy="5029200"/>
          </a:xfrm>
        </p:spPr>
        <p:txBody>
          <a:bodyPr/>
          <a:lstStyle/>
          <a:p>
            <a:r>
              <a:rPr lang="en-US" sz="2000" dirty="0" smtClean="0"/>
              <a:t>Configuration</a:t>
            </a:r>
          </a:p>
          <a:p>
            <a:pPr lvl="1"/>
            <a:r>
              <a:rPr lang="en-US" sz="1800" dirty="0" smtClean="0"/>
              <a:t>Direction</a:t>
            </a:r>
          </a:p>
          <a:p>
            <a:pPr lvl="1"/>
            <a:r>
              <a:rPr lang="en-GB" sz="1800" dirty="0" smtClean="0"/>
              <a:t>Interrupt</a:t>
            </a:r>
          </a:p>
          <a:p>
            <a:pPr lvl="1"/>
            <a:r>
              <a:rPr lang="en-GB" sz="1800" dirty="0" smtClean="0"/>
              <a:t>Modes</a:t>
            </a:r>
          </a:p>
          <a:p>
            <a:pPr lvl="1"/>
            <a:r>
              <a:rPr lang="en-GB" sz="1800" dirty="0" smtClean="0"/>
              <a:t>Mux</a:t>
            </a:r>
            <a:endParaRPr lang="en-US" sz="1800" dirty="0" smtClean="0"/>
          </a:p>
          <a:p>
            <a:pPr lvl="1"/>
            <a:r>
              <a:rPr lang="en-GB" sz="1800" dirty="0" smtClean="0"/>
              <a:t>Edge or level-sensitive(high-active or low-active) interrupt request</a:t>
            </a:r>
            <a:endParaRPr lang="en-US" sz="1800" dirty="0" smtClean="0"/>
          </a:p>
          <a:p>
            <a:endParaRPr lang="en-US" sz="2000" dirty="0" smtClean="0"/>
          </a:p>
          <a:p>
            <a:r>
              <a:rPr lang="en-US" sz="2000" dirty="0" smtClean="0"/>
              <a:t>Data</a:t>
            </a:r>
          </a:p>
          <a:p>
            <a:pPr lvl="1"/>
            <a:r>
              <a:rPr lang="en-US" sz="1800" dirty="0" smtClean="0"/>
              <a:t>Output</a:t>
            </a:r>
          </a:p>
          <a:p>
            <a:pPr lvl="1"/>
            <a:r>
              <a:rPr lang="en-US" sz="1800" dirty="0" smtClean="0"/>
              <a:t>Input</a:t>
            </a:r>
            <a:endParaRPr lang="en-US" dirty="0"/>
          </a:p>
          <a:p>
            <a:pPr lvl="1"/>
            <a:r>
              <a:rPr lang="en-US" sz="1800" dirty="0" smtClean="0"/>
              <a:t>Analogue</a:t>
            </a:r>
            <a:endParaRPr lang="en-US" sz="1800" dirty="0"/>
          </a:p>
        </p:txBody>
      </p:sp>
      <p:pic>
        <p:nvPicPr>
          <p:cNvPr id="1028" name="Picture 4"/>
          <p:cNvPicPr>
            <a:picLocks noChangeAspect="1" noChangeArrowheads="1"/>
          </p:cNvPicPr>
          <p:nvPr/>
        </p:nvPicPr>
        <p:blipFill>
          <a:blip r:embed="rId3"/>
          <a:srcRect l="7441" r="6383"/>
          <a:stretch>
            <a:fillRect/>
          </a:stretch>
        </p:blipFill>
        <p:spPr bwMode="auto">
          <a:xfrm>
            <a:off x="3195780" y="857232"/>
            <a:ext cx="5948220" cy="5143536"/>
          </a:xfrm>
          <a:prstGeom prst="rect">
            <a:avLst/>
          </a:prstGeom>
          <a:noFill/>
          <a:ln w="9525">
            <a:noFill/>
            <a:miter lim="800000"/>
            <a:headEnd/>
            <a:tailEnd/>
          </a:ln>
          <a:effectLst/>
        </p:spPr>
      </p:pic>
    </p:spTree>
  </p:cSld>
  <p:clrMapOvr>
    <a:masterClrMapping/>
  </p:clrMapOvr>
  <p:transition>
    <p:pull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Control Registers</a:t>
            </a:r>
          </a:p>
        </p:txBody>
      </p:sp>
      <p:sp>
        <p:nvSpPr>
          <p:cNvPr id="7173" name="Text Placeholder 5"/>
          <p:cNvSpPr>
            <a:spLocks noGrp="1"/>
          </p:cNvSpPr>
          <p:nvPr>
            <p:ph type="body" idx="4294967295"/>
          </p:nvPr>
        </p:nvSpPr>
        <p:spPr>
          <a:xfrm>
            <a:off x="228600" y="5286388"/>
            <a:ext cx="8839200" cy="1071570"/>
          </a:xfrm>
        </p:spPr>
        <p:txBody>
          <a:bodyPr/>
          <a:lstStyle/>
          <a:p>
            <a:r>
              <a:rPr lang="en-US" sz="2000" dirty="0" smtClean="0"/>
              <a:t>One set of control registers (10 in total) per port</a:t>
            </a:r>
          </a:p>
          <a:p>
            <a:r>
              <a:rPr lang="en-US" sz="2000" dirty="0" smtClean="0"/>
              <a:t>Each bit in a control register corresponds to a port bit</a:t>
            </a:r>
          </a:p>
          <a:p>
            <a:r>
              <a:rPr lang="en-US" sz="2000" dirty="0" smtClean="0"/>
              <a:t>All registers can be accessed as 16-bit halfword or 32-bit word</a:t>
            </a:r>
          </a:p>
        </p:txBody>
      </p:sp>
      <p:sp>
        <p:nvSpPr>
          <p:cNvPr id="3" name="Content Placeholder 2"/>
          <p:cNvSpPr>
            <a:spLocks noGrp="1"/>
          </p:cNvSpPr>
          <p:nvPr>
            <p:ph idx="1"/>
          </p:nvPr>
        </p:nvSpPr>
        <p:spPr>
          <a:xfrm>
            <a:off x="218519" y="762000"/>
            <a:ext cx="8910637" cy="4038600"/>
          </a:xfrm>
        </p:spPr>
        <p:txBody>
          <a:bodyPr/>
          <a:lstStyle/>
          <a:p>
            <a:r>
              <a:rPr lang="en-GB" sz="2400" b="0" dirty="0" smtClean="0"/>
              <a:t>Each </a:t>
            </a:r>
            <a:r>
              <a:rPr lang="en-GB" sz="2400" b="0" dirty="0"/>
              <a:t>general-purpose I/O port has </a:t>
            </a:r>
            <a:endParaRPr lang="en-GB" sz="2400" b="0" dirty="0" smtClean="0"/>
          </a:p>
          <a:p>
            <a:pPr lvl="1"/>
            <a:r>
              <a:rPr lang="en-GB" sz="2000" b="0" dirty="0" smtClean="0"/>
              <a:t>32-bit </a:t>
            </a:r>
            <a:r>
              <a:rPr lang="en-GB" sz="2000" b="0" dirty="0"/>
              <a:t>configuration </a:t>
            </a:r>
            <a:r>
              <a:rPr lang="en-GB" sz="2000" b="0" dirty="0" smtClean="0"/>
              <a:t>register</a:t>
            </a:r>
            <a:r>
              <a:rPr lang="en-GB" sz="2000" dirty="0" smtClean="0"/>
              <a:t> </a:t>
            </a:r>
            <a:r>
              <a:rPr lang="en-GB" sz="1900" b="0" dirty="0" smtClean="0"/>
              <a:t>GPIOnDIR (</a:t>
            </a:r>
            <a:r>
              <a:rPr lang="en-GB" sz="1900" dirty="0" smtClean="0"/>
              <a:t>Direction register</a:t>
            </a:r>
            <a:r>
              <a:rPr lang="en-GB" sz="1900" b="0" dirty="0" smtClean="0"/>
              <a:t>)</a:t>
            </a:r>
          </a:p>
          <a:p>
            <a:pPr lvl="1"/>
            <a:r>
              <a:rPr lang="en-GB" sz="1900" dirty="0" smtClean="0"/>
              <a:t>four 32-bit interrupt configuration registers</a:t>
            </a:r>
            <a:endParaRPr lang="en-GB" sz="1800" dirty="0" smtClean="0"/>
          </a:p>
          <a:p>
            <a:pPr lvl="2"/>
            <a:r>
              <a:rPr lang="en-GB" dirty="0" smtClean="0"/>
              <a:t>GPIOnIS (Interrupt sense register)</a:t>
            </a:r>
          </a:p>
          <a:p>
            <a:pPr lvl="2"/>
            <a:r>
              <a:rPr lang="en-GB" dirty="0" smtClean="0"/>
              <a:t>GPIOnIBE (Interrupt both edges register)</a:t>
            </a:r>
          </a:p>
          <a:p>
            <a:pPr lvl="2"/>
            <a:r>
              <a:rPr lang="en-GB" dirty="0" smtClean="0"/>
              <a:t>GPIOnIEV (Interrupt event register)</a:t>
            </a:r>
          </a:p>
          <a:p>
            <a:pPr lvl="2"/>
            <a:r>
              <a:rPr lang="en-GB" dirty="0" smtClean="0"/>
              <a:t>GPIOnIE (Interrupt mask register)</a:t>
            </a:r>
          </a:p>
          <a:p>
            <a:pPr lvl="1"/>
            <a:r>
              <a:rPr lang="en-GB" sz="2000" dirty="0" smtClean="0"/>
              <a:t>two 32-bit interrupt status registers</a:t>
            </a:r>
          </a:p>
          <a:p>
            <a:pPr lvl="2"/>
            <a:r>
              <a:rPr lang="en-GB" sz="1800" dirty="0" smtClean="0"/>
              <a:t>GPIOnRIS (Raw Interrupt status register)</a:t>
            </a:r>
          </a:p>
          <a:p>
            <a:pPr lvl="2"/>
            <a:r>
              <a:rPr lang="en-GB" sz="1800" dirty="0" smtClean="0"/>
              <a:t>GPIOnMIS (Masked interrupt status register)</a:t>
            </a:r>
          </a:p>
          <a:p>
            <a:pPr lvl="1"/>
            <a:r>
              <a:rPr lang="en-GB" sz="2000" b="0" dirty="0" smtClean="0"/>
              <a:t>two 32-bit </a:t>
            </a:r>
            <a:r>
              <a:rPr lang="en-GB" sz="2000" b="0" dirty="0"/>
              <a:t>data </a:t>
            </a:r>
            <a:r>
              <a:rPr lang="en-GB" sz="2000" b="0" dirty="0" smtClean="0"/>
              <a:t>registers GPIOnData(Data register and data address masking register)</a:t>
            </a:r>
          </a:p>
          <a:p>
            <a:pPr lvl="1"/>
            <a:r>
              <a:rPr lang="en-GB" sz="2000" dirty="0" smtClean="0"/>
              <a:t>32</a:t>
            </a:r>
            <a:r>
              <a:rPr lang="en-GB" sz="2000" b="0" dirty="0" smtClean="0"/>
              <a:t>-bit Interrupt clear register (GPIOnIC,write only)</a:t>
            </a:r>
          </a:p>
        </p:txBody>
      </p:sp>
    </p:spTree>
  </p:cSld>
  <p:clrMapOvr>
    <a:masterClrMapping/>
  </p:clrMapOvr>
  <p:transition>
    <p:pull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GB" dirty="0" smtClean="0"/>
              <a:t>GPIO Data Direction Register</a:t>
            </a:r>
            <a:endParaRPr lang="en-US" dirty="0" smtClean="0"/>
          </a:p>
        </p:txBody>
      </p:sp>
      <p:sp>
        <p:nvSpPr>
          <p:cNvPr id="3" name="Content Placeholder 2"/>
          <p:cNvSpPr>
            <a:spLocks noGrp="1"/>
          </p:cNvSpPr>
          <p:nvPr>
            <p:ph idx="1"/>
          </p:nvPr>
        </p:nvSpPr>
        <p:spPr>
          <a:xfrm>
            <a:off x="228600" y="990600"/>
            <a:ext cx="8486804" cy="3795722"/>
          </a:xfrm>
        </p:spPr>
        <p:txBody>
          <a:bodyPr/>
          <a:lstStyle/>
          <a:p>
            <a:pPr>
              <a:defRPr/>
            </a:pPr>
            <a:r>
              <a:rPr lang="en-US" sz="2000" dirty="0" smtClean="0"/>
              <a:t>Each bit can be configured differently</a:t>
            </a:r>
          </a:p>
          <a:p>
            <a:pPr>
              <a:defRPr/>
            </a:pPr>
            <a:r>
              <a:rPr lang="en-US" sz="2000" dirty="0" smtClean="0"/>
              <a:t>Reset clears port bit direction to 0 (input)</a:t>
            </a:r>
          </a:p>
          <a:p>
            <a:pPr>
              <a:defRPr/>
            </a:pPr>
            <a:r>
              <a:rPr lang="en-GB" sz="2000" dirty="0" smtClean="0"/>
              <a:t>Despite the fact that registers are 32-bit, most bits are reserved (31:12)</a:t>
            </a:r>
            <a:endParaRPr lang="en-US" sz="2000" dirty="0" smtClean="0"/>
          </a:p>
          <a:p>
            <a:pPr>
              <a:defRPr/>
            </a:pPr>
            <a:endParaRPr lang="en-US" sz="2000" dirty="0" smtClean="0"/>
          </a:p>
          <a:p>
            <a:r>
              <a:rPr lang="en-US" altLang="zh-CN" sz="2000" dirty="0" smtClean="0"/>
              <a:t>0 = Pin PIOn_x is configured as input.</a:t>
            </a:r>
          </a:p>
          <a:p>
            <a:r>
              <a:rPr lang="en-US" altLang="zh-CN" sz="2000" dirty="0" smtClean="0"/>
              <a:t>1 = Pin PIOn_x is configured as output.</a:t>
            </a:r>
          </a:p>
          <a:p>
            <a:endParaRPr lang="en-GB" sz="2000" dirty="0" smtClean="0"/>
          </a:p>
          <a:p>
            <a:pPr>
              <a:buNone/>
            </a:pPr>
            <a:r>
              <a:rPr lang="en-GB" sz="2000" dirty="0" smtClean="0"/>
              <a:t>	E.g. to set Port0 Pin0 as output, set the first bit of GPIO0DIR register.</a:t>
            </a:r>
            <a:endParaRPr lang="en-US" sz="2000" dirty="0" smtClean="0"/>
          </a:p>
          <a:p>
            <a:pPr>
              <a:defRPr/>
            </a:pPr>
            <a:endParaRPr lang="en-US" sz="2000" dirty="0" smtClean="0"/>
          </a:p>
        </p:txBody>
      </p:sp>
    </p:spTree>
  </p:cSld>
  <p:clrMapOvr>
    <a:masterClrMapping/>
  </p:clrMapOvr>
  <p:transition>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GPIO Data Registers</a:t>
            </a:r>
            <a:endParaRPr lang="en-GB" dirty="0"/>
          </a:p>
        </p:txBody>
      </p:sp>
      <p:sp>
        <p:nvSpPr>
          <p:cNvPr id="3" name="Content Placeholder 2"/>
          <p:cNvSpPr>
            <a:spLocks noGrp="1"/>
          </p:cNvSpPr>
          <p:nvPr>
            <p:ph idx="1"/>
          </p:nvPr>
        </p:nvSpPr>
        <p:spPr>
          <a:xfrm>
            <a:off x="304800" y="914400"/>
            <a:ext cx="8624918" cy="5422900"/>
          </a:xfrm>
        </p:spPr>
        <p:txBody>
          <a:bodyPr/>
          <a:lstStyle/>
          <a:p>
            <a:r>
              <a:rPr lang="en-US" altLang="zh-CN" dirty="0" smtClean="0"/>
              <a:t>Generally speaking, the GPIOnDATA register holds the current logic state of the pin (HIGH or LOW),independently of whether the pin is configured as an GPIO input or output. If the pin is configured as GPIO output, the current value of the GPIOnDATA register is driven to the pin.</a:t>
            </a:r>
          </a:p>
          <a:p>
            <a:r>
              <a:rPr lang="en-GB" dirty="0" smtClean="0"/>
              <a:t>A read returns the current value (or the output latch)</a:t>
            </a:r>
          </a:p>
          <a:p>
            <a:r>
              <a:rPr lang="en-GB" dirty="0" smtClean="0"/>
              <a:t>A write has different effects:</a:t>
            </a:r>
          </a:p>
          <a:p>
            <a:pPr lvl="1"/>
            <a:r>
              <a:rPr lang="en-GB" dirty="0" smtClean="0"/>
              <a:t>If a pin is configured as GPIO input, no effect.</a:t>
            </a:r>
          </a:p>
          <a:p>
            <a:pPr lvl="1"/>
            <a:r>
              <a:rPr lang="en-GB" dirty="0" smtClean="0"/>
              <a:t>If a pin is configured as GPIO output, the value will be driven to the pin.</a:t>
            </a:r>
          </a:p>
          <a:p>
            <a:pPr lvl="1"/>
            <a:endParaRPr lang="en-GB" dirty="0" smtClean="0"/>
          </a:p>
          <a:p>
            <a:r>
              <a:rPr lang="en-US" altLang="zh-CN" dirty="0" smtClean="0"/>
              <a:t>The following rules apply when the pins are switched from input to output:</a:t>
            </a:r>
          </a:p>
          <a:p>
            <a:pPr lvl="1"/>
            <a:r>
              <a:rPr lang="en-US" altLang="zh-CN" dirty="0" smtClean="0"/>
              <a:t>Pin is configured as input with a HIGH level applied:Change pin to output: pin drives HIGH level.</a:t>
            </a:r>
          </a:p>
          <a:p>
            <a:pPr lvl="1"/>
            <a:r>
              <a:rPr lang="en-US" altLang="zh-CN" dirty="0" smtClean="0"/>
              <a:t>Pin is configured as input with a LOW level applied:Change pin to output: pin drives LOW level.</a:t>
            </a:r>
          </a:p>
          <a:p>
            <a:pPr lvl="1"/>
            <a:endParaRPr lang="en-GB" dirty="0" smtClean="0"/>
          </a:p>
          <a:p>
            <a:r>
              <a:rPr lang="en-US" altLang="zh-CN" dirty="0" smtClean="0"/>
              <a:t>Floating pins may drive an unpredictable level when switched from input to output.</a:t>
            </a:r>
            <a:endParaRPr lang="en-GB" dirty="0" smtClean="0"/>
          </a:p>
          <a:p>
            <a:pPr lvl="1"/>
            <a:endParaRPr lang="en-GB" dirty="0" smtClean="0"/>
          </a:p>
          <a:p>
            <a:pPr lvl="1"/>
            <a:endParaRPr lang="en-GB" dirty="0" smtClean="0"/>
          </a:p>
        </p:txBody>
      </p:sp>
    </p:spTree>
    <p:extLst>
      <p:ext uri="{BB962C8B-B14F-4D97-AF65-F5344CB8AC3E}">
        <p14:creationId xmlns="" xmlns:p14="http://schemas.microsoft.com/office/powerpoint/2010/main" val="2678374803"/>
      </p:ext>
    </p:extLst>
  </p:cSld>
  <p:clrMapOvr>
    <a:masterClrMapping/>
  </p:clrMapOvr>
  <p:transition>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Write/Read Data Operation</a:t>
            </a:r>
            <a:endParaRPr lang="en-GB" dirty="0"/>
          </a:p>
        </p:txBody>
      </p:sp>
      <p:sp>
        <p:nvSpPr>
          <p:cNvPr id="3" name="Content Placeholder 2"/>
          <p:cNvSpPr>
            <a:spLocks noGrp="1"/>
          </p:cNvSpPr>
          <p:nvPr>
            <p:ph idx="1"/>
          </p:nvPr>
        </p:nvSpPr>
        <p:spPr>
          <a:xfrm>
            <a:off x="304800" y="914400"/>
            <a:ext cx="8624918" cy="5422900"/>
          </a:xfrm>
        </p:spPr>
        <p:txBody>
          <a:bodyPr/>
          <a:lstStyle/>
          <a:p>
            <a:r>
              <a:rPr lang="en-GB" sz="1600" dirty="0" smtClean="0"/>
              <a:t>Data address masking register can be used to mask certain bits so </a:t>
            </a:r>
            <a:r>
              <a:rPr lang="en-US" sz="1600" dirty="0" smtClean="0"/>
              <a:t>o</a:t>
            </a:r>
            <a:r>
              <a:rPr lang="en-US" altLang="zh-CN" sz="1600" dirty="0" smtClean="0"/>
              <a:t>nly GPIOnDATA bits masked by 1 are affected by read and write operations.</a:t>
            </a:r>
          </a:p>
          <a:p>
            <a:r>
              <a:rPr lang="en-GB" altLang="zh-CN" sz="1600" dirty="0" smtClean="0"/>
              <a:t>Write Operation</a:t>
            </a:r>
            <a:endParaRPr lang="en-US" altLang="zh-CN" sz="1600" dirty="0" smtClean="0"/>
          </a:p>
          <a:p>
            <a:pPr lvl="1"/>
            <a:r>
              <a:rPr lang="en-GB" dirty="0" smtClean="0"/>
              <a:t>If address bit(i+2) is HIGH, then the value can be updated</a:t>
            </a:r>
          </a:p>
          <a:p>
            <a:pPr lvl="1"/>
            <a:r>
              <a:rPr lang="en-GB" dirty="0" smtClean="0"/>
              <a:t>Otherwise, the corresponding GPIODATA register bit is left unchanged.</a:t>
            </a:r>
          </a:p>
          <a:p>
            <a:pPr lvl="1"/>
            <a:endParaRPr lang="en-GB" dirty="0" smtClean="0"/>
          </a:p>
          <a:p>
            <a:pPr lvl="1"/>
            <a:endParaRPr lang="en-GB" dirty="0" smtClean="0"/>
          </a:p>
          <a:p>
            <a:pPr lvl="1"/>
            <a:endParaRPr lang="en-GB" dirty="0" smtClean="0"/>
          </a:p>
          <a:p>
            <a:pPr lvl="1"/>
            <a:endParaRPr lang="en-GB" dirty="0" smtClean="0"/>
          </a:p>
          <a:p>
            <a:pPr lvl="1">
              <a:buNone/>
            </a:pPr>
            <a:endParaRPr lang="en-GB" dirty="0" smtClean="0"/>
          </a:p>
          <a:p>
            <a:r>
              <a:rPr lang="en-GB" altLang="zh-CN" sz="1600" dirty="0" smtClean="0"/>
              <a:t>Read Operation</a:t>
            </a:r>
            <a:endParaRPr lang="en-US" altLang="zh-CN" sz="1600" dirty="0" smtClean="0"/>
          </a:p>
          <a:p>
            <a:pPr lvl="1"/>
            <a:r>
              <a:rPr lang="en-US" altLang="zh-CN" dirty="0" smtClean="0"/>
              <a:t>Reading yields the state of port pins 11:0 ANDed with address bits 13:2.</a:t>
            </a:r>
            <a:endParaRPr lang="en-GB" dirty="0" smtClean="0"/>
          </a:p>
        </p:txBody>
      </p:sp>
      <p:pic>
        <p:nvPicPr>
          <p:cNvPr id="2051" name="Picture 3"/>
          <p:cNvPicPr>
            <a:picLocks noChangeAspect="1" noChangeArrowheads="1"/>
          </p:cNvPicPr>
          <p:nvPr/>
        </p:nvPicPr>
        <p:blipFill>
          <a:blip r:embed="rId2"/>
          <a:srcRect l="10355" t="7770" r="7544" b="19594"/>
          <a:stretch>
            <a:fillRect/>
          </a:stretch>
        </p:blipFill>
        <p:spPr bwMode="auto">
          <a:xfrm>
            <a:off x="2285984" y="2428868"/>
            <a:ext cx="4071966" cy="1577429"/>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a:srcRect/>
          <a:stretch>
            <a:fillRect/>
          </a:stretch>
        </p:blipFill>
        <p:spPr bwMode="auto">
          <a:xfrm>
            <a:off x="2285984" y="4643446"/>
            <a:ext cx="4378219" cy="1714512"/>
          </a:xfrm>
          <a:prstGeom prst="rect">
            <a:avLst/>
          </a:prstGeom>
          <a:noFill/>
          <a:ln w="9525">
            <a:noFill/>
            <a:miter lim="800000"/>
            <a:headEnd/>
            <a:tailEnd/>
          </a:ln>
          <a:effectLst/>
        </p:spPr>
      </p:pic>
    </p:spTree>
    <p:extLst>
      <p:ext uri="{BB962C8B-B14F-4D97-AF65-F5344CB8AC3E}">
        <p14:creationId xmlns="" xmlns:p14="http://schemas.microsoft.com/office/powerpoint/2010/main" val="2678374803"/>
      </p:ext>
    </p:extLst>
  </p:cSld>
  <p:clrMapOvr>
    <a:masterClrMapping/>
  </p:clrMapOvr>
  <p:transition>
    <p:pull dir="ru"/>
  </p:transition>
  <p:timing>
    <p:tnLst>
      <p:par>
        <p:cTn id="1" dur="indefinite" restart="never" nodeType="tmRoot"/>
      </p:par>
    </p:tnLst>
  </p:timing>
</p:sld>
</file>

<file path=ppt/theme/theme1.xml><?xml version="1.0" encoding="utf-8"?>
<a:theme xmlns:a="http://schemas.openxmlformats.org/drawingml/2006/main" name="ARMTheme">
  <a:themeElements>
    <a:clrScheme name="test3 12">
      <a:dk1>
        <a:srgbClr val="1D315B"/>
      </a:dk1>
      <a:lt1>
        <a:srgbClr val="FFFFFF"/>
      </a:lt1>
      <a:dk2>
        <a:srgbClr val="660066"/>
      </a:dk2>
      <a:lt2>
        <a:srgbClr val="FF9933"/>
      </a:lt2>
      <a:accent1>
        <a:srgbClr val="FFCC00"/>
      </a:accent1>
      <a:accent2>
        <a:srgbClr val="990033"/>
      </a:accent2>
      <a:accent3>
        <a:srgbClr val="FFFFFF"/>
      </a:accent3>
      <a:accent4>
        <a:srgbClr val="17284C"/>
      </a:accent4>
      <a:accent5>
        <a:srgbClr val="FFE2AA"/>
      </a:accent5>
      <a:accent6>
        <a:srgbClr val="8A002D"/>
      </a:accent6>
      <a:hlink>
        <a:srgbClr val="336600"/>
      </a:hlink>
      <a:folHlink>
        <a:srgbClr val="007FAC"/>
      </a:folHlink>
    </a:clrScheme>
    <a:fontScheme name="test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FF0000"/>
          </a:solidFill>
          <a:prstDash val="solid"/>
          <a:round/>
          <a:headEnd type="triangl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801688" rtl="0" eaLnBrk="0" fontAlgn="ctr" latinLnBrk="0" hangingPunct="0">
          <a:lnSpc>
            <a:spcPct val="80000"/>
          </a:lnSpc>
          <a:spcBef>
            <a:spcPct val="50000"/>
          </a:spcBef>
          <a:spcAft>
            <a:spcPct val="0"/>
          </a:spcAft>
          <a:buClr>
            <a:schemeClr val="bg2"/>
          </a:buClr>
          <a:buSzPct val="125000"/>
          <a:buFont typeface="Wingdings" pitchFamily="2" charset="2"/>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FF0000"/>
          </a:solidFill>
          <a:prstDash val="solid"/>
          <a:round/>
          <a:headEnd type="triangl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801688" rtl="0" eaLnBrk="0" fontAlgn="ctr" latinLnBrk="0" hangingPunct="0">
          <a:lnSpc>
            <a:spcPct val="80000"/>
          </a:lnSpc>
          <a:spcBef>
            <a:spcPct val="50000"/>
          </a:spcBef>
          <a:spcAft>
            <a:spcPct val="0"/>
          </a:spcAft>
          <a:buClr>
            <a:schemeClr val="bg2"/>
          </a:buClr>
          <a:buSzPct val="125000"/>
          <a:buFont typeface="Wingdings" pitchFamily="2" charset="2"/>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st3 1">
        <a:dk1>
          <a:srgbClr val="80B7C0"/>
        </a:dk1>
        <a:lt1>
          <a:srgbClr val="FFFFFF"/>
        </a:lt1>
        <a:dk2>
          <a:srgbClr val="000066"/>
        </a:dk2>
        <a:lt2>
          <a:srgbClr val="4F647E"/>
        </a:lt2>
        <a:accent1>
          <a:srgbClr val="F49766"/>
        </a:accent1>
        <a:accent2>
          <a:srgbClr val="8866A6"/>
        </a:accent2>
        <a:accent3>
          <a:srgbClr val="AAAAB8"/>
        </a:accent3>
        <a:accent4>
          <a:srgbClr val="DADADA"/>
        </a:accent4>
        <a:accent5>
          <a:srgbClr val="F8C9B8"/>
        </a:accent5>
        <a:accent6>
          <a:srgbClr val="7B5C96"/>
        </a:accent6>
        <a:hlink>
          <a:srgbClr val="9C484F"/>
        </a:hlink>
        <a:folHlink>
          <a:srgbClr val="749285"/>
        </a:folHlink>
      </a:clrScheme>
      <a:clrMap bg1="dk2" tx1="lt1" bg2="dk1" tx2="lt2" accent1="accent1" accent2="accent2" accent3="accent3" accent4="accent4" accent5="accent5" accent6="accent6" hlink="hlink" folHlink="folHlink"/>
    </a:extraClrScheme>
    <a:extraClrScheme>
      <a:clrScheme name="test3 2">
        <a:dk1>
          <a:srgbClr val="80B7C0"/>
        </a:dk1>
        <a:lt1>
          <a:srgbClr val="FFFFFF"/>
        </a:lt1>
        <a:dk2>
          <a:srgbClr val="000066"/>
        </a:dk2>
        <a:lt2>
          <a:srgbClr val="FFFFFF"/>
        </a:lt2>
        <a:accent1>
          <a:srgbClr val="E86514"/>
        </a:accent1>
        <a:accent2>
          <a:srgbClr val="5D32A4"/>
        </a:accent2>
        <a:accent3>
          <a:srgbClr val="AAAAB8"/>
        </a:accent3>
        <a:accent4>
          <a:srgbClr val="DADADA"/>
        </a:accent4>
        <a:accent5>
          <a:srgbClr val="F2B8AA"/>
        </a:accent5>
        <a:accent6>
          <a:srgbClr val="532C94"/>
        </a:accent6>
        <a:hlink>
          <a:srgbClr val="A82248"/>
        </a:hlink>
        <a:folHlink>
          <a:srgbClr val="006E1A"/>
        </a:folHlink>
      </a:clrScheme>
      <a:clrMap bg1="dk2" tx1="lt1" bg2="dk1" tx2="lt2" accent1="accent1" accent2="accent2" accent3="accent3" accent4="accent4" accent5="accent5" accent6="accent6" hlink="hlink" folHlink="folHlink"/>
    </a:extraClrScheme>
    <a:extraClrScheme>
      <a:clrScheme name="test3 3">
        <a:dk1>
          <a:srgbClr val="80B7C0"/>
        </a:dk1>
        <a:lt1>
          <a:srgbClr val="FFFFFF"/>
        </a:lt1>
        <a:dk2>
          <a:srgbClr val="00325F"/>
        </a:dk2>
        <a:lt2>
          <a:srgbClr val="FFFFFF"/>
        </a:lt2>
        <a:accent1>
          <a:srgbClr val="E86514"/>
        </a:accent1>
        <a:accent2>
          <a:srgbClr val="5D32A4"/>
        </a:accent2>
        <a:accent3>
          <a:srgbClr val="AAADB6"/>
        </a:accent3>
        <a:accent4>
          <a:srgbClr val="DADADA"/>
        </a:accent4>
        <a:accent5>
          <a:srgbClr val="F2B8AA"/>
        </a:accent5>
        <a:accent6>
          <a:srgbClr val="532C94"/>
        </a:accent6>
        <a:hlink>
          <a:srgbClr val="A82248"/>
        </a:hlink>
        <a:folHlink>
          <a:srgbClr val="006E1A"/>
        </a:folHlink>
      </a:clrScheme>
      <a:clrMap bg1="dk2" tx1="lt1" bg2="dk1" tx2="lt2" accent1="accent1" accent2="accent2" accent3="accent3" accent4="accent4" accent5="accent5" accent6="accent6" hlink="hlink" folHlink="folHlink"/>
    </a:extraClrScheme>
    <a:extraClrScheme>
      <a:clrScheme name="test3 4">
        <a:dk1>
          <a:srgbClr val="80B7C0"/>
        </a:dk1>
        <a:lt1>
          <a:srgbClr val="FFFFFF"/>
        </a:lt1>
        <a:dk2>
          <a:srgbClr val="1D315B"/>
        </a:dk2>
        <a:lt2>
          <a:srgbClr val="FFFFFF"/>
        </a:lt2>
        <a:accent1>
          <a:srgbClr val="E86514"/>
        </a:accent1>
        <a:accent2>
          <a:srgbClr val="5D32A4"/>
        </a:accent2>
        <a:accent3>
          <a:srgbClr val="ABADB5"/>
        </a:accent3>
        <a:accent4>
          <a:srgbClr val="DADADA"/>
        </a:accent4>
        <a:accent5>
          <a:srgbClr val="F2B8AA"/>
        </a:accent5>
        <a:accent6>
          <a:srgbClr val="532C94"/>
        </a:accent6>
        <a:hlink>
          <a:srgbClr val="A82248"/>
        </a:hlink>
        <a:folHlink>
          <a:srgbClr val="006E1A"/>
        </a:folHlink>
      </a:clrScheme>
      <a:clrMap bg1="dk2" tx1="lt1" bg2="dk1" tx2="lt2" accent1="accent1" accent2="accent2" accent3="accent3" accent4="accent4" accent5="accent5" accent6="accent6" hlink="hlink" folHlink="folHlink"/>
    </a:extraClrScheme>
    <a:extraClrScheme>
      <a:clrScheme name="test3 5">
        <a:dk1>
          <a:srgbClr val="80B7C0"/>
        </a:dk1>
        <a:lt1>
          <a:srgbClr val="FFFFFF"/>
        </a:lt1>
        <a:dk2>
          <a:srgbClr val="1D315B"/>
        </a:dk2>
        <a:lt2>
          <a:srgbClr val="FFFFFF"/>
        </a:lt2>
        <a:accent1>
          <a:srgbClr val="FFCC00"/>
        </a:accent1>
        <a:accent2>
          <a:srgbClr val="CC0000"/>
        </a:accent2>
        <a:accent3>
          <a:srgbClr val="ABADB5"/>
        </a:accent3>
        <a:accent4>
          <a:srgbClr val="DADADA"/>
        </a:accent4>
        <a:accent5>
          <a:srgbClr val="FFE2AA"/>
        </a:accent5>
        <a:accent6>
          <a:srgbClr val="B90000"/>
        </a:accent6>
        <a:hlink>
          <a:srgbClr val="33CC33"/>
        </a:hlink>
        <a:folHlink>
          <a:srgbClr val="6600FF"/>
        </a:folHlink>
      </a:clrScheme>
      <a:clrMap bg1="dk2" tx1="lt1" bg2="dk1" tx2="lt2" accent1="accent1" accent2="accent2" accent3="accent3" accent4="accent4" accent5="accent5" accent6="accent6" hlink="hlink" folHlink="folHlink"/>
    </a:extraClrScheme>
    <a:extraClrScheme>
      <a:clrScheme name="test3 6">
        <a:dk1>
          <a:srgbClr val="80B7C0"/>
        </a:dk1>
        <a:lt1>
          <a:srgbClr val="FF9933"/>
        </a:lt1>
        <a:dk2>
          <a:srgbClr val="1D315B"/>
        </a:dk2>
        <a:lt2>
          <a:srgbClr val="990099"/>
        </a:lt2>
        <a:accent1>
          <a:srgbClr val="FFCC00"/>
        </a:accent1>
        <a:accent2>
          <a:srgbClr val="CC0000"/>
        </a:accent2>
        <a:accent3>
          <a:srgbClr val="ABADB5"/>
        </a:accent3>
        <a:accent4>
          <a:srgbClr val="DA822A"/>
        </a:accent4>
        <a:accent5>
          <a:srgbClr val="FFE2AA"/>
        </a:accent5>
        <a:accent6>
          <a:srgbClr val="B90000"/>
        </a:accent6>
        <a:hlink>
          <a:srgbClr val="33CC33"/>
        </a:hlink>
        <a:folHlink>
          <a:srgbClr val="6600FF"/>
        </a:folHlink>
      </a:clrScheme>
      <a:clrMap bg1="dk2" tx1="lt1" bg2="dk1" tx2="lt2" accent1="accent1" accent2="accent2" accent3="accent3" accent4="accent4" accent5="accent5" accent6="accent6" hlink="hlink" folHlink="folHlink"/>
    </a:extraClrScheme>
    <a:extraClrScheme>
      <a:clrScheme name="test3 7">
        <a:dk1>
          <a:srgbClr val="FFFFFF"/>
        </a:dk1>
        <a:lt1>
          <a:srgbClr val="FF9933"/>
        </a:lt1>
        <a:dk2>
          <a:srgbClr val="1D315B"/>
        </a:dk2>
        <a:lt2>
          <a:srgbClr val="800080"/>
        </a:lt2>
        <a:accent1>
          <a:srgbClr val="FFCC00"/>
        </a:accent1>
        <a:accent2>
          <a:srgbClr val="990033"/>
        </a:accent2>
        <a:accent3>
          <a:srgbClr val="ABADB5"/>
        </a:accent3>
        <a:accent4>
          <a:srgbClr val="DA822A"/>
        </a:accent4>
        <a:accent5>
          <a:srgbClr val="FFE2AA"/>
        </a:accent5>
        <a:accent6>
          <a:srgbClr val="8A002D"/>
        </a:accent6>
        <a:hlink>
          <a:srgbClr val="009900"/>
        </a:hlink>
        <a:folHlink>
          <a:srgbClr val="0099CC"/>
        </a:folHlink>
      </a:clrScheme>
      <a:clrMap bg1="dk2" tx1="lt1" bg2="dk1" tx2="lt2" accent1="accent1" accent2="accent2" accent3="accent3" accent4="accent4" accent5="accent5" accent6="accent6" hlink="hlink" folHlink="folHlink"/>
    </a:extraClrScheme>
    <a:extraClrScheme>
      <a:clrScheme name="test3 8">
        <a:dk1>
          <a:srgbClr val="FFFFFF"/>
        </a:dk1>
        <a:lt1>
          <a:srgbClr val="FF9933"/>
        </a:lt1>
        <a:dk2>
          <a:srgbClr val="1D315B"/>
        </a:dk2>
        <a:lt2>
          <a:srgbClr val="800080"/>
        </a:lt2>
        <a:accent1>
          <a:srgbClr val="FFCC00"/>
        </a:accent1>
        <a:accent2>
          <a:srgbClr val="990033"/>
        </a:accent2>
        <a:accent3>
          <a:srgbClr val="ABADB5"/>
        </a:accent3>
        <a:accent4>
          <a:srgbClr val="DA822A"/>
        </a:accent4>
        <a:accent5>
          <a:srgbClr val="FFE2AA"/>
        </a:accent5>
        <a:accent6>
          <a:srgbClr val="8A002D"/>
        </a:accent6>
        <a:hlink>
          <a:srgbClr val="009900"/>
        </a:hlink>
        <a:folHlink>
          <a:srgbClr val="007FAC"/>
        </a:folHlink>
      </a:clrScheme>
      <a:clrMap bg1="dk2" tx1="lt1" bg2="dk1" tx2="lt2" accent1="accent1" accent2="accent2" accent3="accent3" accent4="accent4" accent5="accent5" accent6="accent6" hlink="hlink" folHlink="folHlink"/>
    </a:extraClrScheme>
    <a:extraClrScheme>
      <a:clrScheme name="test3 9">
        <a:dk1>
          <a:srgbClr val="FFFFFF"/>
        </a:dk1>
        <a:lt1>
          <a:srgbClr val="FF9933"/>
        </a:lt1>
        <a:dk2>
          <a:srgbClr val="1D315B"/>
        </a:dk2>
        <a:lt2>
          <a:srgbClr val="660066"/>
        </a:lt2>
        <a:accent1>
          <a:srgbClr val="FFCC00"/>
        </a:accent1>
        <a:accent2>
          <a:srgbClr val="990033"/>
        </a:accent2>
        <a:accent3>
          <a:srgbClr val="ABADB5"/>
        </a:accent3>
        <a:accent4>
          <a:srgbClr val="DA822A"/>
        </a:accent4>
        <a:accent5>
          <a:srgbClr val="FFE2AA"/>
        </a:accent5>
        <a:accent6>
          <a:srgbClr val="8A002D"/>
        </a:accent6>
        <a:hlink>
          <a:srgbClr val="336600"/>
        </a:hlink>
        <a:folHlink>
          <a:srgbClr val="007FAC"/>
        </a:folHlink>
      </a:clrScheme>
      <a:clrMap bg1="dk2" tx1="lt1" bg2="dk1" tx2="lt2" accent1="accent1" accent2="accent2" accent3="accent3" accent4="accent4" accent5="accent5" accent6="accent6" hlink="hlink" folHlink="folHlink"/>
    </a:extraClrScheme>
    <a:extraClrScheme>
      <a:clrScheme name="test3 10">
        <a:dk1>
          <a:srgbClr val="FF9933"/>
        </a:dk1>
        <a:lt1>
          <a:srgbClr val="FFFFFF"/>
        </a:lt1>
        <a:dk2>
          <a:srgbClr val="660066"/>
        </a:dk2>
        <a:lt2>
          <a:srgbClr val="1D315B"/>
        </a:lt2>
        <a:accent1>
          <a:srgbClr val="FFCC00"/>
        </a:accent1>
        <a:accent2>
          <a:srgbClr val="990033"/>
        </a:accent2>
        <a:accent3>
          <a:srgbClr val="FFFFFF"/>
        </a:accent3>
        <a:accent4>
          <a:srgbClr val="DA822A"/>
        </a:accent4>
        <a:accent5>
          <a:srgbClr val="FFE2AA"/>
        </a:accent5>
        <a:accent6>
          <a:srgbClr val="8A002D"/>
        </a:accent6>
        <a:hlink>
          <a:srgbClr val="336600"/>
        </a:hlink>
        <a:folHlink>
          <a:srgbClr val="007FAC"/>
        </a:folHlink>
      </a:clrScheme>
      <a:clrMap bg1="lt1" tx1="dk1" bg2="lt2" tx2="dk2" accent1="accent1" accent2="accent2" accent3="accent3" accent4="accent4" accent5="accent5" accent6="accent6" hlink="hlink" folHlink="folHlink"/>
    </a:extraClrScheme>
    <a:extraClrScheme>
      <a:clrScheme name="test3 11">
        <a:dk1>
          <a:srgbClr val="1D315B"/>
        </a:dk1>
        <a:lt1>
          <a:srgbClr val="FFFFFF"/>
        </a:lt1>
        <a:dk2>
          <a:srgbClr val="660066"/>
        </a:dk2>
        <a:lt2>
          <a:srgbClr val="1D315B"/>
        </a:lt2>
        <a:accent1>
          <a:srgbClr val="FFCC00"/>
        </a:accent1>
        <a:accent2>
          <a:srgbClr val="990033"/>
        </a:accent2>
        <a:accent3>
          <a:srgbClr val="FFFFFF"/>
        </a:accent3>
        <a:accent4>
          <a:srgbClr val="17284C"/>
        </a:accent4>
        <a:accent5>
          <a:srgbClr val="FFE2AA"/>
        </a:accent5>
        <a:accent6>
          <a:srgbClr val="8A002D"/>
        </a:accent6>
        <a:hlink>
          <a:srgbClr val="336600"/>
        </a:hlink>
        <a:folHlink>
          <a:srgbClr val="007FAC"/>
        </a:folHlink>
      </a:clrScheme>
      <a:clrMap bg1="lt1" tx1="dk1" bg2="lt2" tx2="dk2" accent1="accent1" accent2="accent2" accent3="accent3" accent4="accent4" accent5="accent5" accent6="accent6" hlink="hlink" folHlink="folHlink"/>
    </a:extraClrScheme>
    <a:extraClrScheme>
      <a:clrScheme name="test3 12">
        <a:dk1>
          <a:srgbClr val="1D315B"/>
        </a:dk1>
        <a:lt1>
          <a:srgbClr val="FFFFFF"/>
        </a:lt1>
        <a:dk2>
          <a:srgbClr val="660066"/>
        </a:dk2>
        <a:lt2>
          <a:srgbClr val="FF9933"/>
        </a:lt2>
        <a:accent1>
          <a:srgbClr val="FFCC00"/>
        </a:accent1>
        <a:accent2>
          <a:srgbClr val="990033"/>
        </a:accent2>
        <a:accent3>
          <a:srgbClr val="FFFFFF"/>
        </a:accent3>
        <a:accent4>
          <a:srgbClr val="17284C"/>
        </a:accent4>
        <a:accent5>
          <a:srgbClr val="FFE2AA"/>
        </a:accent5>
        <a:accent6>
          <a:srgbClr val="8A002D"/>
        </a:accent6>
        <a:hlink>
          <a:srgbClr val="336600"/>
        </a:hlink>
        <a:folHlink>
          <a:srgbClr val="007F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mproved ARMTheme">
  <a:themeElements>
    <a:clrScheme name="test3 12">
      <a:dk1>
        <a:srgbClr val="1D315B"/>
      </a:dk1>
      <a:lt1>
        <a:srgbClr val="FFFFFF"/>
      </a:lt1>
      <a:dk2>
        <a:srgbClr val="660066"/>
      </a:dk2>
      <a:lt2>
        <a:srgbClr val="FF9933"/>
      </a:lt2>
      <a:accent1>
        <a:srgbClr val="FFCC00"/>
      </a:accent1>
      <a:accent2>
        <a:srgbClr val="990033"/>
      </a:accent2>
      <a:accent3>
        <a:srgbClr val="FFFFFF"/>
      </a:accent3>
      <a:accent4>
        <a:srgbClr val="17284C"/>
      </a:accent4>
      <a:accent5>
        <a:srgbClr val="FFE2AA"/>
      </a:accent5>
      <a:accent6>
        <a:srgbClr val="8A002D"/>
      </a:accent6>
      <a:hlink>
        <a:srgbClr val="336600"/>
      </a:hlink>
      <a:folHlink>
        <a:srgbClr val="007FAC"/>
      </a:folHlink>
    </a:clrScheme>
    <a:fontScheme name="test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rgbClr val="FF0000"/>
          </a:solidFill>
          <a:prstDash val="solid"/>
          <a:round/>
          <a:headEnd type="triangl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801688" rtl="0" eaLnBrk="0" fontAlgn="ctr" latinLnBrk="0" hangingPunct="0">
          <a:lnSpc>
            <a:spcPct val="80000"/>
          </a:lnSpc>
          <a:spcBef>
            <a:spcPct val="50000"/>
          </a:spcBef>
          <a:spcAft>
            <a:spcPct val="0"/>
          </a:spcAft>
          <a:buClr>
            <a:schemeClr val="bg2"/>
          </a:buClr>
          <a:buSzPct val="125000"/>
          <a:buFont typeface="Wingdings" pitchFamily="2" charset="2"/>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rgbClr val="FF0000"/>
          </a:solidFill>
          <a:prstDash val="solid"/>
          <a:round/>
          <a:headEnd type="triangle" w="med" len="med"/>
          <a:tailEnd type="none" w="med" len="med"/>
        </a:ln>
        <a:effectLst/>
      </a:spPr>
      <a:bodyPr vert="horz" wrap="square" lIns="91440" tIns="45720" rIns="91440" bIns="45720" numCol="1" anchor="ctr" anchorCtr="0" compatLnSpc="1">
        <a:prstTxWarp prst="textNoShape">
          <a:avLst/>
        </a:prstTxWarp>
        <a:spAutoFit/>
      </a:bodyPr>
      <a:lstStyle>
        <a:defPPr marL="0" marR="0" indent="0" algn="ctr" defTabSz="801688" rtl="0" eaLnBrk="0" fontAlgn="ctr" latinLnBrk="0" hangingPunct="0">
          <a:lnSpc>
            <a:spcPct val="80000"/>
          </a:lnSpc>
          <a:spcBef>
            <a:spcPct val="50000"/>
          </a:spcBef>
          <a:spcAft>
            <a:spcPct val="0"/>
          </a:spcAft>
          <a:buClr>
            <a:schemeClr val="bg2"/>
          </a:buClr>
          <a:buSzPct val="125000"/>
          <a:buFont typeface="Wingdings" pitchFamily="2" charset="2"/>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st3 1">
        <a:dk1>
          <a:srgbClr val="80B7C0"/>
        </a:dk1>
        <a:lt1>
          <a:srgbClr val="FFFFFF"/>
        </a:lt1>
        <a:dk2>
          <a:srgbClr val="000066"/>
        </a:dk2>
        <a:lt2>
          <a:srgbClr val="4F647E"/>
        </a:lt2>
        <a:accent1>
          <a:srgbClr val="F49766"/>
        </a:accent1>
        <a:accent2>
          <a:srgbClr val="8866A6"/>
        </a:accent2>
        <a:accent3>
          <a:srgbClr val="AAAAB8"/>
        </a:accent3>
        <a:accent4>
          <a:srgbClr val="DADADA"/>
        </a:accent4>
        <a:accent5>
          <a:srgbClr val="F8C9B8"/>
        </a:accent5>
        <a:accent6>
          <a:srgbClr val="7B5C96"/>
        </a:accent6>
        <a:hlink>
          <a:srgbClr val="9C484F"/>
        </a:hlink>
        <a:folHlink>
          <a:srgbClr val="749285"/>
        </a:folHlink>
      </a:clrScheme>
      <a:clrMap bg1="dk2" tx1="lt1" bg2="dk1" tx2="lt2" accent1="accent1" accent2="accent2" accent3="accent3" accent4="accent4" accent5="accent5" accent6="accent6" hlink="hlink" folHlink="folHlink"/>
    </a:extraClrScheme>
    <a:extraClrScheme>
      <a:clrScheme name="test3 2">
        <a:dk1>
          <a:srgbClr val="80B7C0"/>
        </a:dk1>
        <a:lt1>
          <a:srgbClr val="FFFFFF"/>
        </a:lt1>
        <a:dk2>
          <a:srgbClr val="000066"/>
        </a:dk2>
        <a:lt2>
          <a:srgbClr val="FFFFFF"/>
        </a:lt2>
        <a:accent1>
          <a:srgbClr val="E86514"/>
        </a:accent1>
        <a:accent2>
          <a:srgbClr val="5D32A4"/>
        </a:accent2>
        <a:accent3>
          <a:srgbClr val="AAAAB8"/>
        </a:accent3>
        <a:accent4>
          <a:srgbClr val="DADADA"/>
        </a:accent4>
        <a:accent5>
          <a:srgbClr val="F2B8AA"/>
        </a:accent5>
        <a:accent6>
          <a:srgbClr val="532C94"/>
        </a:accent6>
        <a:hlink>
          <a:srgbClr val="A82248"/>
        </a:hlink>
        <a:folHlink>
          <a:srgbClr val="006E1A"/>
        </a:folHlink>
      </a:clrScheme>
      <a:clrMap bg1="dk2" tx1="lt1" bg2="dk1" tx2="lt2" accent1="accent1" accent2="accent2" accent3="accent3" accent4="accent4" accent5="accent5" accent6="accent6" hlink="hlink" folHlink="folHlink"/>
    </a:extraClrScheme>
    <a:extraClrScheme>
      <a:clrScheme name="test3 3">
        <a:dk1>
          <a:srgbClr val="80B7C0"/>
        </a:dk1>
        <a:lt1>
          <a:srgbClr val="FFFFFF"/>
        </a:lt1>
        <a:dk2>
          <a:srgbClr val="00325F"/>
        </a:dk2>
        <a:lt2>
          <a:srgbClr val="FFFFFF"/>
        </a:lt2>
        <a:accent1>
          <a:srgbClr val="E86514"/>
        </a:accent1>
        <a:accent2>
          <a:srgbClr val="5D32A4"/>
        </a:accent2>
        <a:accent3>
          <a:srgbClr val="AAADB6"/>
        </a:accent3>
        <a:accent4>
          <a:srgbClr val="DADADA"/>
        </a:accent4>
        <a:accent5>
          <a:srgbClr val="F2B8AA"/>
        </a:accent5>
        <a:accent6>
          <a:srgbClr val="532C94"/>
        </a:accent6>
        <a:hlink>
          <a:srgbClr val="A82248"/>
        </a:hlink>
        <a:folHlink>
          <a:srgbClr val="006E1A"/>
        </a:folHlink>
      </a:clrScheme>
      <a:clrMap bg1="dk2" tx1="lt1" bg2="dk1" tx2="lt2" accent1="accent1" accent2="accent2" accent3="accent3" accent4="accent4" accent5="accent5" accent6="accent6" hlink="hlink" folHlink="folHlink"/>
    </a:extraClrScheme>
    <a:extraClrScheme>
      <a:clrScheme name="test3 4">
        <a:dk1>
          <a:srgbClr val="80B7C0"/>
        </a:dk1>
        <a:lt1>
          <a:srgbClr val="FFFFFF"/>
        </a:lt1>
        <a:dk2>
          <a:srgbClr val="1D315B"/>
        </a:dk2>
        <a:lt2>
          <a:srgbClr val="FFFFFF"/>
        </a:lt2>
        <a:accent1>
          <a:srgbClr val="E86514"/>
        </a:accent1>
        <a:accent2>
          <a:srgbClr val="5D32A4"/>
        </a:accent2>
        <a:accent3>
          <a:srgbClr val="ABADB5"/>
        </a:accent3>
        <a:accent4>
          <a:srgbClr val="DADADA"/>
        </a:accent4>
        <a:accent5>
          <a:srgbClr val="F2B8AA"/>
        </a:accent5>
        <a:accent6>
          <a:srgbClr val="532C94"/>
        </a:accent6>
        <a:hlink>
          <a:srgbClr val="A82248"/>
        </a:hlink>
        <a:folHlink>
          <a:srgbClr val="006E1A"/>
        </a:folHlink>
      </a:clrScheme>
      <a:clrMap bg1="dk2" tx1="lt1" bg2="dk1" tx2="lt2" accent1="accent1" accent2="accent2" accent3="accent3" accent4="accent4" accent5="accent5" accent6="accent6" hlink="hlink" folHlink="folHlink"/>
    </a:extraClrScheme>
    <a:extraClrScheme>
      <a:clrScheme name="test3 5">
        <a:dk1>
          <a:srgbClr val="80B7C0"/>
        </a:dk1>
        <a:lt1>
          <a:srgbClr val="FFFFFF"/>
        </a:lt1>
        <a:dk2>
          <a:srgbClr val="1D315B"/>
        </a:dk2>
        <a:lt2>
          <a:srgbClr val="FFFFFF"/>
        </a:lt2>
        <a:accent1>
          <a:srgbClr val="FFCC00"/>
        </a:accent1>
        <a:accent2>
          <a:srgbClr val="CC0000"/>
        </a:accent2>
        <a:accent3>
          <a:srgbClr val="ABADB5"/>
        </a:accent3>
        <a:accent4>
          <a:srgbClr val="DADADA"/>
        </a:accent4>
        <a:accent5>
          <a:srgbClr val="FFE2AA"/>
        </a:accent5>
        <a:accent6>
          <a:srgbClr val="B90000"/>
        </a:accent6>
        <a:hlink>
          <a:srgbClr val="33CC33"/>
        </a:hlink>
        <a:folHlink>
          <a:srgbClr val="6600FF"/>
        </a:folHlink>
      </a:clrScheme>
      <a:clrMap bg1="dk2" tx1="lt1" bg2="dk1" tx2="lt2" accent1="accent1" accent2="accent2" accent3="accent3" accent4="accent4" accent5="accent5" accent6="accent6" hlink="hlink" folHlink="folHlink"/>
    </a:extraClrScheme>
    <a:extraClrScheme>
      <a:clrScheme name="test3 6">
        <a:dk1>
          <a:srgbClr val="80B7C0"/>
        </a:dk1>
        <a:lt1>
          <a:srgbClr val="FF9933"/>
        </a:lt1>
        <a:dk2>
          <a:srgbClr val="1D315B"/>
        </a:dk2>
        <a:lt2>
          <a:srgbClr val="990099"/>
        </a:lt2>
        <a:accent1>
          <a:srgbClr val="FFCC00"/>
        </a:accent1>
        <a:accent2>
          <a:srgbClr val="CC0000"/>
        </a:accent2>
        <a:accent3>
          <a:srgbClr val="ABADB5"/>
        </a:accent3>
        <a:accent4>
          <a:srgbClr val="DA822A"/>
        </a:accent4>
        <a:accent5>
          <a:srgbClr val="FFE2AA"/>
        </a:accent5>
        <a:accent6>
          <a:srgbClr val="B90000"/>
        </a:accent6>
        <a:hlink>
          <a:srgbClr val="33CC33"/>
        </a:hlink>
        <a:folHlink>
          <a:srgbClr val="6600FF"/>
        </a:folHlink>
      </a:clrScheme>
      <a:clrMap bg1="dk2" tx1="lt1" bg2="dk1" tx2="lt2" accent1="accent1" accent2="accent2" accent3="accent3" accent4="accent4" accent5="accent5" accent6="accent6" hlink="hlink" folHlink="folHlink"/>
    </a:extraClrScheme>
    <a:extraClrScheme>
      <a:clrScheme name="test3 7">
        <a:dk1>
          <a:srgbClr val="FFFFFF"/>
        </a:dk1>
        <a:lt1>
          <a:srgbClr val="FF9933"/>
        </a:lt1>
        <a:dk2>
          <a:srgbClr val="1D315B"/>
        </a:dk2>
        <a:lt2>
          <a:srgbClr val="800080"/>
        </a:lt2>
        <a:accent1>
          <a:srgbClr val="FFCC00"/>
        </a:accent1>
        <a:accent2>
          <a:srgbClr val="990033"/>
        </a:accent2>
        <a:accent3>
          <a:srgbClr val="ABADB5"/>
        </a:accent3>
        <a:accent4>
          <a:srgbClr val="DA822A"/>
        </a:accent4>
        <a:accent5>
          <a:srgbClr val="FFE2AA"/>
        </a:accent5>
        <a:accent6>
          <a:srgbClr val="8A002D"/>
        </a:accent6>
        <a:hlink>
          <a:srgbClr val="009900"/>
        </a:hlink>
        <a:folHlink>
          <a:srgbClr val="0099CC"/>
        </a:folHlink>
      </a:clrScheme>
      <a:clrMap bg1="dk2" tx1="lt1" bg2="dk1" tx2="lt2" accent1="accent1" accent2="accent2" accent3="accent3" accent4="accent4" accent5="accent5" accent6="accent6" hlink="hlink" folHlink="folHlink"/>
    </a:extraClrScheme>
    <a:extraClrScheme>
      <a:clrScheme name="test3 8">
        <a:dk1>
          <a:srgbClr val="FFFFFF"/>
        </a:dk1>
        <a:lt1>
          <a:srgbClr val="FF9933"/>
        </a:lt1>
        <a:dk2>
          <a:srgbClr val="1D315B"/>
        </a:dk2>
        <a:lt2>
          <a:srgbClr val="800080"/>
        </a:lt2>
        <a:accent1>
          <a:srgbClr val="FFCC00"/>
        </a:accent1>
        <a:accent2>
          <a:srgbClr val="990033"/>
        </a:accent2>
        <a:accent3>
          <a:srgbClr val="ABADB5"/>
        </a:accent3>
        <a:accent4>
          <a:srgbClr val="DA822A"/>
        </a:accent4>
        <a:accent5>
          <a:srgbClr val="FFE2AA"/>
        </a:accent5>
        <a:accent6>
          <a:srgbClr val="8A002D"/>
        </a:accent6>
        <a:hlink>
          <a:srgbClr val="009900"/>
        </a:hlink>
        <a:folHlink>
          <a:srgbClr val="007FAC"/>
        </a:folHlink>
      </a:clrScheme>
      <a:clrMap bg1="dk2" tx1="lt1" bg2="dk1" tx2="lt2" accent1="accent1" accent2="accent2" accent3="accent3" accent4="accent4" accent5="accent5" accent6="accent6" hlink="hlink" folHlink="folHlink"/>
    </a:extraClrScheme>
    <a:extraClrScheme>
      <a:clrScheme name="test3 9">
        <a:dk1>
          <a:srgbClr val="FFFFFF"/>
        </a:dk1>
        <a:lt1>
          <a:srgbClr val="FF9933"/>
        </a:lt1>
        <a:dk2>
          <a:srgbClr val="1D315B"/>
        </a:dk2>
        <a:lt2>
          <a:srgbClr val="660066"/>
        </a:lt2>
        <a:accent1>
          <a:srgbClr val="FFCC00"/>
        </a:accent1>
        <a:accent2>
          <a:srgbClr val="990033"/>
        </a:accent2>
        <a:accent3>
          <a:srgbClr val="ABADB5"/>
        </a:accent3>
        <a:accent4>
          <a:srgbClr val="DA822A"/>
        </a:accent4>
        <a:accent5>
          <a:srgbClr val="FFE2AA"/>
        </a:accent5>
        <a:accent6>
          <a:srgbClr val="8A002D"/>
        </a:accent6>
        <a:hlink>
          <a:srgbClr val="336600"/>
        </a:hlink>
        <a:folHlink>
          <a:srgbClr val="007FAC"/>
        </a:folHlink>
      </a:clrScheme>
      <a:clrMap bg1="dk2" tx1="lt1" bg2="dk1" tx2="lt2" accent1="accent1" accent2="accent2" accent3="accent3" accent4="accent4" accent5="accent5" accent6="accent6" hlink="hlink" folHlink="folHlink"/>
    </a:extraClrScheme>
    <a:extraClrScheme>
      <a:clrScheme name="test3 10">
        <a:dk1>
          <a:srgbClr val="FF9933"/>
        </a:dk1>
        <a:lt1>
          <a:srgbClr val="FFFFFF"/>
        </a:lt1>
        <a:dk2>
          <a:srgbClr val="660066"/>
        </a:dk2>
        <a:lt2>
          <a:srgbClr val="1D315B"/>
        </a:lt2>
        <a:accent1>
          <a:srgbClr val="FFCC00"/>
        </a:accent1>
        <a:accent2>
          <a:srgbClr val="990033"/>
        </a:accent2>
        <a:accent3>
          <a:srgbClr val="FFFFFF"/>
        </a:accent3>
        <a:accent4>
          <a:srgbClr val="DA822A"/>
        </a:accent4>
        <a:accent5>
          <a:srgbClr val="FFE2AA"/>
        </a:accent5>
        <a:accent6>
          <a:srgbClr val="8A002D"/>
        </a:accent6>
        <a:hlink>
          <a:srgbClr val="336600"/>
        </a:hlink>
        <a:folHlink>
          <a:srgbClr val="007FAC"/>
        </a:folHlink>
      </a:clrScheme>
      <a:clrMap bg1="lt1" tx1="dk1" bg2="lt2" tx2="dk2" accent1="accent1" accent2="accent2" accent3="accent3" accent4="accent4" accent5="accent5" accent6="accent6" hlink="hlink" folHlink="folHlink"/>
    </a:extraClrScheme>
    <a:extraClrScheme>
      <a:clrScheme name="test3 11">
        <a:dk1>
          <a:srgbClr val="1D315B"/>
        </a:dk1>
        <a:lt1>
          <a:srgbClr val="FFFFFF"/>
        </a:lt1>
        <a:dk2>
          <a:srgbClr val="660066"/>
        </a:dk2>
        <a:lt2>
          <a:srgbClr val="1D315B"/>
        </a:lt2>
        <a:accent1>
          <a:srgbClr val="FFCC00"/>
        </a:accent1>
        <a:accent2>
          <a:srgbClr val="990033"/>
        </a:accent2>
        <a:accent3>
          <a:srgbClr val="FFFFFF"/>
        </a:accent3>
        <a:accent4>
          <a:srgbClr val="17284C"/>
        </a:accent4>
        <a:accent5>
          <a:srgbClr val="FFE2AA"/>
        </a:accent5>
        <a:accent6>
          <a:srgbClr val="8A002D"/>
        </a:accent6>
        <a:hlink>
          <a:srgbClr val="336600"/>
        </a:hlink>
        <a:folHlink>
          <a:srgbClr val="007FAC"/>
        </a:folHlink>
      </a:clrScheme>
      <a:clrMap bg1="lt1" tx1="dk1" bg2="lt2" tx2="dk2" accent1="accent1" accent2="accent2" accent3="accent3" accent4="accent4" accent5="accent5" accent6="accent6" hlink="hlink" folHlink="folHlink"/>
    </a:extraClrScheme>
    <a:extraClrScheme>
      <a:clrScheme name="test3 12">
        <a:dk1>
          <a:srgbClr val="1D315B"/>
        </a:dk1>
        <a:lt1>
          <a:srgbClr val="FFFFFF"/>
        </a:lt1>
        <a:dk2>
          <a:srgbClr val="660066"/>
        </a:dk2>
        <a:lt2>
          <a:srgbClr val="FF9933"/>
        </a:lt2>
        <a:accent1>
          <a:srgbClr val="FFCC00"/>
        </a:accent1>
        <a:accent2>
          <a:srgbClr val="990033"/>
        </a:accent2>
        <a:accent3>
          <a:srgbClr val="FFFFFF"/>
        </a:accent3>
        <a:accent4>
          <a:srgbClr val="17284C"/>
        </a:accent4>
        <a:accent5>
          <a:srgbClr val="FFE2AA"/>
        </a:accent5>
        <a:accent6>
          <a:srgbClr val="8A002D"/>
        </a:accent6>
        <a:hlink>
          <a:srgbClr val="336600"/>
        </a:hlink>
        <a:folHlink>
          <a:srgbClr val="007FAC"/>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ARMTheme</Template>
  <TotalTime>12331</TotalTime>
  <Words>1628</Words>
  <Application>Microsoft Office PowerPoint</Application>
  <PresentationFormat>全屏显示(4:3)</PresentationFormat>
  <Paragraphs>275</Paragraphs>
  <Slides>25</Slides>
  <Notes>20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ARMTheme</vt:lpstr>
      <vt:lpstr>Improved ARMTheme</vt:lpstr>
      <vt:lpstr>General Purpose I/O</vt:lpstr>
      <vt:lpstr>Overview</vt:lpstr>
      <vt:lpstr>Basic Concepts</vt:lpstr>
      <vt:lpstr>LPC1115FBD48 pinout</vt:lpstr>
      <vt:lpstr>GPIO Port Bit Circuitry in MCU</vt:lpstr>
      <vt:lpstr>Control Registers</vt:lpstr>
      <vt:lpstr>GPIO Data Direction Register</vt:lpstr>
      <vt:lpstr>GPIO Data Registers</vt:lpstr>
      <vt:lpstr>Write/Read Data Operation</vt:lpstr>
      <vt:lpstr>GPIO Interrupt Registers</vt:lpstr>
      <vt:lpstr>GPIO Interrupt Status\Clear Registers</vt:lpstr>
      <vt:lpstr>CMSIS - Accessing Hardware Registers in C</vt:lpstr>
      <vt:lpstr>CMSIS C Support</vt:lpstr>
      <vt:lpstr>Clocking Logic</vt:lpstr>
      <vt:lpstr>Pin configuration (IOCON Register)</vt:lpstr>
      <vt:lpstr>Initializing GPIO</vt:lpstr>
      <vt:lpstr>Writing/Reading Output/Input Port Data</vt:lpstr>
      <vt:lpstr>Coding Style and Bit Access</vt:lpstr>
      <vt:lpstr>Using Masks</vt:lpstr>
      <vt:lpstr>Using Masks with CMSIS</vt:lpstr>
      <vt:lpstr>Interfacing</vt:lpstr>
      <vt:lpstr>Inputs: What’s a One? A Zero?</vt:lpstr>
      <vt:lpstr>Outputs: What’s a One? A Zero?</vt:lpstr>
      <vt:lpstr>Driving External LEDs</vt:lpstr>
      <vt:lpstr>Output Example: Driving a Speaker</vt:lpstr>
    </vt:vector>
  </TitlesOfParts>
  <Company>Compaq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Course Content</dc:title>
  <dc:creator>Compaq</dc:creator>
  <cp:lastModifiedBy>dbc</cp:lastModifiedBy>
  <cp:revision>175</cp:revision>
  <cp:lastPrinted>2000-08-21T16:55:50Z</cp:lastPrinted>
  <dcterms:created xsi:type="dcterms:W3CDTF">2000-08-18T17:47:17Z</dcterms:created>
  <dcterms:modified xsi:type="dcterms:W3CDTF">2013-12-23T22:26:25Z</dcterms:modified>
</cp:coreProperties>
</file>