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61" r:id="rId1"/>
    <p:sldMasterId id="2147483678" r:id="rId2"/>
  </p:sldMasterIdLst>
  <p:notesMasterIdLst>
    <p:notesMasterId r:id="rId23"/>
  </p:notesMasterIdLst>
  <p:handoutMasterIdLst>
    <p:handoutMasterId r:id="rId24"/>
  </p:handoutMasterIdLst>
  <p:sldIdLst>
    <p:sldId id="258" r:id="rId3"/>
    <p:sldId id="260" r:id="rId4"/>
    <p:sldId id="270" r:id="rId5"/>
    <p:sldId id="275" r:id="rId6"/>
    <p:sldId id="261" r:id="rId7"/>
    <p:sldId id="262" r:id="rId8"/>
    <p:sldId id="263" r:id="rId9"/>
    <p:sldId id="279" r:id="rId10"/>
    <p:sldId id="272" r:id="rId11"/>
    <p:sldId id="281" r:id="rId12"/>
    <p:sldId id="277" r:id="rId13"/>
    <p:sldId id="273" r:id="rId14"/>
    <p:sldId id="274" r:id="rId15"/>
    <p:sldId id="278" r:id="rId16"/>
    <p:sldId id="264" r:id="rId17"/>
    <p:sldId id="267" r:id="rId18"/>
    <p:sldId id="265" r:id="rId19"/>
    <p:sldId id="266" r:id="rId20"/>
    <p:sldId id="268" r:id="rId21"/>
    <p:sldId id="280" r:id="rId2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DCD6"/>
    <a:srgbClr val="FFCC99"/>
    <a:srgbClr val="CCFF99"/>
    <a:srgbClr val="FFCCFF"/>
    <a:srgbClr val="66FF33"/>
    <a:srgbClr val="FF0000"/>
    <a:srgbClr val="000099"/>
    <a:srgbClr val="04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629" autoAdjust="0"/>
    <p:restoredTop sz="86427" autoAdjust="0"/>
  </p:normalViewPr>
  <p:slideViewPr>
    <p:cSldViewPr>
      <p:cViewPr varScale="1">
        <p:scale>
          <a:sx n="117" d="100"/>
          <a:sy n="117" d="100"/>
        </p:scale>
        <p:origin x="-219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58" y="283452"/>
    </p:cViewPr>
    <p:sldLst>
      <p:sld r:id="rId1" collapse="1"/>
      <p:sld r:id="rId2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1050"/>
    </p:cViewPr>
  </p:sorterViewPr>
  <p:notesViewPr>
    <p:cSldViewPr>
      <p:cViewPr varScale="1">
        <p:scale>
          <a:sx n="61" d="100"/>
          <a:sy n="61" d="100"/>
        </p:scale>
        <p:origin x="-1698" y="-6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2" Type="http://schemas.openxmlformats.org/officeDocument/2006/relationships/slide" Target="slides/slide10.xml"/><Relationship Id="rId1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86" tIns="45693" rIns="91386" bIns="45693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00488" y="0"/>
            <a:ext cx="2941637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86" tIns="45693" rIns="91386" bIns="45693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77275"/>
            <a:ext cx="2944813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86" tIns="45693" rIns="91386" bIns="45693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00488" y="8677275"/>
            <a:ext cx="2941637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86" tIns="45693" rIns="91386" bIns="45693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380B82F-F03F-4FCD-B0E9-29FBCA0E06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3662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86" tIns="45693" rIns="91386" bIns="45693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00488" y="0"/>
            <a:ext cx="2941637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86" tIns="45693" rIns="91386" bIns="45693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9038" y="698500"/>
            <a:ext cx="4541837" cy="34067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4238" y="4340225"/>
            <a:ext cx="5076825" cy="410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86" tIns="45693" rIns="91386" bIns="4569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77275"/>
            <a:ext cx="2944813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86" tIns="45693" rIns="91386" bIns="45693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00488" y="8677275"/>
            <a:ext cx="2941637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86" tIns="45693" rIns="91386" bIns="45693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5C91D82-99B5-4E52-9503-784ADD2F01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73765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58124B16-C652-4F07-AE90-68AA171FCFBD}" type="slidenum">
              <a:rPr lang="en-US" sz="1200" smtClean="0"/>
              <a:pPr/>
              <a:t>1</a:t>
            </a:fld>
            <a:endParaRPr lang="en-US" sz="1200" smtClean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7EA65F2F-8105-44AB-B823-0D665C1E1D8B}" type="slidenum">
              <a:rPr lang="en-US" sz="1200" smtClean="0"/>
              <a:pPr/>
              <a:t>10</a:t>
            </a:fld>
            <a:endParaRPr lang="en-US" sz="1200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C91D82-99B5-4E52-9503-784ADD2F01C6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065458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66F2880-0C92-4D07-A2D6-893540E23221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6612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66F2880-0C92-4D07-A2D6-893540E23221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06011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C91D82-99B5-4E52-9503-784ADD2F01C6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065458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C91D82-99B5-4E52-9503-784ADD2F01C6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90172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C91D82-99B5-4E52-9503-784ADD2F01C6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55123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C91D82-99B5-4E52-9503-784ADD2F01C6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59088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C91D82-99B5-4E52-9503-784ADD2F01C6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27947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B1AD765A-BFF3-49BB-A271-56277EE8CEE5}" type="slidenum">
              <a:rPr lang="en-US" sz="1200" smtClean="0"/>
              <a:pPr/>
              <a:t>19</a:t>
            </a:fld>
            <a:endParaRPr lang="en-US" sz="1200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C91D82-99B5-4E52-9503-784ADD2F01C6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8928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0C08C5A6-CE0F-4F81-B07A-C90EFADEBDA6}" type="slidenum">
              <a:rPr lang="en-US" sz="1200" smtClean="0"/>
              <a:pPr/>
              <a:t>3</a:t>
            </a:fld>
            <a:endParaRPr lang="en-US" sz="1200" smtClean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300">
                <a:solidFill>
                  <a:schemeClr val="tx1"/>
                </a:solidFill>
                <a:latin typeface="Times New Roman" pitchFamily="18" charset="0"/>
              </a:defRPr>
            </a:lvl1pPr>
            <a:lvl2pPr marL="724782" indent="-278762">
              <a:defRPr sz="2300">
                <a:solidFill>
                  <a:schemeClr val="tx1"/>
                </a:solidFill>
                <a:latin typeface="Times New Roman" pitchFamily="18" charset="0"/>
              </a:defRPr>
            </a:lvl2pPr>
            <a:lvl3pPr marL="1115048" indent="-223010">
              <a:defRPr sz="2300">
                <a:solidFill>
                  <a:schemeClr val="tx1"/>
                </a:solidFill>
                <a:latin typeface="Times New Roman" pitchFamily="18" charset="0"/>
              </a:defRPr>
            </a:lvl3pPr>
            <a:lvl4pPr marL="1561068" indent="-223010">
              <a:defRPr sz="2300">
                <a:solidFill>
                  <a:schemeClr val="tx1"/>
                </a:solidFill>
                <a:latin typeface="Times New Roman" pitchFamily="18" charset="0"/>
              </a:defRPr>
            </a:lvl4pPr>
            <a:lvl5pPr marL="2007087" indent="-223010">
              <a:defRPr sz="2300">
                <a:solidFill>
                  <a:schemeClr val="tx1"/>
                </a:solidFill>
                <a:latin typeface="Times New Roman" pitchFamily="18" charset="0"/>
              </a:defRPr>
            </a:lvl5pPr>
            <a:lvl6pPr marL="2453106" indent="-22301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6pPr>
            <a:lvl7pPr marL="2899126" indent="-22301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7pPr>
            <a:lvl8pPr marL="3345145" indent="-22301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8pPr>
            <a:lvl9pPr marL="3791165" indent="-22301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D1F35520-C71E-4F5F-86B1-8F441D6ECC80}" type="slidenum">
              <a:rPr lang="en-US" sz="1300"/>
              <a:pPr/>
              <a:t>4</a:t>
            </a:fld>
            <a:endParaRPr lang="en-US" sz="1300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C91D82-99B5-4E52-9503-784ADD2F01C6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06572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C91D82-99B5-4E52-9503-784ADD2F01C6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1221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C91D82-99B5-4E52-9503-784ADD2F01C6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06545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aseline="-25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 baseline="-25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 baseline="-25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 baseline="-25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 baseline="-25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31099B84-9EB5-40E4-A6F9-E6E9737B0ED3}" type="slidenum">
              <a:rPr lang="en-US" sz="1200" baseline="0" smtClean="0"/>
              <a:pPr/>
              <a:t>8</a:t>
            </a:fld>
            <a:endParaRPr lang="en-US" sz="1200" baseline="0" smtClean="0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7EA65F2F-8105-44AB-B823-0D665C1E1D8B}" type="slidenum">
              <a:rPr lang="en-US" sz="1200" smtClean="0"/>
              <a:pPr/>
              <a:t>9</a:t>
            </a:fld>
            <a:endParaRPr lang="en-US" sz="1200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2"/>
          <p:cNvSpPr>
            <a:spLocks noChangeShapeType="1"/>
          </p:cNvSpPr>
          <p:nvPr/>
        </p:nvSpPr>
        <p:spPr bwMode="gray">
          <a:xfrm>
            <a:off x="0" y="6364288"/>
            <a:ext cx="9144000" cy="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ffectLst/>
        </p:spPr>
        <p:txBody>
          <a:bodyPr lIns="80167" tIns="40084" rIns="80167" bIns="40084" anchor="ctr"/>
          <a:lstStyle/>
          <a:p>
            <a:pPr>
              <a:defRPr/>
            </a:pPr>
            <a:endParaRPr lang="en-GB">
              <a:latin typeface="Arial" pitchFamily="34" charset="0"/>
            </a:endParaRP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invGray">
          <a:xfrm>
            <a:off x="7346950" y="6537325"/>
            <a:ext cx="344488" cy="225425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  <a:effectLst/>
        </p:spPr>
        <p:txBody>
          <a:bodyPr wrap="none" lIns="80167" tIns="40084" rIns="80167" bIns="40084">
            <a:spAutoFit/>
          </a:bodyPr>
          <a:lstStyle/>
          <a:p>
            <a:pPr defTabSz="801688">
              <a:defRPr/>
            </a:pPr>
            <a:fld id="{907B36F5-0D9A-4D83-AE4B-C8B5FD6D4AF1}" type="slidenum">
              <a:rPr lang="en-GB" sz="1200">
                <a:solidFill>
                  <a:srgbClr val="FFFFFF"/>
                </a:solidFill>
                <a:latin typeface="Arial" pitchFamily="34" charset="0"/>
              </a:rPr>
              <a:pPr defTabSz="801688">
                <a:defRPr/>
              </a:pPr>
              <a:t>‹#›</a:t>
            </a:fld>
            <a:endParaRPr lang="en-GB" sz="1200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831491" name="Rectangle 3"/>
          <p:cNvSpPr>
            <a:spLocks noGrp="1" noChangeArrowheads="1"/>
          </p:cNvSpPr>
          <p:nvPr>
            <p:ph type="ctrTitle"/>
          </p:nvPr>
        </p:nvSpPr>
        <p:spPr bwMode="gray">
          <a:xfrm>
            <a:off x="928688" y="2017713"/>
            <a:ext cx="7337425" cy="1411287"/>
          </a:xfrm>
          <a:solidFill>
            <a:schemeClr val="bg1"/>
          </a:solidFill>
        </p:spPr>
        <p:txBody>
          <a:bodyPr lIns="0" tIns="0" rIns="0" bIns="0" anchor="t"/>
          <a:lstStyle>
            <a:lvl1pPr algn="ctr">
              <a:defRPr sz="46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invGray">
          <a:xfrm>
            <a:off x="304800" y="6400800"/>
            <a:ext cx="2286000" cy="430887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l" fontAlgn="base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en-GB" sz="1100" dirty="0" smtClean="0">
                <a:solidFill>
                  <a:schemeClr val="bg1"/>
                </a:solidFill>
                <a:latin typeface="Arial" pitchFamily="34" charset="0"/>
              </a:rPr>
              <a:t>ARM University</a:t>
            </a:r>
            <a:r>
              <a:rPr lang="en-GB" sz="1100" baseline="0" dirty="0" smtClean="0">
                <a:solidFill>
                  <a:schemeClr val="bg1"/>
                </a:solidFill>
                <a:latin typeface="Arial" pitchFamily="34" charset="0"/>
              </a:rPr>
              <a:t> Program</a:t>
            </a:r>
            <a:endParaRPr lang="en-GB" sz="1100" dirty="0" smtClean="0">
              <a:solidFill>
                <a:schemeClr val="bg1"/>
              </a:solidFill>
              <a:latin typeface="Arial" pitchFamily="34" charset="0"/>
            </a:endParaRPr>
          </a:p>
          <a:p>
            <a:pPr algn="l" fontAlgn="base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en-GB" sz="1100" dirty="0" smtClean="0">
                <a:solidFill>
                  <a:schemeClr val="bg1"/>
                </a:solidFill>
                <a:latin typeface="Arial" pitchFamily="34" charset="0"/>
                <a:cs typeface="Calibri"/>
              </a:rPr>
              <a:t>Copyright © ARM Ltd 2013</a:t>
            </a:r>
            <a:endParaRPr lang="en-GB" sz="1100" dirty="0">
              <a:solidFill>
                <a:schemeClr val="bg1"/>
              </a:solidFill>
              <a:latin typeface="Arial" pitchFamily="34" charset="0"/>
            </a:endParaRPr>
          </a:p>
        </p:txBody>
      </p:sp>
    </p:spTree>
  </p:cSld>
  <p:clrMapOvr>
    <a:masterClrMapping/>
  </p:clrMapOvr>
  <p:transition>
    <p:pull dir="r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>
    <p:pull dir="r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0388" y="12700"/>
            <a:ext cx="2233612" cy="63166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9550" y="12700"/>
            <a:ext cx="6548438" cy="63166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>
    <p:pull dir="r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50" y="12700"/>
            <a:ext cx="8934450" cy="8397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33363" y="906463"/>
            <a:ext cx="4378325" cy="5422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4088" y="906463"/>
            <a:ext cx="4379912" cy="5422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>
    <p:pull dir="r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50" y="12700"/>
            <a:ext cx="8934450" cy="8397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3363" y="906463"/>
            <a:ext cx="4378325" cy="5422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64088" y="906463"/>
            <a:ext cx="4379912" cy="5422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>
    <p:pull dir="ru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7963" y="0"/>
            <a:ext cx="8936037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233363" y="906463"/>
            <a:ext cx="8910637" cy="5473700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  <a:endParaRPr lang="en-GB" noProof="0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240588" y="6599238"/>
            <a:ext cx="427037" cy="238125"/>
          </a:xfrm>
          <a:prstGeom prst="rect">
            <a:avLst/>
          </a:prstGeom>
        </p:spPr>
        <p:txBody>
          <a:bodyPr/>
          <a:lstStyle>
            <a:lvl1pPr algn="ctr">
              <a:spcBef>
                <a:spcPct val="25000"/>
              </a:spcBef>
              <a:buSzPct val="125000"/>
              <a:buFont typeface="Wingdings" pitchFamily="2" charset="2"/>
              <a:buNone/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fld id="{08618860-3153-46CC-A4A1-37526655B866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3/27/2014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50" y="12700"/>
            <a:ext cx="8934450" cy="8397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33363" y="906463"/>
            <a:ext cx="8910637" cy="5422900"/>
          </a:xfrm>
        </p:spPr>
        <p:txBody>
          <a:bodyPr/>
          <a:lstStyle/>
          <a:p>
            <a:r>
              <a:rPr lang="en-US" smtClean="0"/>
              <a:t>Click icon to add table</a:t>
            </a:r>
            <a:endParaRPr lang="en-US"/>
          </a:p>
        </p:txBody>
      </p:sp>
    </p:spTree>
  </p:cSld>
  <p:clrMapOvr>
    <a:masterClrMapping/>
  </p:clrMapOvr>
  <p:transition spd="med">
    <p:pull dir="ru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2"/>
          <p:cNvSpPr>
            <a:spLocks noChangeShapeType="1"/>
          </p:cNvSpPr>
          <p:nvPr/>
        </p:nvSpPr>
        <p:spPr bwMode="gray">
          <a:xfrm>
            <a:off x="0" y="6364288"/>
            <a:ext cx="9144000" cy="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ffectLst/>
        </p:spPr>
        <p:txBody>
          <a:bodyPr lIns="80167" tIns="40084" rIns="80167" bIns="40084" anchor="ctr"/>
          <a:lstStyle/>
          <a:p>
            <a:pPr>
              <a:defRPr/>
            </a:pPr>
            <a:endParaRPr lang="en-GB">
              <a:latin typeface="Arial" pitchFamily="34" charset="0"/>
            </a:endParaRP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invGray">
          <a:xfrm>
            <a:off x="7346950" y="6537325"/>
            <a:ext cx="344488" cy="225425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  <a:effectLst/>
        </p:spPr>
        <p:txBody>
          <a:bodyPr wrap="none" lIns="80167" tIns="40084" rIns="80167" bIns="40084">
            <a:spAutoFit/>
          </a:bodyPr>
          <a:lstStyle/>
          <a:p>
            <a:pPr defTabSz="801688">
              <a:defRPr/>
            </a:pPr>
            <a:fld id="{907B36F5-0D9A-4D83-AE4B-C8B5FD6D4AF1}" type="slidenum">
              <a:rPr lang="en-GB" sz="1200">
                <a:solidFill>
                  <a:srgbClr val="FFFFFF"/>
                </a:solidFill>
                <a:latin typeface="Arial" pitchFamily="34" charset="0"/>
              </a:rPr>
              <a:pPr defTabSz="801688">
                <a:defRPr/>
              </a:pPr>
              <a:t>‹#›</a:t>
            </a:fld>
            <a:endParaRPr lang="en-GB" sz="1200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831491" name="Rectangle 3"/>
          <p:cNvSpPr>
            <a:spLocks noGrp="1" noChangeArrowheads="1"/>
          </p:cNvSpPr>
          <p:nvPr>
            <p:ph type="ctrTitle"/>
          </p:nvPr>
        </p:nvSpPr>
        <p:spPr bwMode="gray">
          <a:xfrm>
            <a:off x="928688" y="2017713"/>
            <a:ext cx="7337425" cy="1411287"/>
          </a:xfrm>
          <a:solidFill>
            <a:schemeClr val="bg1"/>
          </a:solidFill>
        </p:spPr>
        <p:txBody>
          <a:bodyPr lIns="0" tIns="0" rIns="0" bIns="0" anchor="t"/>
          <a:lstStyle>
            <a:lvl1pPr algn="ctr">
              <a:defRPr sz="46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invGray">
          <a:xfrm>
            <a:off x="304800" y="6400800"/>
            <a:ext cx="2286000" cy="430887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l" fontAlgn="base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en-GB" sz="1100" dirty="0" smtClean="0">
                <a:solidFill>
                  <a:schemeClr val="bg1"/>
                </a:solidFill>
                <a:latin typeface="Arial" pitchFamily="34" charset="0"/>
              </a:rPr>
              <a:t>ARM University</a:t>
            </a:r>
            <a:r>
              <a:rPr lang="en-GB" sz="1100" baseline="0" dirty="0" smtClean="0">
                <a:solidFill>
                  <a:schemeClr val="bg1"/>
                </a:solidFill>
                <a:latin typeface="Arial" pitchFamily="34" charset="0"/>
              </a:rPr>
              <a:t> Program</a:t>
            </a:r>
            <a:endParaRPr lang="en-GB" sz="1100" dirty="0" smtClean="0">
              <a:solidFill>
                <a:schemeClr val="bg1"/>
              </a:solidFill>
              <a:latin typeface="Arial" pitchFamily="34" charset="0"/>
            </a:endParaRPr>
          </a:p>
          <a:p>
            <a:pPr algn="l" fontAlgn="base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en-GB" sz="1100" dirty="0" smtClean="0">
                <a:solidFill>
                  <a:schemeClr val="bg1"/>
                </a:solidFill>
                <a:latin typeface="Arial" pitchFamily="34" charset="0"/>
                <a:cs typeface="Calibri"/>
              </a:rPr>
              <a:t>Copyright © ARM Ltd 2013</a:t>
            </a:r>
            <a:endParaRPr lang="en-GB" sz="1100" dirty="0">
              <a:solidFill>
                <a:schemeClr val="bg1"/>
              </a:solidFill>
              <a:latin typeface="Arial" pitchFamily="34" charset="0"/>
            </a:endParaRPr>
          </a:p>
        </p:txBody>
      </p:sp>
    </p:spTree>
  </p:cSld>
  <p:clrMapOvr>
    <a:masterClrMapping/>
  </p:clrMapOvr>
  <p:transition>
    <p:pull dir="ru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>
    <p:pull dir="ru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pull dir="r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>
    <p:pull dir="ru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3363" y="906463"/>
            <a:ext cx="4378325" cy="5422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4088" y="906463"/>
            <a:ext cx="4379912" cy="5422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>
    <p:pull dir="ru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>
    <p:pull dir="ru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  <p:transition>
    <p:pull dir="ru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pull dir="ru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pull dir="ru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pull dir="ru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>
    <p:pull dir="ru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0388" y="12700"/>
            <a:ext cx="2233612" cy="63166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9550" y="12700"/>
            <a:ext cx="6548438" cy="63166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>
    <p:pull dir="ru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50" y="12700"/>
            <a:ext cx="8934450" cy="8397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33363" y="906463"/>
            <a:ext cx="4378325" cy="5422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4088" y="906463"/>
            <a:ext cx="4379912" cy="5422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>
    <p:pull dir="ru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50" y="12700"/>
            <a:ext cx="8934450" cy="8397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3363" y="906463"/>
            <a:ext cx="4378325" cy="5422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64088" y="906463"/>
            <a:ext cx="4379912" cy="5422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>
    <p:pull dir="r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pull dir="ru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7963" y="0"/>
            <a:ext cx="8936037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233363" y="906463"/>
            <a:ext cx="8910637" cy="5473700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  <a:endParaRPr lang="en-GB" noProof="0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240588" y="6599238"/>
            <a:ext cx="427037" cy="238125"/>
          </a:xfrm>
          <a:prstGeom prst="rect">
            <a:avLst/>
          </a:prstGeom>
        </p:spPr>
        <p:txBody>
          <a:bodyPr/>
          <a:lstStyle>
            <a:lvl1pPr algn="ctr">
              <a:spcBef>
                <a:spcPct val="25000"/>
              </a:spcBef>
              <a:buSzPct val="125000"/>
              <a:buFont typeface="Wingdings" pitchFamily="2" charset="2"/>
              <a:buNone/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fld id="{08618860-3153-46CC-A4A1-37526655B866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3/27/2014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50" y="12700"/>
            <a:ext cx="8934450" cy="8397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33363" y="906463"/>
            <a:ext cx="8910637" cy="5422900"/>
          </a:xfrm>
        </p:spPr>
        <p:txBody>
          <a:bodyPr/>
          <a:lstStyle/>
          <a:p>
            <a:r>
              <a:rPr lang="en-US" smtClean="0"/>
              <a:t>Click icon to add table</a:t>
            </a:r>
            <a:endParaRPr lang="en-US"/>
          </a:p>
        </p:txBody>
      </p:sp>
    </p:spTree>
  </p:cSld>
  <p:clrMapOvr>
    <a:masterClrMapping/>
  </p:clrMapOvr>
  <p:transition spd="med">
    <p:pull dir="r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3363" y="906463"/>
            <a:ext cx="4378325" cy="5422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4088" y="906463"/>
            <a:ext cx="4379912" cy="5422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>
    <p:pull dir="r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>
    <p:pull dir="r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  <p:transition>
    <p:pull dir="r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pull dir="r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pull dir="r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pull dir="r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32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8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09550" y="12700"/>
            <a:ext cx="8934450" cy="839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0151" tIns="40076" rIns="80151" bIns="4007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33363" y="906463"/>
            <a:ext cx="8910637" cy="542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0151" tIns="40076" rIns="80151" bIns="4007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</a:t>
            </a:r>
          </a:p>
          <a:p>
            <a:pPr lvl="2"/>
            <a:r>
              <a:rPr lang="en-GB" dirty="0" smtClean="0"/>
              <a:t>Third</a:t>
            </a:r>
          </a:p>
          <a:p>
            <a:pPr lvl="3"/>
            <a:r>
              <a:rPr lang="en-GB" dirty="0" smtClean="0"/>
              <a:t>Fourth</a:t>
            </a:r>
          </a:p>
        </p:txBody>
      </p:sp>
      <p:sp>
        <p:nvSpPr>
          <p:cNvPr id="830468" name="Line 4"/>
          <p:cNvSpPr>
            <a:spLocks noChangeShapeType="1"/>
          </p:cNvSpPr>
          <p:nvPr/>
        </p:nvSpPr>
        <p:spPr bwMode="gray">
          <a:xfrm>
            <a:off x="342900" y="787400"/>
            <a:ext cx="8801100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  <a:effectLst/>
        </p:spPr>
        <p:txBody>
          <a:bodyPr lIns="80167" tIns="40084" rIns="80167" bIns="40084" anchor="ctr"/>
          <a:lstStyle/>
          <a:p>
            <a:pPr>
              <a:defRPr/>
            </a:pPr>
            <a:endParaRPr lang="en-GB">
              <a:latin typeface="Arial" pitchFamily="34" charset="0"/>
            </a:endParaRPr>
          </a:p>
        </p:txBody>
      </p:sp>
      <p:sp>
        <p:nvSpPr>
          <p:cNvPr id="830469" name="Line 5"/>
          <p:cNvSpPr>
            <a:spLocks noChangeShapeType="1"/>
          </p:cNvSpPr>
          <p:nvPr/>
        </p:nvSpPr>
        <p:spPr bwMode="gray">
          <a:xfrm>
            <a:off x="0" y="6373813"/>
            <a:ext cx="9144000" cy="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ffectLst/>
        </p:spPr>
        <p:txBody>
          <a:bodyPr lIns="80167" tIns="40084" rIns="80167" bIns="40084" anchor="ctr"/>
          <a:lstStyle/>
          <a:p>
            <a:pPr>
              <a:defRPr/>
            </a:pPr>
            <a:endParaRPr lang="en-GB">
              <a:latin typeface="Arial" pitchFamily="34" charset="0"/>
            </a:endParaRPr>
          </a:p>
        </p:txBody>
      </p:sp>
      <p:sp>
        <p:nvSpPr>
          <p:cNvPr id="830470" name="Rectangle 6"/>
          <p:cNvSpPr>
            <a:spLocks noChangeArrowheads="1"/>
          </p:cNvSpPr>
          <p:nvPr/>
        </p:nvSpPr>
        <p:spPr bwMode="invGray">
          <a:xfrm>
            <a:off x="7346950" y="6537325"/>
            <a:ext cx="344488" cy="225425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  <a:effectLst/>
        </p:spPr>
        <p:txBody>
          <a:bodyPr wrap="none" lIns="80167" tIns="40084" rIns="80167" bIns="40084">
            <a:spAutoFit/>
          </a:bodyPr>
          <a:lstStyle/>
          <a:p>
            <a:pPr defTabSz="801688">
              <a:defRPr/>
            </a:pPr>
            <a:fld id="{A1A00B9A-5B0F-4DB6-8E15-38D31F7471AF}" type="slidenum">
              <a:rPr lang="en-GB" sz="1200">
                <a:solidFill>
                  <a:srgbClr val="FFFFFF"/>
                </a:solidFill>
                <a:latin typeface="Arial" pitchFamily="34" charset="0"/>
              </a:rPr>
              <a:pPr defTabSz="801688">
                <a:defRPr/>
              </a:pPr>
              <a:t>‹#›</a:t>
            </a:fld>
            <a:endParaRPr lang="en-GB" sz="1200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830471" name="Text Box 7"/>
          <p:cNvSpPr txBox="1">
            <a:spLocks noChangeArrowheads="1"/>
          </p:cNvSpPr>
          <p:nvPr/>
        </p:nvSpPr>
        <p:spPr bwMode="invGray">
          <a:xfrm>
            <a:off x="304800" y="6400800"/>
            <a:ext cx="2286000" cy="430887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l" fontAlgn="base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en-GB" sz="1100" dirty="0" smtClean="0">
                <a:solidFill>
                  <a:schemeClr val="bg1"/>
                </a:solidFill>
                <a:latin typeface="Arial" pitchFamily="34" charset="0"/>
              </a:rPr>
              <a:t>ARM University</a:t>
            </a:r>
            <a:r>
              <a:rPr lang="en-GB" sz="1100" baseline="0" dirty="0" smtClean="0">
                <a:solidFill>
                  <a:schemeClr val="bg1"/>
                </a:solidFill>
                <a:latin typeface="Arial" pitchFamily="34" charset="0"/>
              </a:rPr>
              <a:t> Program</a:t>
            </a:r>
            <a:endParaRPr lang="en-GB" sz="1100" dirty="0" smtClean="0">
              <a:solidFill>
                <a:schemeClr val="bg1"/>
              </a:solidFill>
              <a:latin typeface="Arial" pitchFamily="34" charset="0"/>
            </a:endParaRPr>
          </a:p>
          <a:p>
            <a:pPr algn="l" fontAlgn="base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en-GB" sz="1100" dirty="0" smtClean="0">
                <a:solidFill>
                  <a:schemeClr val="bg1"/>
                </a:solidFill>
                <a:latin typeface="Arial" pitchFamily="34" charset="0"/>
                <a:cs typeface="Calibri"/>
              </a:rPr>
              <a:t>Copyright © ARM Ltd 2013</a:t>
            </a:r>
            <a:endParaRPr lang="en-GB" sz="1100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11" name="Text Box 13"/>
          <p:cNvSpPr txBox="1">
            <a:spLocks noChangeArrowheads="1"/>
          </p:cNvSpPr>
          <p:nvPr userDrawn="1"/>
        </p:nvSpPr>
        <p:spPr bwMode="auto">
          <a:xfrm>
            <a:off x="8899525" y="442913"/>
            <a:ext cx="1841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US" sz="16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</p:sldLayoutIdLst>
  <p:transition>
    <p:pull dir="ru"/>
  </p:transition>
  <p:timing>
    <p:tnLst>
      <p:par>
        <p:cTn id="1" dur="indefinite" restart="never" nodeType="tmRoot"/>
      </p:par>
    </p:tnLst>
  </p:timing>
  <p:txStyles>
    <p:titleStyle>
      <a:lvl1pPr algn="l" defTabSz="801688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+mj-lt"/>
          <a:ea typeface="+mj-ea"/>
          <a:cs typeface="+mj-cs"/>
        </a:defRPr>
      </a:lvl1pPr>
      <a:lvl2pPr algn="l" defTabSz="801688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</a:defRPr>
      </a:lvl2pPr>
      <a:lvl3pPr algn="l" defTabSz="801688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</a:defRPr>
      </a:lvl3pPr>
      <a:lvl4pPr algn="l" defTabSz="801688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</a:defRPr>
      </a:lvl4pPr>
      <a:lvl5pPr algn="l" defTabSz="801688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</a:defRPr>
      </a:lvl5pPr>
      <a:lvl6pPr marL="457200" algn="l" defTabSz="801688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</a:defRPr>
      </a:lvl6pPr>
      <a:lvl7pPr marL="914400" algn="l" defTabSz="801688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</a:defRPr>
      </a:lvl7pPr>
      <a:lvl8pPr marL="1371600" algn="l" defTabSz="801688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</a:defRPr>
      </a:lvl8pPr>
      <a:lvl9pPr marL="1828800" algn="l" defTabSz="801688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</a:defRPr>
      </a:lvl9pPr>
    </p:titleStyle>
    <p:bodyStyle>
      <a:lvl1pPr marL="301625" indent="-301625" algn="l" defTabSz="801688" rtl="0" eaLnBrk="1" fontAlgn="ctr" hangingPunct="1">
        <a:spcBef>
          <a:spcPct val="25000"/>
        </a:spcBef>
        <a:spcAft>
          <a:spcPct val="0"/>
        </a:spcAft>
        <a:buClr>
          <a:schemeClr val="bg2"/>
        </a:buClr>
        <a:buSzPct val="125000"/>
        <a:buFont typeface="Wingdings" pitchFamily="2" charset="2"/>
        <a:buChar char="§"/>
        <a:defRPr b="1">
          <a:solidFill>
            <a:schemeClr val="tx1"/>
          </a:solidFill>
          <a:latin typeface="+mn-lt"/>
          <a:ea typeface="+mn-ea"/>
          <a:cs typeface="+mn-cs"/>
        </a:defRPr>
      </a:lvl1pPr>
      <a:lvl2pPr marL="650875" indent="-249238" algn="l" defTabSz="801688" rtl="0" eaLnBrk="1" fontAlgn="ctr" hangingPunct="1">
        <a:spcBef>
          <a:spcPct val="25000"/>
        </a:spcBef>
        <a:spcAft>
          <a:spcPct val="0"/>
        </a:spcAft>
        <a:buClr>
          <a:schemeClr val="bg2"/>
        </a:buClr>
        <a:buSzPct val="125000"/>
        <a:buFont typeface="Wingdings" pitchFamily="2" charset="2"/>
        <a:buChar char="§"/>
        <a:defRPr sz="1700">
          <a:solidFill>
            <a:schemeClr val="tx1"/>
          </a:solidFill>
          <a:latin typeface="+mn-lt"/>
        </a:defRPr>
      </a:lvl2pPr>
      <a:lvl3pPr marL="1001713" indent="-200025" algn="l" defTabSz="801688" rtl="0" eaLnBrk="1" fontAlgn="ctr" hangingPunct="1">
        <a:spcBef>
          <a:spcPct val="25000"/>
        </a:spcBef>
        <a:spcAft>
          <a:spcPct val="0"/>
        </a:spcAft>
        <a:buClr>
          <a:schemeClr val="bg2"/>
        </a:buClr>
        <a:buSzPct val="12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3pPr>
      <a:lvl4pPr marL="1403350" indent="-200025" algn="l" defTabSz="801688" rtl="0" eaLnBrk="1" fontAlgn="ctr" hangingPunct="1">
        <a:spcBef>
          <a:spcPct val="25000"/>
        </a:spcBef>
        <a:spcAft>
          <a:spcPct val="0"/>
        </a:spcAft>
        <a:buClr>
          <a:schemeClr val="bg2"/>
        </a:buClr>
        <a:buSzPct val="125000"/>
        <a:buFont typeface="Wingdings" pitchFamily="2" charset="2"/>
        <a:buChar char="§"/>
        <a:defRPr sz="1500">
          <a:solidFill>
            <a:schemeClr val="tx1"/>
          </a:solidFill>
          <a:latin typeface="+mn-lt"/>
        </a:defRPr>
      </a:lvl4pPr>
      <a:lvl5pPr marL="1803400" indent="-200025" algn="l" defTabSz="801688" rtl="0" eaLnBrk="1" fontAlgn="base" hangingPunct="1">
        <a:spcBef>
          <a:spcPct val="15000"/>
        </a:spcBef>
        <a:spcAft>
          <a:spcPct val="0"/>
        </a:spcAft>
        <a:buClr>
          <a:schemeClr val="tx1"/>
        </a:buClr>
        <a:buSzPct val="70000"/>
        <a:buChar char="•"/>
        <a:defRPr sz="2000">
          <a:solidFill>
            <a:schemeClr val="bg1"/>
          </a:solidFill>
          <a:latin typeface="+mn-lt"/>
        </a:defRPr>
      </a:lvl5pPr>
      <a:lvl6pPr marL="2260600" indent="-200025" algn="l" defTabSz="801688" rtl="0" eaLnBrk="1" fontAlgn="base" hangingPunct="1">
        <a:spcBef>
          <a:spcPct val="15000"/>
        </a:spcBef>
        <a:spcAft>
          <a:spcPct val="0"/>
        </a:spcAft>
        <a:buClr>
          <a:schemeClr val="tx1"/>
        </a:buClr>
        <a:buSzPct val="70000"/>
        <a:buChar char="•"/>
        <a:defRPr sz="2000">
          <a:solidFill>
            <a:schemeClr val="bg1"/>
          </a:solidFill>
          <a:latin typeface="+mn-lt"/>
        </a:defRPr>
      </a:lvl6pPr>
      <a:lvl7pPr marL="2717800" indent="-200025" algn="l" defTabSz="801688" rtl="0" eaLnBrk="1" fontAlgn="base" hangingPunct="1">
        <a:spcBef>
          <a:spcPct val="15000"/>
        </a:spcBef>
        <a:spcAft>
          <a:spcPct val="0"/>
        </a:spcAft>
        <a:buClr>
          <a:schemeClr val="tx1"/>
        </a:buClr>
        <a:buSzPct val="70000"/>
        <a:buChar char="•"/>
        <a:defRPr sz="2000">
          <a:solidFill>
            <a:schemeClr val="bg1"/>
          </a:solidFill>
          <a:latin typeface="+mn-lt"/>
        </a:defRPr>
      </a:lvl7pPr>
      <a:lvl8pPr marL="3175000" indent="-200025" algn="l" defTabSz="801688" rtl="0" eaLnBrk="1" fontAlgn="base" hangingPunct="1">
        <a:spcBef>
          <a:spcPct val="15000"/>
        </a:spcBef>
        <a:spcAft>
          <a:spcPct val="0"/>
        </a:spcAft>
        <a:buClr>
          <a:schemeClr val="tx1"/>
        </a:buClr>
        <a:buSzPct val="70000"/>
        <a:buChar char="•"/>
        <a:defRPr sz="2000">
          <a:solidFill>
            <a:schemeClr val="bg1"/>
          </a:solidFill>
          <a:latin typeface="+mn-lt"/>
        </a:defRPr>
      </a:lvl8pPr>
      <a:lvl9pPr marL="3632200" indent="-200025" algn="l" defTabSz="801688" rtl="0" eaLnBrk="1" fontAlgn="base" hangingPunct="1">
        <a:spcBef>
          <a:spcPct val="15000"/>
        </a:spcBef>
        <a:spcAft>
          <a:spcPct val="0"/>
        </a:spcAft>
        <a:buClr>
          <a:schemeClr val="tx1"/>
        </a:buClr>
        <a:buSzPct val="70000"/>
        <a:buChar char="•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lex\Documents\Teaching\Book Writin'\ARM Cortex M0Plus\Production\ARM Footer.png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59652"/>
            <a:ext cx="9144000" cy="498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09550" y="12700"/>
            <a:ext cx="8934450" cy="839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0151" tIns="40076" rIns="80151" bIns="4007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33363" y="906463"/>
            <a:ext cx="8910637" cy="542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0151" tIns="40076" rIns="80151" bIns="4007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</a:t>
            </a:r>
          </a:p>
          <a:p>
            <a:pPr lvl="2"/>
            <a:r>
              <a:rPr lang="en-GB" dirty="0" smtClean="0"/>
              <a:t>Third</a:t>
            </a:r>
          </a:p>
          <a:p>
            <a:pPr lvl="3"/>
            <a:r>
              <a:rPr lang="en-GB" dirty="0" smtClean="0"/>
              <a:t>Fourth</a:t>
            </a:r>
          </a:p>
        </p:txBody>
      </p:sp>
      <p:sp>
        <p:nvSpPr>
          <p:cNvPr id="830468" name="Line 4"/>
          <p:cNvSpPr>
            <a:spLocks noChangeShapeType="1"/>
          </p:cNvSpPr>
          <p:nvPr/>
        </p:nvSpPr>
        <p:spPr bwMode="gray">
          <a:xfrm>
            <a:off x="342900" y="787400"/>
            <a:ext cx="8801100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  <a:effectLst/>
        </p:spPr>
        <p:txBody>
          <a:bodyPr lIns="80167" tIns="40084" rIns="80167" bIns="40084" anchor="ctr"/>
          <a:lstStyle/>
          <a:p>
            <a:pPr>
              <a:defRPr/>
            </a:pPr>
            <a:endParaRPr lang="en-GB">
              <a:latin typeface="Arial" pitchFamily="34" charset="0"/>
            </a:endParaRPr>
          </a:p>
        </p:txBody>
      </p:sp>
      <p:sp>
        <p:nvSpPr>
          <p:cNvPr id="830469" name="Line 5"/>
          <p:cNvSpPr>
            <a:spLocks noChangeShapeType="1"/>
          </p:cNvSpPr>
          <p:nvPr/>
        </p:nvSpPr>
        <p:spPr bwMode="gray">
          <a:xfrm>
            <a:off x="0" y="6373813"/>
            <a:ext cx="9144000" cy="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ffectLst/>
        </p:spPr>
        <p:txBody>
          <a:bodyPr lIns="80167" tIns="40084" rIns="80167" bIns="40084" anchor="ctr"/>
          <a:lstStyle/>
          <a:p>
            <a:pPr>
              <a:defRPr/>
            </a:pPr>
            <a:endParaRPr lang="en-GB">
              <a:latin typeface="Arial" pitchFamily="34" charset="0"/>
            </a:endParaRPr>
          </a:p>
        </p:txBody>
      </p:sp>
      <p:sp>
        <p:nvSpPr>
          <p:cNvPr id="830470" name="Rectangle 6"/>
          <p:cNvSpPr>
            <a:spLocks noChangeArrowheads="1"/>
          </p:cNvSpPr>
          <p:nvPr/>
        </p:nvSpPr>
        <p:spPr bwMode="invGray">
          <a:xfrm>
            <a:off x="7346950" y="6537325"/>
            <a:ext cx="344488" cy="225425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  <a:effectLst/>
        </p:spPr>
        <p:txBody>
          <a:bodyPr wrap="none" lIns="80167" tIns="40084" rIns="80167" bIns="40084">
            <a:spAutoFit/>
          </a:bodyPr>
          <a:lstStyle/>
          <a:p>
            <a:pPr defTabSz="801688">
              <a:defRPr/>
            </a:pPr>
            <a:fld id="{A1A00B9A-5B0F-4DB6-8E15-38D31F7471AF}" type="slidenum">
              <a:rPr lang="en-GB" sz="1200">
                <a:solidFill>
                  <a:srgbClr val="FFFFFF"/>
                </a:solidFill>
                <a:latin typeface="Arial" pitchFamily="34" charset="0"/>
              </a:rPr>
              <a:pPr defTabSz="801688">
                <a:defRPr/>
              </a:pPr>
              <a:t>‹#›</a:t>
            </a:fld>
            <a:endParaRPr lang="en-GB" sz="1200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830471" name="Text Box 7"/>
          <p:cNvSpPr txBox="1">
            <a:spLocks noChangeArrowheads="1"/>
          </p:cNvSpPr>
          <p:nvPr/>
        </p:nvSpPr>
        <p:spPr bwMode="invGray">
          <a:xfrm>
            <a:off x="304800" y="6400800"/>
            <a:ext cx="2286000" cy="430887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l" fontAlgn="base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en-GB" sz="1100" dirty="0" smtClean="0">
                <a:solidFill>
                  <a:schemeClr val="bg1"/>
                </a:solidFill>
                <a:latin typeface="Arial" pitchFamily="34" charset="0"/>
              </a:rPr>
              <a:t>ARM University</a:t>
            </a:r>
            <a:r>
              <a:rPr lang="en-GB" sz="1100" baseline="0" dirty="0" smtClean="0">
                <a:solidFill>
                  <a:schemeClr val="bg1"/>
                </a:solidFill>
                <a:latin typeface="Arial" pitchFamily="34" charset="0"/>
              </a:rPr>
              <a:t> Program</a:t>
            </a:r>
            <a:endParaRPr lang="en-GB" sz="1100" dirty="0" smtClean="0">
              <a:solidFill>
                <a:schemeClr val="bg1"/>
              </a:solidFill>
              <a:latin typeface="Arial" pitchFamily="34" charset="0"/>
            </a:endParaRPr>
          </a:p>
          <a:p>
            <a:pPr algn="l" fontAlgn="base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en-GB" sz="1100" dirty="0" smtClean="0">
                <a:solidFill>
                  <a:schemeClr val="bg1"/>
                </a:solidFill>
                <a:latin typeface="Arial" pitchFamily="34" charset="0"/>
                <a:cs typeface="Calibri"/>
              </a:rPr>
              <a:t>Copyright © ARM Ltd 2013</a:t>
            </a:r>
            <a:endParaRPr lang="en-GB" sz="1100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9" name="Text Box 13"/>
          <p:cNvSpPr txBox="1">
            <a:spLocks noChangeArrowheads="1"/>
          </p:cNvSpPr>
          <p:nvPr userDrawn="1"/>
        </p:nvSpPr>
        <p:spPr bwMode="auto">
          <a:xfrm>
            <a:off x="8899525" y="442913"/>
            <a:ext cx="1841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US" sz="16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</p:sldLayoutIdLst>
  <p:transition>
    <p:pull dir="ru"/>
  </p:transition>
  <p:timing>
    <p:tnLst>
      <p:par>
        <p:cTn id="1" dur="indefinite" restart="never" nodeType="tmRoot"/>
      </p:par>
    </p:tnLst>
  </p:timing>
  <p:txStyles>
    <p:titleStyle>
      <a:lvl1pPr algn="l" defTabSz="801688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+mj-lt"/>
          <a:ea typeface="+mj-ea"/>
          <a:cs typeface="+mj-cs"/>
        </a:defRPr>
      </a:lvl1pPr>
      <a:lvl2pPr algn="l" defTabSz="801688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</a:defRPr>
      </a:lvl2pPr>
      <a:lvl3pPr algn="l" defTabSz="801688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</a:defRPr>
      </a:lvl3pPr>
      <a:lvl4pPr algn="l" defTabSz="801688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</a:defRPr>
      </a:lvl4pPr>
      <a:lvl5pPr algn="l" defTabSz="801688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</a:defRPr>
      </a:lvl5pPr>
      <a:lvl6pPr marL="457200" algn="l" defTabSz="801688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</a:defRPr>
      </a:lvl6pPr>
      <a:lvl7pPr marL="914400" algn="l" defTabSz="801688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</a:defRPr>
      </a:lvl7pPr>
      <a:lvl8pPr marL="1371600" algn="l" defTabSz="801688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</a:defRPr>
      </a:lvl8pPr>
      <a:lvl9pPr marL="1828800" algn="l" defTabSz="801688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itchFamily="34" charset="0"/>
        </a:defRPr>
      </a:lvl9pPr>
    </p:titleStyle>
    <p:bodyStyle>
      <a:lvl1pPr marL="301625" indent="-301625" algn="l" defTabSz="801688" rtl="0" eaLnBrk="1" fontAlgn="ctr" hangingPunct="1">
        <a:spcBef>
          <a:spcPct val="25000"/>
        </a:spcBef>
        <a:spcAft>
          <a:spcPct val="0"/>
        </a:spcAft>
        <a:buClr>
          <a:schemeClr val="bg2"/>
        </a:buClr>
        <a:buSzPct val="125000"/>
        <a:buFont typeface="Wingdings" pitchFamily="2" charset="2"/>
        <a:buChar char="§"/>
        <a:defRPr b="1">
          <a:solidFill>
            <a:schemeClr val="tx1"/>
          </a:solidFill>
          <a:latin typeface="+mn-lt"/>
          <a:ea typeface="+mn-ea"/>
          <a:cs typeface="+mn-cs"/>
        </a:defRPr>
      </a:lvl1pPr>
      <a:lvl2pPr marL="650875" indent="-249238" algn="l" defTabSz="801688" rtl="0" eaLnBrk="1" fontAlgn="ctr" hangingPunct="1">
        <a:spcBef>
          <a:spcPct val="25000"/>
        </a:spcBef>
        <a:spcAft>
          <a:spcPct val="0"/>
        </a:spcAft>
        <a:buClr>
          <a:schemeClr val="bg2"/>
        </a:buClr>
        <a:buSzPct val="125000"/>
        <a:buFont typeface="Wingdings" pitchFamily="2" charset="2"/>
        <a:buChar char="§"/>
        <a:defRPr sz="1700">
          <a:solidFill>
            <a:schemeClr val="tx1"/>
          </a:solidFill>
          <a:latin typeface="+mn-lt"/>
        </a:defRPr>
      </a:lvl2pPr>
      <a:lvl3pPr marL="1001713" indent="-200025" algn="l" defTabSz="801688" rtl="0" eaLnBrk="1" fontAlgn="ctr" hangingPunct="1">
        <a:spcBef>
          <a:spcPct val="25000"/>
        </a:spcBef>
        <a:spcAft>
          <a:spcPct val="0"/>
        </a:spcAft>
        <a:buClr>
          <a:schemeClr val="bg2"/>
        </a:buClr>
        <a:buSzPct val="12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3pPr>
      <a:lvl4pPr marL="1403350" indent="-200025" algn="l" defTabSz="801688" rtl="0" eaLnBrk="1" fontAlgn="ctr" hangingPunct="1">
        <a:spcBef>
          <a:spcPct val="25000"/>
        </a:spcBef>
        <a:spcAft>
          <a:spcPct val="0"/>
        </a:spcAft>
        <a:buClr>
          <a:schemeClr val="bg2"/>
        </a:buClr>
        <a:buSzPct val="125000"/>
        <a:buFont typeface="Wingdings" pitchFamily="2" charset="2"/>
        <a:buChar char="§"/>
        <a:defRPr sz="1500">
          <a:solidFill>
            <a:schemeClr val="tx1"/>
          </a:solidFill>
          <a:latin typeface="+mn-lt"/>
        </a:defRPr>
      </a:lvl4pPr>
      <a:lvl5pPr marL="1803400" indent="-200025" algn="l" defTabSz="801688" rtl="0" eaLnBrk="1" fontAlgn="base" hangingPunct="1">
        <a:spcBef>
          <a:spcPct val="15000"/>
        </a:spcBef>
        <a:spcAft>
          <a:spcPct val="0"/>
        </a:spcAft>
        <a:buClr>
          <a:schemeClr val="tx1"/>
        </a:buClr>
        <a:buSzPct val="70000"/>
        <a:buChar char="•"/>
        <a:defRPr sz="2000">
          <a:solidFill>
            <a:schemeClr val="bg1"/>
          </a:solidFill>
          <a:latin typeface="+mn-lt"/>
        </a:defRPr>
      </a:lvl5pPr>
      <a:lvl6pPr marL="2260600" indent="-200025" algn="l" defTabSz="801688" rtl="0" eaLnBrk="1" fontAlgn="base" hangingPunct="1">
        <a:spcBef>
          <a:spcPct val="15000"/>
        </a:spcBef>
        <a:spcAft>
          <a:spcPct val="0"/>
        </a:spcAft>
        <a:buClr>
          <a:schemeClr val="tx1"/>
        </a:buClr>
        <a:buSzPct val="70000"/>
        <a:buChar char="•"/>
        <a:defRPr sz="2000">
          <a:solidFill>
            <a:schemeClr val="bg1"/>
          </a:solidFill>
          <a:latin typeface="+mn-lt"/>
        </a:defRPr>
      </a:lvl6pPr>
      <a:lvl7pPr marL="2717800" indent="-200025" algn="l" defTabSz="801688" rtl="0" eaLnBrk="1" fontAlgn="base" hangingPunct="1">
        <a:spcBef>
          <a:spcPct val="15000"/>
        </a:spcBef>
        <a:spcAft>
          <a:spcPct val="0"/>
        </a:spcAft>
        <a:buClr>
          <a:schemeClr val="tx1"/>
        </a:buClr>
        <a:buSzPct val="70000"/>
        <a:buChar char="•"/>
        <a:defRPr sz="2000">
          <a:solidFill>
            <a:schemeClr val="bg1"/>
          </a:solidFill>
          <a:latin typeface="+mn-lt"/>
        </a:defRPr>
      </a:lvl7pPr>
      <a:lvl8pPr marL="3175000" indent="-200025" algn="l" defTabSz="801688" rtl="0" eaLnBrk="1" fontAlgn="base" hangingPunct="1">
        <a:spcBef>
          <a:spcPct val="15000"/>
        </a:spcBef>
        <a:spcAft>
          <a:spcPct val="0"/>
        </a:spcAft>
        <a:buClr>
          <a:schemeClr val="tx1"/>
        </a:buClr>
        <a:buSzPct val="70000"/>
        <a:buChar char="•"/>
        <a:defRPr sz="2000">
          <a:solidFill>
            <a:schemeClr val="bg1"/>
          </a:solidFill>
          <a:latin typeface="+mn-lt"/>
        </a:defRPr>
      </a:lvl8pPr>
      <a:lvl9pPr marL="3632200" indent="-200025" algn="l" defTabSz="801688" rtl="0" eaLnBrk="1" fontAlgn="base" hangingPunct="1">
        <a:spcBef>
          <a:spcPct val="15000"/>
        </a:spcBef>
        <a:spcAft>
          <a:spcPct val="0"/>
        </a:spcAft>
        <a:buClr>
          <a:schemeClr val="tx1"/>
        </a:buClr>
        <a:buSzPct val="70000"/>
        <a:buChar char="•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embeddedartists.com/sites/default/files/docs/schematics/LPCXpressoLPC1114revA.pdf" TargetMode="External"/><Relationship Id="rId3" Type="http://schemas.openxmlformats.org/officeDocument/2006/relationships/hyperlink" Target="http://www.amazon.com/The-Definitive-Guide-ARM-Cortex-M0/dp/0123854776/ref=pd_sim_b_1" TargetMode="External"/><Relationship Id="rId7" Type="http://schemas.openxmlformats.org/officeDocument/2006/relationships/hyperlink" Target="http://www.nxp.com/documents/user_manual/UM10398.pdf" TargetMode="External"/><Relationship Id="rId2" Type="http://schemas.openxmlformats.org/officeDocument/2006/relationships/hyperlink" Target="http://infocenter.arm.com/help/index.jsp?topic=/com.arm.doc.ddi0419c/index.html" TargetMode="Externa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nxp.com/documents/data_sheet/LPC111X.pdf" TargetMode="External"/><Relationship Id="rId5" Type="http://schemas.openxmlformats.org/officeDocument/2006/relationships/hyperlink" Target="http://infocenter.arm.com/help/index.jsp?topic=/com.arm.doc.dui0497a/index.html" TargetMode="External"/><Relationship Id="rId4" Type="http://schemas.openxmlformats.org/officeDocument/2006/relationships/hyperlink" Target="http://infocenter.arm.com/help/index.jsp?topic=/com.arm.doc.ddi0432c/index.html" TargetMode="External"/><Relationship Id="rId9" Type="http://schemas.openxmlformats.org/officeDocument/2006/relationships/hyperlink" Target="http://www.keil.com/appnotes/docs/apnt_237.asp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371600"/>
          </a:xfrm>
        </p:spPr>
        <p:txBody>
          <a:bodyPr/>
          <a:lstStyle/>
          <a:p>
            <a:pPr>
              <a:defRPr/>
            </a:pPr>
            <a:r>
              <a:rPr lang="en-US" sz="4000" dirty="0" smtClean="0"/>
              <a:t>Introduction </a:t>
            </a:r>
            <a:r>
              <a:rPr lang="en-US" sz="4000" smtClean="0"/>
              <a:t>to </a:t>
            </a:r>
            <a:br>
              <a:rPr lang="en-US" sz="4000" smtClean="0"/>
            </a:br>
            <a:r>
              <a:rPr lang="en-US" sz="4000" smtClean="0"/>
              <a:t>Embedded Systems Design</a:t>
            </a:r>
            <a:endParaRPr lang="en-US" sz="4400" i="1" dirty="0" smtClean="0"/>
          </a:p>
        </p:txBody>
      </p:sp>
      <p:sp>
        <p:nvSpPr>
          <p:cNvPr id="2052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838200" y="3886200"/>
            <a:ext cx="7467600" cy="1752600"/>
          </a:xfrm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Microcontroller vs. Microprocessor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1066800"/>
            <a:ext cx="8839200" cy="5105400"/>
          </a:xfrm>
        </p:spPr>
        <p:txBody>
          <a:bodyPr/>
          <a:lstStyle/>
          <a:p>
            <a:r>
              <a:rPr lang="en-US" sz="2000" dirty="0" smtClean="0"/>
              <a:t>Roughly speaking: MCU= CPU + peripherals (e.g. memory, programmable input/output peripherals )</a:t>
            </a:r>
          </a:p>
          <a:p>
            <a:r>
              <a:rPr lang="en-US" sz="2000" dirty="0" smtClean="0"/>
              <a:t>ARM provides ARM IPs like Cores, internal bus, interrupt controllers, etc</a:t>
            </a:r>
            <a:r>
              <a:rPr lang="en-US" dirty="0" smtClean="0"/>
              <a:t>. </a:t>
            </a:r>
          </a:p>
          <a:p>
            <a:r>
              <a:rPr lang="en-US" sz="2000" dirty="0" smtClean="0"/>
              <a:t>But MCUs are not created equal! MCUs from different vendors really vary due to different design decisions:</a:t>
            </a:r>
          </a:p>
          <a:p>
            <a:pPr lvl="1"/>
            <a:r>
              <a:rPr lang="en-US" sz="1900" dirty="0"/>
              <a:t>A</a:t>
            </a:r>
            <a:r>
              <a:rPr lang="en-US" sz="1900" dirty="0" smtClean="0"/>
              <a:t>rchitecture</a:t>
            </a:r>
          </a:p>
          <a:p>
            <a:pPr lvl="1"/>
            <a:r>
              <a:rPr lang="en-US" sz="1900" dirty="0"/>
              <a:t>I</a:t>
            </a:r>
            <a:r>
              <a:rPr lang="en-US" sz="1900" dirty="0" smtClean="0"/>
              <a:t>mplementation</a:t>
            </a:r>
          </a:p>
          <a:p>
            <a:pPr lvl="1"/>
            <a:r>
              <a:rPr lang="en-US" sz="1900" dirty="0"/>
              <a:t>P</a:t>
            </a:r>
            <a:r>
              <a:rPr lang="en-US" sz="1900" dirty="0" smtClean="0"/>
              <a:t>rocessing optimization</a:t>
            </a:r>
          </a:p>
          <a:p>
            <a:pPr lvl="1"/>
            <a:r>
              <a:rPr lang="en-US" sz="1900" dirty="0" smtClean="0"/>
              <a:t>Peripherals</a:t>
            </a:r>
            <a:endParaRPr lang="en-US" sz="1900" dirty="0"/>
          </a:p>
          <a:p>
            <a:pPr lvl="1"/>
            <a:r>
              <a:rPr lang="en-US" sz="1900" dirty="0"/>
              <a:t>P</a:t>
            </a:r>
            <a:r>
              <a:rPr lang="en-US" sz="1900" dirty="0" smtClean="0"/>
              <a:t>ower management</a:t>
            </a:r>
          </a:p>
          <a:p>
            <a:pPr lvl="1"/>
            <a:r>
              <a:rPr lang="en-US" sz="1900" dirty="0"/>
              <a:t>P</a:t>
            </a:r>
            <a:r>
              <a:rPr lang="en-US" sz="1900" dirty="0" smtClean="0"/>
              <a:t>referred tool chains</a:t>
            </a:r>
          </a:p>
          <a:p>
            <a:pPr lvl="1"/>
            <a:r>
              <a:rPr lang="en-US" sz="1900" dirty="0" smtClean="0"/>
              <a:t>……</a:t>
            </a:r>
          </a:p>
        </p:txBody>
      </p:sp>
    </p:spTree>
    <p:extLst>
      <p:ext uri="{BB962C8B-B14F-4D97-AF65-F5344CB8AC3E}">
        <p14:creationId xmlns:p14="http://schemas.microsoft.com/office/powerpoint/2010/main" val="851465173"/>
      </p:ext>
    </p:extLst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Attributes of Embedded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Concurrent, </a:t>
            </a:r>
            <a:r>
              <a:rPr lang="en-US" sz="2000" dirty="0"/>
              <a:t>r</a:t>
            </a:r>
            <a:r>
              <a:rPr lang="en-US" sz="2000" dirty="0" smtClean="0"/>
              <a:t>eactive behaviors</a:t>
            </a:r>
          </a:p>
          <a:p>
            <a:pPr lvl="1"/>
            <a:endParaRPr lang="en-US" sz="1800" dirty="0" smtClean="0"/>
          </a:p>
          <a:p>
            <a:pPr lvl="1"/>
            <a:r>
              <a:rPr lang="en-US" sz="1800" dirty="0" smtClean="0"/>
              <a:t>Must respond to sequences and combinations of events</a:t>
            </a:r>
          </a:p>
          <a:p>
            <a:pPr lvl="1"/>
            <a:endParaRPr lang="en-US" sz="1800" dirty="0" smtClean="0"/>
          </a:p>
          <a:p>
            <a:pPr lvl="1"/>
            <a:r>
              <a:rPr lang="en-US" sz="1800" dirty="0" smtClean="0"/>
              <a:t>Real-time systems have deadlines on responses</a:t>
            </a:r>
          </a:p>
          <a:p>
            <a:pPr lvl="1"/>
            <a:endParaRPr lang="en-US" sz="1800" dirty="0" smtClean="0"/>
          </a:p>
          <a:p>
            <a:pPr lvl="1"/>
            <a:r>
              <a:rPr lang="en-US" sz="1800" dirty="0" smtClean="0"/>
              <a:t>Typically must perform multiple separate activities concurrently</a:t>
            </a:r>
          </a:p>
          <a:p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4106539621"/>
      </p:ext>
    </p:extLst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" y="12700"/>
            <a:ext cx="8839200" cy="839788"/>
          </a:xfrm>
        </p:spPr>
        <p:txBody>
          <a:bodyPr/>
          <a:lstStyle/>
          <a:p>
            <a:r>
              <a:rPr lang="en-US" sz="3200" dirty="0" smtClean="0"/>
              <a:t>MCU Hardware &amp; Software for Concurrency</a:t>
            </a:r>
            <a:endParaRPr lang="en-US" sz="32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838200"/>
            <a:ext cx="3124200" cy="5867400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dirty="0" smtClean="0"/>
              <a:t>CPU executes instructions from one or more thread of execution</a:t>
            </a:r>
          </a:p>
          <a:p>
            <a:pPr>
              <a:spcBef>
                <a:spcPts val="0"/>
              </a:spcBef>
            </a:pPr>
            <a:r>
              <a:rPr lang="en-US" dirty="0" smtClean="0"/>
              <a:t>Specialized hardware peripherals add dedicated concurrent processing</a:t>
            </a:r>
          </a:p>
          <a:p>
            <a:pPr lvl="1">
              <a:spcBef>
                <a:spcPts val="0"/>
              </a:spcBef>
            </a:pPr>
            <a:r>
              <a:rPr lang="en-US" sz="1600" dirty="0" smtClean="0"/>
              <a:t>Watchdog timer</a:t>
            </a:r>
          </a:p>
          <a:p>
            <a:pPr lvl="1">
              <a:spcBef>
                <a:spcPts val="0"/>
              </a:spcBef>
            </a:pPr>
            <a:r>
              <a:rPr lang="en-US" sz="1600" dirty="0" smtClean="0"/>
              <a:t>Analog </a:t>
            </a:r>
            <a:r>
              <a:rPr lang="en-US" sz="1600" dirty="0"/>
              <a:t>interfacing</a:t>
            </a:r>
          </a:p>
          <a:p>
            <a:pPr lvl="1">
              <a:spcBef>
                <a:spcPts val="0"/>
              </a:spcBef>
            </a:pPr>
            <a:r>
              <a:rPr lang="en-US" sz="1600" dirty="0" smtClean="0"/>
              <a:t>Timers</a:t>
            </a:r>
          </a:p>
          <a:p>
            <a:pPr lvl="1">
              <a:spcBef>
                <a:spcPts val="0"/>
              </a:spcBef>
            </a:pPr>
            <a:r>
              <a:rPr lang="en-US" sz="1600" dirty="0" smtClean="0"/>
              <a:t>Communications with other devices</a:t>
            </a:r>
          </a:p>
          <a:p>
            <a:pPr lvl="1">
              <a:spcBef>
                <a:spcPts val="0"/>
              </a:spcBef>
            </a:pPr>
            <a:r>
              <a:rPr lang="en-US" sz="1600" dirty="0"/>
              <a:t>Detecting external signal </a:t>
            </a:r>
            <a:r>
              <a:rPr lang="en-US" sz="1600" dirty="0" smtClean="0"/>
              <a:t>events</a:t>
            </a:r>
          </a:p>
          <a:p>
            <a:pPr lvl="1">
              <a:spcBef>
                <a:spcPts val="0"/>
              </a:spcBef>
            </a:pPr>
            <a:r>
              <a:rPr lang="en-US" sz="1600" dirty="0" smtClean="0"/>
              <a:t>Power management</a:t>
            </a:r>
            <a:endParaRPr lang="en-US" sz="1600" dirty="0"/>
          </a:p>
          <a:p>
            <a:pPr>
              <a:spcBef>
                <a:spcPts val="0"/>
              </a:spcBef>
            </a:pPr>
            <a:r>
              <a:rPr lang="en-US" dirty="0" smtClean="0"/>
              <a:t>Peripherals use </a:t>
            </a:r>
            <a:r>
              <a:rPr lang="en-US" b="1" i="1" dirty="0" smtClean="0"/>
              <a:t>interrupts </a:t>
            </a:r>
            <a:r>
              <a:rPr lang="en-US" dirty="0" smtClean="0"/>
              <a:t>to notify CPU of events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38"/>
          <a:stretch/>
        </p:blipFill>
        <p:spPr>
          <a:xfrm>
            <a:off x="3459391" y="838200"/>
            <a:ext cx="5653233" cy="54864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 bwMode="auto">
          <a:xfrm>
            <a:off x="5029200" y="1981200"/>
            <a:ext cx="990600" cy="457200"/>
          </a:xfrm>
          <a:prstGeom prst="rect">
            <a:avLst/>
          </a:prstGeom>
          <a:noFill/>
          <a:ln w="57150" cap="flat" cmpd="sng" algn="ctr">
            <a:solidFill>
              <a:schemeClr val="tx1">
                <a:lumMod val="40000"/>
                <a:lumOff val="60000"/>
              </a:schemeClr>
            </a:solidFill>
            <a:prstDash val="solid"/>
            <a:round/>
            <a:headEnd type="triangl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801688" rtl="0" eaLnBrk="0" fontAlgn="ctr" latinLnBrk="0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bg2"/>
              </a:buClr>
              <a:buSzPct val="125000"/>
              <a:buFont typeface="Wingdings" pitchFamily="2" charset="2"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4572000" y="3824177"/>
            <a:ext cx="1219200" cy="366823"/>
          </a:xfrm>
          <a:prstGeom prst="rect">
            <a:avLst/>
          </a:prstGeom>
          <a:noFill/>
          <a:ln w="57150" cap="flat" cmpd="sng" algn="ctr">
            <a:solidFill>
              <a:schemeClr val="tx1">
                <a:lumMod val="75000"/>
              </a:schemeClr>
            </a:solidFill>
            <a:prstDash val="solid"/>
            <a:round/>
            <a:headEnd type="triangl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801688" rtl="0" eaLnBrk="0" fontAlgn="ctr" latinLnBrk="0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bg2"/>
              </a:buClr>
              <a:buSzPct val="125000"/>
              <a:buFont typeface="Wingdings" pitchFamily="2" charset="2"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4562475" y="4348052"/>
            <a:ext cx="1228726" cy="1062148"/>
          </a:xfrm>
          <a:prstGeom prst="rect">
            <a:avLst/>
          </a:prstGeom>
          <a:noFill/>
          <a:ln w="57150" cap="flat" cmpd="sng" algn="ctr">
            <a:solidFill>
              <a:schemeClr val="tx1">
                <a:lumMod val="75000"/>
              </a:schemeClr>
            </a:solidFill>
            <a:prstDash val="solid"/>
            <a:round/>
            <a:headEnd type="triangl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801688" rtl="0" eaLnBrk="0" fontAlgn="ctr" latinLnBrk="0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bg2"/>
              </a:buClr>
              <a:buSzPct val="125000"/>
              <a:buFont typeface="Wingdings" pitchFamily="2" charset="2"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4457700" y="2971800"/>
            <a:ext cx="647700" cy="304800"/>
          </a:xfrm>
          <a:prstGeom prst="rect">
            <a:avLst/>
          </a:prstGeom>
          <a:noFill/>
          <a:ln w="57150" cap="flat" cmpd="sng" algn="ctr">
            <a:solidFill>
              <a:schemeClr val="tx1">
                <a:lumMod val="75000"/>
              </a:schemeClr>
            </a:solidFill>
            <a:prstDash val="solid"/>
            <a:round/>
            <a:headEnd type="triangl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801688" rtl="0" eaLnBrk="0" fontAlgn="ctr" latinLnBrk="0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bg2"/>
              </a:buClr>
              <a:buSzPct val="125000"/>
              <a:buFont typeface="Wingdings" pitchFamily="2" charset="2"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7162800" y="3886200"/>
            <a:ext cx="1066801" cy="1143000"/>
          </a:xfrm>
          <a:prstGeom prst="rect">
            <a:avLst/>
          </a:prstGeom>
          <a:noFill/>
          <a:ln w="57150" cap="flat" cmpd="sng" algn="ctr">
            <a:solidFill>
              <a:schemeClr val="tx1">
                <a:lumMod val="75000"/>
              </a:schemeClr>
            </a:solidFill>
            <a:prstDash val="solid"/>
            <a:round/>
            <a:headEnd type="triangl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801688" rtl="0" eaLnBrk="0" fontAlgn="ctr" latinLnBrk="0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bg2"/>
              </a:buClr>
              <a:buSzPct val="125000"/>
              <a:buFont typeface="Wingdings" pitchFamily="2" charset="2"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7162800" y="5181600"/>
            <a:ext cx="1066801" cy="1066801"/>
          </a:xfrm>
          <a:prstGeom prst="rect">
            <a:avLst/>
          </a:prstGeom>
          <a:noFill/>
          <a:ln w="57150" cap="flat" cmpd="sng" algn="ctr">
            <a:solidFill>
              <a:schemeClr val="tx1">
                <a:lumMod val="75000"/>
              </a:schemeClr>
            </a:solidFill>
            <a:prstDash val="solid"/>
            <a:round/>
            <a:headEnd type="triangl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801688" rtl="0" eaLnBrk="0" fontAlgn="ctr" latinLnBrk="0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bg2"/>
              </a:buClr>
              <a:buSzPct val="125000"/>
              <a:buFont typeface="Wingdings" pitchFamily="2" charset="2"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7929952"/>
      </p:ext>
    </p:extLst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2700"/>
            <a:ext cx="8839200" cy="839788"/>
          </a:xfrm>
        </p:spPr>
        <p:txBody>
          <a:bodyPr/>
          <a:lstStyle/>
          <a:p>
            <a:r>
              <a:rPr lang="en-US" sz="3200" dirty="0" smtClean="0"/>
              <a:t>Concurrent Hardware &amp; Software Operation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5638800"/>
            <a:ext cx="8458200" cy="1066800"/>
          </a:xfrm>
        </p:spPr>
        <p:txBody>
          <a:bodyPr/>
          <a:lstStyle/>
          <a:p>
            <a:r>
              <a:rPr lang="en-US" sz="2000" dirty="0" smtClean="0"/>
              <a:t>Embedded systems rely on both MCU </a:t>
            </a:r>
            <a:r>
              <a:rPr lang="en-US" sz="2000" b="1" i="1" dirty="0" smtClean="0"/>
              <a:t>hardware peripherals </a:t>
            </a:r>
            <a:r>
              <a:rPr lang="en-US" sz="2000" dirty="0" smtClean="0"/>
              <a:t>and </a:t>
            </a:r>
            <a:r>
              <a:rPr lang="en-US" sz="2000" b="1" i="1" dirty="0" smtClean="0"/>
              <a:t>software </a:t>
            </a:r>
            <a:r>
              <a:rPr lang="en-US" sz="2000" dirty="0" smtClean="0"/>
              <a:t>to get everything done on time</a:t>
            </a:r>
            <a:endParaRPr lang="en-US" sz="2000" dirty="0"/>
          </a:p>
        </p:txBody>
      </p:sp>
      <p:grpSp>
        <p:nvGrpSpPr>
          <p:cNvPr id="5" name="Group 4"/>
          <p:cNvGrpSpPr/>
          <p:nvPr/>
        </p:nvGrpSpPr>
        <p:grpSpPr>
          <a:xfrm>
            <a:off x="990602" y="838200"/>
            <a:ext cx="6729271" cy="4775612"/>
            <a:chOff x="990601" y="914400"/>
            <a:chExt cx="7086599" cy="5029200"/>
          </a:xfrm>
        </p:grpSpPr>
        <p:pic>
          <p:nvPicPr>
            <p:cNvPr id="55298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95425" y="1218244"/>
              <a:ext cx="6400800" cy="47253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2743200" y="914400"/>
              <a:ext cx="107273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00B0F0"/>
                  </a:solidFill>
                  <a:latin typeface="Arial" pitchFamily="34" charset="0"/>
                  <a:cs typeface="Arial" pitchFamily="34" charset="0"/>
                </a:rPr>
                <a:t>Hardware</a:t>
              </a:r>
              <a:endParaRPr lang="en-US" sz="1600" dirty="0">
                <a:solidFill>
                  <a:srgbClr val="00B0F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5556670" y="914400"/>
              <a:ext cx="107273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00B0F0"/>
                  </a:solidFill>
                  <a:latin typeface="Arial" pitchFamily="34" charset="0"/>
                  <a:cs typeface="Arial" pitchFamily="34" charset="0"/>
                </a:rPr>
                <a:t>Hardware</a:t>
              </a:r>
              <a:endParaRPr lang="en-US" sz="1600" dirty="0">
                <a:solidFill>
                  <a:srgbClr val="00B0F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447800" y="914400"/>
              <a:ext cx="99418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Software</a:t>
              </a:r>
              <a:endParaRPr lang="en-US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191000" y="914400"/>
              <a:ext cx="99418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Software</a:t>
              </a:r>
              <a:endParaRPr lang="en-US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083017" y="914400"/>
              <a:ext cx="99418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Software</a:t>
              </a:r>
              <a:endParaRPr lang="en-US" sz="1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 rot="5400000">
              <a:off x="843733" y="3242368"/>
              <a:ext cx="63228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Arial" pitchFamily="34" charset="0"/>
                  <a:cs typeface="Arial" pitchFamily="34" charset="0"/>
                </a:rPr>
                <a:t>Time</a:t>
              </a:r>
              <a:endParaRPr lang="en-US" sz="16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1" name="Straight Arrow Connector 10"/>
            <p:cNvCxnSpPr/>
            <p:nvPr/>
          </p:nvCxnSpPr>
          <p:spPr bwMode="auto">
            <a:xfrm>
              <a:off x="1295400" y="1752600"/>
              <a:ext cx="0" cy="365760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2152828200"/>
      </p:ext>
    </p:extLst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Attributes of Embedded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Fault handling</a:t>
            </a:r>
          </a:p>
          <a:p>
            <a:pPr lvl="1"/>
            <a:r>
              <a:rPr lang="en-US" sz="1800" dirty="0" smtClean="0"/>
              <a:t>Many systems must operate independently for long periods of time, requiring system to handle likely faults without crashing</a:t>
            </a:r>
          </a:p>
          <a:p>
            <a:pPr lvl="1"/>
            <a:r>
              <a:rPr lang="en-US" sz="1800" dirty="0" smtClean="0"/>
              <a:t>Often fault-handling code is larger and more complex than the normal-case code</a:t>
            </a:r>
            <a:endParaRPr lang="en-US" sz="1800" dirty="0"/>
          </a:p>
          <a:p>
            <a:endParaRPr lang="en-US" sz="2000" dirty="0" smtClean="0"/>
          </a:p>
          <a:p>
            <a:r>
              <a:rPr lang="en-US" sz="2000" dirty="0" smtClean="0"/>
              <a:t>Diagnostics</a:t>
            </a:r>
          </a:p>
          <a:p>
            <a:pPr lvl="1"/>
            <a:r>
              <a:rPr lang="en-US" sz="1800" dirty="0" smtClean="0"/>
              <a:t>Help service personnel determine problem</a:t>
            </a:r>
            <a:r>
              <a:rPr lang="en-US" sz="1800" dirty="0"/>
              <a:t> </a:t>
            </a:r>
            <a:r>
              <a:rPr lang="en-US" sz="1800" dirty="0" smtClean="0"/>
              <a:t>quickly</a:t>
            </a:r>
          </a:p>
          <a:p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2396125509"/>
      </p:ext>
    </p:extLst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Constraints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Cost</a:t>
            </a:r>
          </a:p>
          <a:p>
            <a:pPr lvl="1"/>
            <a:r>
              <a:rPr lang="en-US" sz="1800" dirty="0" smtClean="0"/>
              <a:t>Competitive markets penalize products which don’t deliver adequate value for the cost</a:t>
            </a:r>
          </a:p>
          <a:p>
            <a:pPr lvl="1"/>
            <a:endParaRPr lang="en-US" sz="1800" dirty="0" smtClean="0"/>
          </a:p>
          <a:p>
            <a:r>
              <a:rPr lang="en-US" sz="2000" dirty="0" smtClean="0"/>
              <a:t>Size and weight limits</a:t>
            </a:r>
          </a:p>
          <a:p>
            <a:pPr lvl="1"/>
            <a:r>
              <a:rPr lang="en-US" sz="1800" dirty="0" smtClean="0"/>
              <a:t>Mobile (aviation, automotive) and portable (e.g. handheld) systems</a:t>
            </a:r>
          </a:p>
          <a:p>
            <a:endParaRPr lang="en-US" sz="2000" dirty="0" smtClean="0"/>
          </a:p>
          <a:p>
            <a:r>
              <a:rPr lang="en-US" sz="2000" dirty="0" smtClean="0"/>
              <a:t>Power and energy limits</a:t>
            </a:r>
          </a:p>
          <a:p>
            <a:pPr lvl="1"/>
            <a:r>
              <a:rPr lang="en-US" sz="1800" dirty="0" smtClean="0"/>
              <a:t>Battery capacity</a:t>
            </a:r>
          </a:p>
          <a:p>
            <a:pPr lvl="1"/>
            <a:r>
              <a:rPr lang="en-US" sz="1800" dirty="0" smtClean="0"/>
              <a:t>Cooling limits</a:t>
            </a:r>
          </a:p>
          <a:p>
            <a:endParaRPr lang="en-US" sz="2000" dirty="0" smtClean="0"/>
          </a:p>
          <a:p>
            <a:r>
              <a:rPr lang="en-US" sz="2000" dirty="0" smtClean="0"/>
              <a:t>Environment</a:t>
            </a:r>
          </a:p>
          <a:p>
            <a:pPr lvl="1"/>
            <a:r>
              <a:rPr lang="en-US" sz="1800" dirty="0" smtClean="0"/>
              <a:t>Temperatures may range from -40°C to 125°C, or even more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999884870"/>
      </p:ext>
    </p:extLst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 of Constraints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Microcontrollers used (rather than microprocessors)</a:t>
            </a:r>
          </a:p>
          <a:p>
            <a:pPr lvl="1"/>
            <a:r>
              <a:rPr lang="en-US" sz="1800" dirty="0" smtClean="0"/>
              <a:t>Include peripherals to interface with other devices, respond efficiently </a:t>
            </a:r>
          </a:p>
          <a:p>
            <a:pPr lvl="1"/>
            <a:r>
              <a:rPr lang="en-US" sz="1800" dirty="0" smtClean="0"/>
              <a:t>On-chip RAM, ROM reduce circuit board complexity and cost</a:t>
            </a:r>
          </a:p>
          <a:p>
            <a:pPr lvl="1"/>
            <a:endParaRPr lang="en-US" sz="1800" dirty="0" smtClean="0"/>
          </a:p>
          <a:p>
            <a:r>
              <a:rPr lang="en-US" sz="2000" dirty="0"/>
              <a:t>Programming language</a:t>
            </a:r>
          </a:p>
          <a:p>
            <a:pPr lvl="1"/>
            <a:r>
              <a:rPr lang="en-US" sz="1800" dirty="0"/>
              <a:t>Programmed in C rather than Java (smaller and faster </a:t>
            </a:r>
            <a:r>
              <a:rPr lang="en-US" sz="1800" dirty="0" smtClean="0"/>
              <a:t>code, so less expensive MCU)</a:t>
            </a:r>
            <a:endParaRPr lang="en-US" sz="1800" dirty="0"/>
          </a:p>
          <a:p>
            <a:pPr lvl="1"/>
            <a:r>
              <a:rPr lang="en-US" sz="1800" dirty="0"/>
              <a:t>Some performance-critical code may be in assembly language</a:t>
            </a:r>
          </a:p>
          <a:p>
            <a:endParaRPr lang="en-US" sz="2000" dirty="0" smtClean="0"/>
          </a:p>
          <a:p>
            <a:r>
              <a:rPr lang="en-US" sz="2000" dirty="0" smtClean="0"/>
              <a:t>Operating system</a:t>
            </a:r>
          </a:p>
          <a:p>
            <a:pPr lvl="1"/>
            <a:r>
              <a:rPr lang="en-US" sz="1800" dirty="0" smtClean="0"/>
              <a:t>Typically no OS, but instead simple scheduler (or even just interrupts + main code (foreground/background system)</a:t>
            </a:r>
          </a:p>
          <a:p>
            <a:pPr lvl="1"/>
            <a:r>
              <a:rPr lang="en-US" sz="1800" dirty="0" smtClean="0"/>
              <a:t>If OS is used, likely to be a lean RTOS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782440814"/>
      </p:ext>
    </p:extLst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Curriculum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Introductory Course: Building an Embedded System with an MCU</a:t>
            </a:r>
          </a:p>
          <a:p>
            <a:pPr lvl="1"/>
            <a:r>
              <a:rPr lang="en-US" sz="2000" dirty="0" smtClean="0"/>
              <a:t>Microcontroller concepts</a:t>
            </a:r>
          </a:p>
          <a:p>
            <a:pPr lvl="1"/>
            <a:r>
              <a:rPr lang="en-US" sz="2000" dirty="0" smtClean="0"/>
              <a:t>Software design basics</a:t>
            </a:r>
          </a:p>
          <a:p>
            <a:pPr lvl="1"/>
            <a:r>
              <a:rPr lang="en-US" sz="2000" dirty="0" smtClean="0"/>
              <a:t>ARM </a:t>
            </a:r>
            <a:r>
              <a:rPr lang="en-US" sz="2000" smtClean="0"/>
              <a:t>Cortex M0 </a:t>
            </a:r>
            <a:r>
              <a:rPr lang="en-US" sz="2000" dirty="0" smtClean="0"/>
              <a:t>architecture and interrupt system</a:t>
            </a:r>
          </a:p>
          <a:p>
            <a:pPr lvl="1"/>
            <a:r>
              <a:rPr lang="en-US" sz="2000" dirty="0" smtClean="0"/>
              <a:t>C as implemented in assembly language</a:t>
            </a:r>
          </a:p>
          <a:p>
            <a:pPr lvl="1"/>
            <a:r>
              <a:rPr lang="en-US" sz="2000" dirty="0" smtClean="0"/>
              <a:t>Peripherals and interfacing</a:t>
            </a:r>
          </a:p>
          <a:p>
            <a:pPr lvl="1"/>
            <a:endParaRPr lang="en-US" sz="2000" dirty="0" smtClean="0"/>
          </a:p>
          <a:p>
            <a:r>
              <a:rPr lang="en-US" dirty="0" smtClean="0"/>
              <a:t>Advanced Course: Performance Analysis and Optimizations</a:t>
            </a:r>
            <a:endParaRPr lang="en-US" dirty="0"/>
          </a:p>
          <a:p>
            <a:pPr lvl="1"/>
            <a:r>
              <a:rPr lang="en-US" sz="2000" dirty="0" smtClean="0"/>
              <a:t>Creating responsive systems</a:t>
            </a:r>
            <a:endParaRPr lang="en-US" sz="2400" dirty="0" smtClean="0"/>
          </a:p>
          <a:p>
            <a:pPr lvl="1"/>
            <a:r>
              <a:rPr lang="en-US" sz="2000" dirty="0" smtClean="0"/>
              <a:t>Creating fast systems</a:t>
            </a:r>
            <a:endParaRPr lang="en-US" sz="2400" dirty="0" smtClean="0"/>
          </a:p>
          <a:p>
            <a:pPr lvl="1"/>
            <a:r>
              <a:rPr lang="en-US" sz="2000" dirty="0" smtClean="0"/>
              <a:t>Optimizing system power and energy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059040641"/>
      </p:ext>
    </p:extLst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2525" y="1043764"/>
            <a:ext cx="5174512" cy="332573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Target Board – EA </a:t>
            </a:r>
            <a:r>
              <a:rPr lang="en-GB" sz="2800" dirty="0"/>
              <a:t>LPC1115 LPCXpresso Board 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762000"/>
            <a:ext cx="4953000" cy="4648200"/>
          </a:xfrm>
        </p:spPr>
        <p:txBody>
          <a:bodyPr/>
          <a:lstStyle/>
          <a:p>
            <a:r>
              <a:rPr lang="en-US" sz="2000" dirty="0" smtClean="0"/>
              <a:t>32-bit Cortex-M0 Processor Core</a:t>
            </a:r>
          </a:p>
          <a:p>
            <a:r>
              <a:rPr lang="en-GB" sz="2000" dirty="0"/>
              <a:t>LPC1115 </a:t>
            </a:r>
            <a:r>
              <a:rPr lang="en-GB" sz="2000" dirty="0" smtClean="0"/>
              <a:t>in LQFP48 package</a:t>
            </a:r>
          </a:p>
          <a:p>
            <a:pPr lvl="1"/>
            <a:r>
              <a:rPr lang="en-US" sz="1800" dirty="0" smtClean="0"/>
              <a:t>50 MHz max clock</a:t>
            </a:r>
          </a:p>
          <a:p>
            <a:pPr lvl="1"/>
            <a:r>
              <a:rPr lang="en-GB" sz="1800" dirty="0" smtClean="0"/>
              <a:t>64KB Flash/ 8KB RAM</a:t>
            </a:r>
          </a:p>
          <a:p>
            <a:pPr lvl="1"/>
            <a:r>
              <a:rPr lang="en-US" sz="1800" dirty="0" smtClean="0"/>
              <a:t>Wide range of peripherals</a:t>
            </a:r>
            <a:endParaRPr lang="en-US" sz="1400" dirty="0" smtClean="0"/>
          </a:p>
          <a:p>
            <a:r>
              <a:rPr lang="en-GB" sz="2000" dirty="0"/>
              <a:t>LPC1115 LPCXpresso Board </a:t>
            </a:r>
            <a:endParaRPr lang="en-GB" sz="2000" dirty="0" smtClean="0"/>
          </a:p>
          <a:p>
            <a:pPr lvl="1"/>
            <a:r>
              <a:rPr lang="en-US" sz="1600" dirty="0" smtClean="0"/>
              <a:t>$25 (USD)</a:t>
            </a:r>
          </a:p>
          <a:p>
            <a:pPr lvl="1"/>
            <a:r>
              <a:rPr lang="en-US" sz="1800" dirty="0" smtClean="0"/>
              <a:t>Peripherals: SSP,I2C,UART,ADC,etc.</a:t>
            </a:r>
          </a:p>
          <a:p>
            <a:pPr lvl="1"/>
            <a:r>
              <a:rPr lang="en-US" sz="1800" dirty="0" smtClean="0"/>
              <a:t>Quick and easy breadboard prototyping</a:t>
            </a:r>
          </a:p>
          <a:p>
            <a:pPr lvl="1"/>
            <a:r>
              <a:rPr lang="en-US" sz="1800" dirty="0" smtClean="0"/>
              <a:t>Supports various tool chains (with suitable debuggers)</a:t>
            </a:r>
          </a:p>
          <a:p>
            <a:pPr lvl="1"/>
            <a:r>
              <a:rPr lang="en-US" sz="1800" dirty="0" smtClean="0"/>
              <a:t>Rich examples, libraries and extra expansion boards available from Embedded Artists and other third parties</a:t>
            </a:r>
          </a:p>
          <a:p>
            <a:pPr lvl="1"/>
            <a:endParaRPr lang="en-US" sz="1800" dirty="0" smtClean="0"/>
          </a:p>
        </p:txBody>
      </p:sp>
      <p:sp>
        <p:nvSpPr>
          <p:cNvPr id="6" name="Rectangle 5"/>
          <p:cNvSpPr/>
          <p:nvPr/>
        </p:nvSpPr>
        <p:spPr>
          <a:xfrm>
            <a:off x="228600" y="5867400"/>
            <a:ext cx="8763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/>
              <a:t>*</a:t>
            </a:r>
            <a:r>
              <a:rPr lang="en-GB" sz="1200" dirty="0" smtClean="0"/>
              <a:t>It will also be suitable to use LPC1114, </a:t>
            </a:r>
            <a:r>
              <a:rPr lang="en-GB" sz="1200" smtClean="0"/>
              <a:t>a previous version </a:t>
            </a:r>
            <a:r>
              <a:rPr lang="en-GB" sz="1200" dirty="0" smtClean="0"/>
              <a:t>of LPC1115, whose major difference to LPC1115 is its smaller flash. See EA’s pages for more details.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775035172"/>
      </p:ext>
    </p:extLst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Why Are We…?</a:t>
            </a:r>
          </a:p>
        </p:txBody>
      </p:sp>
      <p:sp>
        <p:nvSpPr>
          <p:cNvPr id="3061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Using C instead of Java (or Python, or your other favorite language)?</a:t>
            </a:r>
          </a:p>
          <a:p>
            <a:pPr lvl="1"/>
            <a:r>
              <a:rPr lang="en-US" sz="1800" dirty="0" smtClean="0"/>
              <a:t>C is the de facto standard for embedded systems because of:</a:t>
            </a:r>
          </a:p>
          <a:p>
            <a:pPr lvl="2"/>
            <a:r>
              <a:rPr lang="en-US" dirty="0" smtClean="0"/>
              <a:t>Precise control over what the processor is doing.</a:t>
            </a:r>
          </a:p>
          <a:p>
            <a:pPr lvl="2"/>
            <a:r>
              <a:rPr lang="en-US" dirty="0"/>
              <a:t>Modest requirements for ROM, RAM, and MIPS, so much cheaper system</a:t>
            </a:r>
          </a:p>
          <a:p>
            <a:pPr lvl="2"/>
            <a:r>
              <a:rPr lang="en-US" dirty="0" smtClean="0"/>
              <a:t>Predictable behavior, no OS (e.g. Garbage Collection) preemption</a:t>
            </a:r>
          </a:p>
          <a:p>
            <a:r>
              <a:rPr lang="en-US" sz="2000" dirty="0" smtClean="0"/>
              <a:t>Learning assembly language?</a:t>
            </a:r>
          </a:p>
          <a:p>
            <a:pPr lvl="1"/>
            <a:r>
              <a:rPr lang="en-US" sz="1800" dirty="0" smtClean="0"/>
              <a:t>The compiler translates C into assembly language. To understand whether the compiler is doing a reasonable job, you need to understand what it has produced. </a:t>
            </a:r>
          </a:p>
          <a:p>
            <a:pPr lvl="1"/>
            <a:r>
              <a:rPr lang="en-US" sz="1800" dirty="0" smtClean="0"/>
              <a:t>Sometimes we may need to improve performance by writing assembly versions of functions.</a:t>
            </a:r>
          </a:p>
          <a:p>
            <a:r>
              <a:rPr lang="en-US" sz="2000" dirty="0" smtClean="0"/>
              <a:t>Required to have a microcontroller board?</a:t>
            </a:r>
          </a:p>
          <a:p>
            <a:pPr lvl="1"/>
            <a:r>
              <a:rPr lang="en-US" sz="1800" dirty="0" smtClean="0"/>
              <a:t>The best way to learn is hands-on. </a:t>
            </a:r>
          </a:p>
          <a:p>
            <a:pPr lvl="1"/>
            <a:r>
              <a:rPr lang="en-US" sz="1800" dirty="0" smtClean="0"/>
              <a:t>You will keep these boards after the semester ends for possible use in other projects (e.g. Senior Design, Advanced Embedded System Design, Mechatronics, etc.)</a:t>
            </a:r>
          </a:p>
        </p:txBody>
      </p:sp>
    </p:spTree>
    <p:extLst>
      <p:ext uri="{BB962C8B-B14F-4D97-AF65-F5344CB8AC3E}">
        <p14:creationId xmlns:p14="http://schemas.microsoft.com/office/powerpoint/2010/main" val="497528027"/>
      </p:ext>
    </p:extLst>
  </p:cSld>
  <p:clrMapOvr>
    <a:masterClrMapping/>
  </p:clrMapOvr>
  <p:transition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6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6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6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6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6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6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06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6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6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6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6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6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1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061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061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1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61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061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1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061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061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17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0617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0617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17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0617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0617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6179" grpId="0" build="p" bldLvl="2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What is an Embedded System?</a:t>
            </a:r>
            <a:endParaRPr lang="en-US" sz="2000" dirty="0" smtClean="0"/>
          </a:p>
          <a:p>
            <a:pPr lvl="1"/>
            <a:r>
              <a:rPr lang="en-US" sz="1800" dirty="0" smtClean="0"/>
              <a:t>Application-specific computer system</a:t>
            </a:r>
          </a:p>
          <a:p>
            <a:pPr lvl="1"/>
            <a:r>
              <a:rPr lang="en-US" sz="1800" dirty="0" smtClean="0"/>
              <a:t>Built into a larger system</a:t>
            </a:r>
          </a:p>
          <a:p>
            <a:r>
              <a:rPr lang="en-US" sz="2000" dirty="0" smtClean="0"/>
              <a:t>Why add a computer to the larger system?</a:t>
            </a:r>
          </a:p>
          <a:p>
            <a:pPr lvl="1"/>
            <a:r>
              <a:rPr lang="en-US" sz="1800" dirty="0" smtClean="0"/>
              <a:t>Better performance</a:t>
            </a:r>
          </a:p>
          <a:p>
            <a:pPr lvl="1"/>
            <a:r>
              <a:rPr lang="en-US" sz="1800" dirty="0" smtClean="0"/>
              <a:t>More functions and features</a:t>
            </a:r>
          </a:p>
          <a:p>
            <a:pPr lvl="1"/>
            <a:r>
              <a:rPr lang="en-US" sz="1800" dirty="0" smtClean="0"/>
              <a:t>Lower cost</a:t>
            </a:r>
          </a:p>
          <a:p>
            <a:pPr lvl="1"/>
            <a:r>
              <a:rPr lang="en-US" sz="1800" dirty="0" smtClean="0"/>
              <a:t>More dependability</a:t>
            </a:r>
          </a:p>
          <a:p>
            <a:r>
              <a:rPr lang="en-US" sz="2000" dirty="0" smtClean="0"/>
              <a:t>Economics</a:t>
            </a:r>
          </a:p>
          <a:p>
            <a:pPr lvl="1"/>
            <a:r>
              <a:rPr lang="en-US" sz="1800" dirty="0" smtClean="0"/>
              <a:t>Microcontrollers (used for embedded computers) are high-volume, so recurring cost is low</a:t>
            </a:r>
          </a:p>
          <a:p>
            <a:pPr lvl="1"/>
            <a:r>
              <a:rPr lang="en-US" sz="1800" dirty="0" smtClean="0"/>
              <a:t>Nonrecurring cost dominated by software development</a:t>
            </a:r>
          </a:p>
          <a:p>
            <a:r>
              <a:rPr lang="en-US" sz="2000" dirty="0" smtClean="0"/>
              <a:t>Networks</a:t>
            </a:r>
          </a:p>
          <a:p>
            <a:pPr lvl="1"/>
            <a:r>
              <a:rPr lang="en-US" sz="1800" dirty="0" smtClean="0"/>
              <a:t>Often embedded system will use multiple processors communicating across a network to lower parts and assembly costs and improve reliability</a:t>
            </a:r>
          </a:p>
          <a:p>
            <a:pPr lvl="1"/>
            <a:endParaRPr lang="en-US" sz="1800" dirty="0" smtClean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053048664"/>
      </p:ext>
    </p:extLst>
  </p:cSld>
  <p:clrMapOvr>
    <a:masterClrMapping/>
  </p:clrMapOvr>
  <p:transition>
    <p:pull dir="ru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References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hlinkClick r:id="rId2"/>
              </a:rPr>
              <a:t>ARMv6-M Architecture Reference Manual</a:t>
            </a:r>
            <a:endParaRPr lang="en-GB" dirty="0" smtClean="0"/>
          </a:p>
          <a:p>
            <a:r>
              <a:rPr lang="en-GB" dirty="0">
                <a:hlinkClick r:id="rId3"/>
              </a:rPr>
              <a:t>The Definitive Guide to ARM® Cortex®-</a:t>
            </a:r>
            <a:r>
              <a:rPr lang="en-GB" dirty="0" smtClean="0">
                <a:hlinkClick r:id="rId3"/>
              </a:rPr>
              <a:t>M0</a:t>
            </a:r>
            <a:endParaRPr lang="en-GB" dirty="0" smtClean="0"/>
          </a:p>
          <a:p>
            <a:r>
              <a:rPr lang="en-GB" dirty="0" smtClean="0">
                <a:hlinkClick r:id="rId4"/>
              </a:rPr>
              <a:t>Cortex-M0 Technical Reference Manual</a:t>
            </a:r>
            <a:endParaRPr lang="en-GB" dirty="0" smtClean="0">
              <a:hlinkClick r:id="rId5"/>
            </a:endParaRPr>
          </a:p>
          <a:p>
            <a:r>
              <a:rPr lang="en-GB" dirty="0" smtClean="0">
                <a:hlinkClick r:id="rId5"/>
              </a:rPr>
              <a:t>Cortex-M0 Devices Generic User Guide</a:t>
            </a:r>
            <a:endParaRPr lang="en-GB" dirty="0" smtClean="0"/>
          </a:p>
          <a:p>
            <a:r>
              <a:rPr lang="en-GB" dirty="0" smtClean="0">
                <a:hlinkClick r:id="rId6"/>
              </a:rPr>
              <a:t>LPC111x Product Data Sheet</a:t>
            </a:r>
            <a:endParaRPr lang="en-GB" dirty="0" smtClean="0"/>
          </a:p>
          <a:p>
            <a:r>
              <a:rPr lang="en-GB" dirty="0" smtClean="0">
                <a:hlinkClick r:id="rId7"/>
              </a:rPr>
              <a:t>LPC111x User Manual</a:t>
            </a:r>
            <a:endParaRPr lang="en-GB" dirty="0" smtClean="0"/>
          </a:p>
          <a:p>
            <a:r>
              <a:rPr lang="en-GB" dirty="0" smtClean="0">
                <a:hlinkClick r:id="rId8"/>
              </a:rPr>
              <a:t>LPC1114 Board Schematics</a:t>
            </a:r>
            <a:endParaRPr lang="en-GB" dirty="0" smtClean="0"/>
          </a:p>
          <a:p>
            <a:r>
              <a:rPr lang="en-GB" dirty="0" smtClean="0">
                <a:hlinkClick r:id="rId9"/>
              </a:rPr>
              <a:t>Application Note 237</a:t>
            </a:r>
            <a:endParaRPr lang="en-GB" dirty="0" smtClean="0"/>
          </a:p>
          <a:p>
            <a:pPr lvl="1"/>
            <a:r>
              <a:rPr lang="en-GB" dirty="0" smtClean="0"/>
              <a:t>This introduces how to set up the development environment with ARM-MDK and LPC-Link </a:t>
            </a:r>
            <a:r>
              <a:rPr lang="en-GB" smtClean="0"/>
              <a:t>2.</a:t>
            </a:r>
            <a:endParaRPr lang="en-GB" dirty="0" smtClean="0"/>
          </a:p>
          <a:p>
            <a:pPr lvl="1"/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071620"/>
      </p:ext>
    </p:extLst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42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599" y="12700"/>
            <a:ext cx="8915401" cy="839788"/>
          </a:xfrm>
        </p:spPr>
        <p:txBody>
          <a:bodyPr/>
          <a:lstStyle/>
          <a:p>
            <a:pPr>
              <a:defRPr/>
            </a:pPr>
            <a:r>
              <a:rPr lang="en-US" sz="3400" dirty="0" smtClean="0"/>
              <a:t>Options for Building Embedded Systems</a:t>
            </a:r>
          </a:p>
        </p:txBody>
      </p:sp>
      <p:graphicFrame>
        <p:nvGraphicFramePr>
          <p:cNvPr id="359712" name="Group 28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3604100"/>
              </p:ext>
            </p:extLst>
          </p:nvPr>
        </p:nvGraphicFramePr>
        <p:xfrm>
          <a:off x="685800" y="1143000"/>
          <a:ext cx="8382000" cy="5051424"/>
        </p:xfrm>
        <a:graphic>
          <a:graphicData uri="http://schemas.openxmlformats.org/drawingml/2006/table">
            <a:tbl>
              <a:tblPr/>
              <a:tblGrid>
                <a:gridCol w="2133600"/>
                <a:gridCol w="792163"/>
                <a:gridCol w="608012"/>
                <a:gridCol w="1028700"/>
                <a:gridCol w="847725"/>
                <a:gridCol w="1066800"/>
                <a:gridCol w="838200"/>
                <a:gridCol w="1066800"/>
              </a:tblGrid>
              <a:tr h="73156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Implementation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Design</a:t>
                      </a:r>
                      <a:b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</a:b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Cost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Unit </a:t>
                      </a:r>
                      <a:b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</a:b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Cost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Upgrades</a:t>
                      </a:r>
                      <a:b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</a:b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 &amp; Bug</a:t>
                      </a:r>
                      <a:b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</a:b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Fixes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Size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Weight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Power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System</a:t>
                      </a:r>
                      <a:b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</a:b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Speed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</a:tr>
              <a:tr h="67790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Verdana" pitchFamily="34" charset="0"/>
                        </a:rPr>
                        <a:t>Discrete Logic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40000"/>
                          </a:solidFill>
                          <a:effectLst/>
                          <a:latin typeface="Verdana" pitchFamily="34" charset="0"/>
                        </a:rPr>
                        <a:t>low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40000"/>
                          </a:solidFill>
                          <a:effectLst/>
                          <a:latin typeface="Verdana" pitchFamily="34" charset="0"/>
                        </a:rPr>
                        <a:t>mid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40000"/>
                          </a:solidFill>
                          <a:effectLst/>
                          <a:latin typeface="Verdana" pitchFamily="34" charset="0"/>
                        </a:rPr>
                        <a:t>hard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40000"/>
                          </a:solidFill>
                          <a:effectLst/>
                          <a:latin typeface="Verdana" pitchFamily="34" charset="0"/>
                        </a:rPr>
                        <a:t>large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40000"/>
                          </a:solidFill>
                          <a:effectLst/>
                          <a:latin typeface="Verdana" pitchFamily="34" charset="0"/>
                        </a:rPr>
                        <a:t>high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40000"/>
                          </a:solidFill>
                          <a:effectLst/>
                          <a:latin typeface="Verdana" pitchFamily="34" charset="0"/>
                        </a:rPr>
                        <a:t>?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40000"/>
                          </a:solidFill>
                          <a:effectLst/>
                          <a:latin typeface="Verdana" pitchFamily="34" charset="0"/>
                        </a:rPr>
                        <a:t>very fast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301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Verdana" pitchFamily="34" charset="0"/>
                        </a:rPr>
                        <a:t>ASIC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40000"/>
                          </a:solidFill>
                          <a:effectLst/>
                          <a:latin typeface="Verdana" pitchFamily="34" charset="0"/>
                        </a:rPr>
                        <a:t>high ($500K/ mask set)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40000"/>
                          </a:solidFill>
                          <a:effectLst/>
                          <a:latin typeface="Verdana" pitchFamily="34" charset="0"/>
                        </a:rPr>
                        <a:t>very low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40000"/>
                          </a:solidFill>
                          <a:effectLst/>
                          <a:latin typeface="Verdana" pitchFamily="34" charset="0"/>
                        </a:rPr>
                        <a:t>hard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40000"/>
                          </a:solidFill>
                          <a:effectLst/>
                          <a:latin typeface="Verdana" pitchFamily="34" charset="0"/>
                        </a:rPr>
                        <a:t>tiny - 1 die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40000"/>
                          </a:solidFill>
                          <a:effectLst/>
                          <a:latin typeface="Verdana" pitchFamily="34" charset="0"/>
                        </a:rPr>
                        <a:t>very low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40000"/>
                          </a:solidFill>
                          <a:effectLst/>
                          <a:latin typeface="Verdana" pitchFamily="34" charset="0"/>
                        </a:rPr>
                        <a:t>low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40000"/>
                          </a:solidFill>
                          <a:effectLst/>
                          <a:latin typeface="Verdana" pitchFamily="34" charset="0"/>
                        </a:rPr>
                        <a:t>extremely fast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4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790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Verdana" pitchFamily="34" charset="0"/>
                        </a:rPr>
                        <a:t>Programmable logic – FPGA, PLD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40000"/>
                          </a:solidFill>
                          <a:effectLst/>
                          <a:latin typeface="Verdana" pitchFamily="34" charset="0"/>
                        </a:rPr>
                        <a:t>low 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40000"/>
                          </a:solidFill>
                          <a:effectLst/>
                          <a:latin typeface="Verdana" pitchFamily="34" charset="0"/>
                        </a:rPr>
                        <a:t>mid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40000"/>
                          </a:solidFill>
                          <a:effectLst/>
                          <a:latin typeface="Verdana" pitchFamily="34" charset="0"/>
                        </a:rPr>
                        <a:t>easy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40000"/>
                          </a:solidFill>
                          <a:effectLst/>
                          <a:latin typeface="Verdana" pitchFamily="34" charset="0"/>
                        </a:rPr>
                        <a:t>small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40000"/>
                          </a:solidFill>
                          <a:effectLst/>
                          <a:latin typeface="Verdana" pitchFamily="34" charset="0"/>
                        </a:rPr>
                        <a:t>low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40000"/>
                          </a:solidFill>
                          <a:effectLst/>
                          <a:latin typeface="Verdana" pitchFamily="34" charset="0"/>
                        </a:rPr>
                        <a:t>medium to high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40000"/>
                          </a:solidFill>
                          <a:effectLst/>
                          <a:latin typeface="Verdana" pitchFamily="34" charset="0"/>
                        </a:rPr>
                        <a:t>very fast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156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pitchFamily="34" charset="0"/>
                        </a:rPr>
                        <a:t>Microprocessor + memory + peripherals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40000"/>
                          </a:solidFill>
                          <a:effectLst/>
                          <a:latin typeface="Verdana" pitchFamily="34" charset="0"/>
                        </a:rPr>
                        <a:t>low to mid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40000"/>
                          </a:solidFill>
                          <a:effectLst/>
                          <a:latin typeface="Verdana" pitchFamily="34" charset="0"/>
                        </a:rPr>
                        <a:t>mid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40000"/>
                          </a:solidFill>
                          <a:effectLst/>
                          <a:latin typeface="Verdana" pitchFamily="34" charset="0"/>
                        </a:rPr>
                        <a:t>easy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40000"/>
                          </a:solidFill>
                          <a:effectLst/>
                          <a:latin typeface="Verdana" pitchFamily="34" charset="0"/>
                        </a:rPr>
                        <a:t>small to med.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40000"/>
                          </a:solidFill>
                          <a:effectLst/>
                          <a:latin typeface="Verdana" pitchFamily="34" charset="0"/>
                        </a:rPr>
                        <a:t>low to moderate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40000"/>
                          </a:solidFill>
                          <a:effectLst/>
                          <a:latin typeface="Verdana" pitchFamily="34" charset="0"/>
                        </a:rPr>
                        <a:t>medium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40000"/>
                          </a:solidFill>
                          <a:effectLst/>
                          <a:latin typeface="Verdana" pitchFamily="34" charset="0"/>
                        </a:rPr>
                        <a:t>moderate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156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pitchFamily="34" charset="0"/>
                        </a:rPr>
                        <a:t>Microcontroller (int. memory &amp; peripherals)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40000"/>
                          </a:solidFill>
                          <a:effectLst/>
                          <a:latin typeface="Verdana" pitchFamily="34" charset="0"/>
                        </a:rPr>
                        <a:t>low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40000"/>
                          </a:solidFill>
                          <a:effectLst/>
                          <a:latin typeface="Verdana" pitchFamily="34" charset="0"/>
                        </a:rPr>
                        <a:t>mid to low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40000"/>
                          </a:solidFill>
                          <a:effectLst/>
                          <a:latin typeface="Verdana" pitchFamily="34" charset="0"/>
                        </a:rPr>
                        <a:t>easy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40000"/>
                          </a:solidFill>
                          <a:effectLst/>
                          <a:latin typeface="Verdana" pitchFamily="34" charset="0"/>
                        </a:rPr>
                        <a:t>small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40000"/>
                          </a:solidFill>
                          <a:effectLst/>
                          <a:latin typeface="Verdana" pitchFamily="34" charset="0"/>
                        </a:rPr>
                        <a:t>low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40000"/>
                          </a:solidFill>
                          <a:effectLst/>
                          <a:latin typeface="Verdana" pitchFamily="34" charset="0"/>
                        </a:rPr>
                        <a:t>medium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40000"/>
                          </a:solidFill>
                          <a:effectLst/>
                          <a:latin typeface="Verdana" pitchFamily="34" charset="0"/>
                        </a:rPr>
                        <a:t>slow to moderate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790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pitchFamily="34" charset="0"/>
                        </a:rPr>
                        <a:t>Embedded PC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40000"/>
                          </a:solidFill>
                          <a:effectLst/>
                          <a:latin typeface="Verdana" pitchFamily="34" charset="0"/>
                        </a:rPr>
                        <a:t>low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40000"/>
                          </a:solidFill>
                          <a:effectLst/>
                          <a:latin typeface="Verdana" pitchFamily="34" charset="0"/>
                        </a:rPr>
                        <a:t>high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40000"/>
                          </a:solidFill>
                          <a:effectLst/>
                          <a:latin typeface="Verdana" pitchFamily="34" charset="0"/>
                        </a:rPr>
                        <a:t>easy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40000"/>
                          </a:solidFill>
                          <a:effectLst/>
                          <a:latin typeface="Verdana" pitchFamily="34" charset="0"/>
                        </a:rPr>
                        <a:t>medium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40000"/>
                          </a:solidFill>
                          <a:effectLst/>
                          <a:latin typeface="Verdana" pitchFamily="34" charset="0"/>
                        </a:rPr>
                        <a:t>moderate to high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40000"/>
                          </a:solidFill>
                          <a:effectLst/>
                          <a:latin typeface="Verdana" pitchFamily="34" charset="0"/>
                        </a:rPr>
                        <a:t>medium to high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40000"/>
                          </a:solidFill>
                          <a:effectLst/>
                          <a:latin typeface="Verdana" pitchFamily="34" charset="0"/>
                        </a:rPr>
                        <a:t>fast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389" name="Text Box 90"/>
          <p:cNvSpPr txBox="1">
            <a:spLocks noChangeArrowheads="1"/>
          </p:cNvSpPr>
          <p:nvPr/>
        </p:nvSpPr>
        <p:spPr bwMode="auto">
          <a:xfrm rot="-5400000">
            <a:off x="-769938" y="2598738"/>
            <a:ext cx="19970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Verdana" pitchFamily="34" charset="0"/>
              </a:rPr>
              <a:t>Dedicated Hardware</a:t>
            </a:r>
          </a:p>
        </p:txBody>
      </p:sp>
      <p:sp>
        <p:nvSpPr>
          <p:cNvPr id="13390" name="Text Box 93"/>
          <p:cNvSpPr txBox="1">
            <a:spLocks noChangeArrowheads="1"/>
          </p:cNvSpPr>
          <p:nvPr/>
        </p:nvSpPr>
        <p:spPr bwMode="auto">
          <a:xfrm rot="-5400000">
            <a:off x="-695325" y="4670425"/>
            <a:ext cx="2060575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1400">
                <a:solidFill>
                  <a:schemeClr val="accent2"/>
                </a:solidFill>
                <a:latin typeface="Verdana" pitchFamily="34" charset="0"/>
              </a:rPr>
              <a:t>Software Running on</a:t>
            </a:r>
            <a:br>
              <a:rPr lang="en-US" sz="1400">
                <a:solidFill>
                  <a:schemeClr val="accent2"/>
                </a:solidFill>
                <a:latin typeface="Verdana" pitchFamily="34" charset="0"/>
              </a:rPr>
            </a:br>
            <a:r>
              <a:rPr lang="en-US" sz="1400">
                <a:solidFill>
                  <a:schemeClr val="accent2"/>
                </a:solidFill>
                <a:latin typeface="Verdana" pitchFamily="34" charset="0"/>
              </a:rPr>
              <a:t>Generic Hardware</a:t>
            </a:r>
          </a:p>
        </p:txBody>
      </p:sp>
    </p:spTree>
    <p:extLst>
      <p:ext uri="{BB962C8B-B14F-4D97-AF65-F5344CB8AC3E}">
        <p14:creationId xmlns:p14="http://schemas.microsoft.com/office/powerpoint/2010/main" val="2365169775"/>
      </p:ext>
    </p:extLst>
  </p:cSld>
  <p:clrMapOvr>
    <a:masterClrMapping/>
  </p:clrMapOvr>
  <p:transition>
    <p:pull dir="r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3200" dirty="0" smtClean="0"/>
              <a:t>Example Embedded System: Bike Computer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838200"/>
            <a:ext cx="5334000" cy="6019800"/>
          </a:xfrm>
        </p:spPr>
        <p:txBody>
          <a:bodyPr/>
          <a:lstStyle/>
          <a:p>
            <a:r>
              <a:rPr lang="en-US" dirty="0" smtClean="0"/>
              <a:t>Functions</a:t>
            </a:r>
          </a:p>
          <a:p>
            <a:pPr lvl="1"/>
            <a:r>
              <a:rPr lang="en-US" sz="2000" dirty="0" smtClean="0"/>
              <a:t>Speed and distance measurement</a:t>
            </a:r>
          </a:p>
          <a:p>
            <a:r>
              <a:rPr lang="en-US" dirty="0" smtClean="0"/>
              <a:t>Constraints</a:t>
            </a:r>
          </a:p>
          <a:p>
            <a:pPr lvl="1"/>
            <a:r>
              <a:rPr lang="en-US" sz="2000" dirty="0" smtClean="0"/>
              <a:t>Size</a:t>
            </a:r>
          </a:p>
          <a:p>
            <a:pPr lvl="1"/>
            <a:r>
              <a:rPr lang="en-US" sz="2000" dirty="0" smtClean="0"/>
              <a:t>Cost</a:t>
            </a:r>
          </a:p>
          <a:p>
            <a:pPr lvl="1"/>
            <a:r>
              <a:rPr lang="en-US" sz="2000" dirty="0" smtClean="0"/>
              <a:t>Power and Energy</a:t>
            </a:r>
          </a:p>
          <a:p>
            <a:pPr lvl="1"/>
            <a:r>
              <a:rPr lang="en-US" sz="2000" dirty="0" smtClean="0"/>
              <a:t>Weight</a:t>
            </a:r>
          </a:p>
          <a:p>
            <a:r>
              <a:rPr lang="en-US" dirty="0" smtClean="0"/>
              <a:t>Inputs</a:t>
            </a:r>
          </a:p>
          <a:p>
            <a:pPr lvl="1"/>
            <a:r>
              <a:rPr lang="en-US" sz="2000" dirty="0" smtClean="0"/>
              <a:t>Wheel rotation indicator</a:t>
            </a:r>
          </a:p>
          <a:p>
            <a:pPr lvl="1"/>
            <a:r>
              <a:rPr lang="en-US" sz="2000" dirty="0" smtClean="0"/>
              <a:t>Mode key</a:t>
            </a:r>
          </a:p>
          <a:p>
            <a:r>
              <a:rPr lang="en-US" dirty="0" smtClean="0"/>
              <a:t>Output</a:t>
            </a:r>
          </a:p>
          <a:p>
            <a:pPr lvl="1"/>
            <a:r>
              <a:rPr lang="en-US" sz="2000" dirty="0" smtClean="0"/>
              <a:t>Liquid Crystal Display </a:t>
            </a:r>
          </a:p>
          <a:p>
            <a:r>
              <a:rPr lang="en-US" dirty="0" smtClean="0"/>
              <a:t>Low performance MCU</a:t>
            </a:r>
          </a:p>
          <a:p>
            <a:pPr lvl="1"/>
            <a:r>
              <a:rPr lang="en-US" sz="2000" dirty="0" smtClean="0"/>
              <a:t>8-bit, 10 MIPS</a:t>
            </a:r>
          </a:p>
        </p:txBody>
      </p:sp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1447800"/>
            <a:ext cx="2078037" cy="291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28695008"/>
      </p:ext>
    </p:extLst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400" dirty="0" smtClean="0"/>
              <a:t>Benefits of Embedded Computer Systems</a:t>
            </a:r>
            <a:endParaRPr lang="en-US" sz="3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3363" y="762000"/>
            <a:ext cx="8910637" cy="5422900"/>
          </a:xfrm>
        </p:spPr>
        <p:txBody>
          <a:bodyPr/>
          <a:lstStyle/>
          <a:p>
            <a:r>
              <a:rPr lang="en-US" sz="2000" dirty="0" smtClean="0"/>
              <a:t>Greater performance and efficiency</a:t>
            </a:r>
          </a:p>
          <a:p>
            <a:pPr lvl="1"/>
            <a:r>
              <a:rPr lang="en-US" sz="1800" dirty="0" smtClean="0"/>
              <a:t>Software makes it possible to provide </a:t>
            </a:r>
            <a:r>
              <a:rPr lang="en-US" sz="1800" b="1" dirty="0" smtClean="0"/>
              <a:t>sophisticated control</a:t>
            </a:r>
          </a:p>
          <a:p>
            <a:endParaRPr lang="en-US" sz="2000" dirty="0" smtClean="0"/>
          </a:p>
          <a:p>
            <a:r>
              <a:rPr lang="en-US" sz="2000" dirty="0" smtClean="0"/>
              <a:t>Lower costs</a:t>
            </a:r>
          </a:p>
          <a:p>
            <a:pPr lvl="1"/>
            <a:r>
              <a:rPr lang="en-US" sz="1800" dirty="0" smtClean="0"/>
              <a:t>Less expensive components can be used</a:t>
            </a:r>
          </a:p>
          <a:p>
            <a:pPr lvl="1"/>
            <a:r>
              <a:rPr lang="en-US" sz="1800" dirty="0" smtClean="0"/>
              <a:t>Manufacturing costs reduced</a:t>
            </a:r>
          </a:p>
          <a:p>
            <a:pPr lvl="1"/>
            <a:r>
              <a:rPr lang="en-US" sz="1800" dirty="0" smtClean="0"/>
              <a:t>Operating costs reduced</a:t>
            </a:r>
          </a:p>
          <a:p>
            <a:pPr lvl="1"/>
            <a:r>
              <a:rPr lang="en-US" sz="1800" dirty="0" smtClean="0"/>
              <a:t>Maintenance costs reduced</a:t>
            </a:r>
          </a:p>
          <a:p>
            <a:endParaRPr lang="en-US" sz="2000" dirty="0" smtClean="0"/>
          </a:p>
          <a:p>
            <a:r>
              <a:rPr lang="en-US" sz="2000" dirty="0" smtClean="0"/>
              <a:t>More features</a:t>
            </a:r>
          </a:p>
          <a:p>
            <a:pPr lvl="1"/>
            <a:r>
              <a:rPr lang="en-US" sz="1800" dirty="0" smtClean="0"/>
              <a:t>Many not possible or practical with other approaches</a:t>
            </a:r>
          </a:p>
          <a:p>
            <a:endParaRPr lang="en-US" sz="2000" dirty="0" smtClean="0"/>
          </a:p>
          <a:p>
            <a:r>
              <a:rPr lang="en-US" sz="2000" dirty="0" smtClean="0"/>
              <a:t>Better dependability</a:t>
            </a:r>
          </a:p>
          <a:p>
            <a:pPr lvl="1"/>
            <a:r>
              <a:rPr lang="en-US" sz="1800" dirty="0" smtClean="0"/>
              <a:t>Adaptive system which can compensate for failures</a:t>
            </a:r>
          </a:p>
          <a:p>
            <a:pPr lvl="1"/>
            <a:r>
              <a:rPr lang="en-US" sz="1800" dirty="0" smtClean="0"/>
              <a:t>Better diagnostics to improve repair time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145909549"/>
      </p:ext>
    </p:extLst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Embedded System 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Closed-loop control system</a:t>
            </a:r>
          </a:p>
          <a:p>
            <a:pPr lvl="1"/>
            <a:r>
              <a:rPr lang="en-US" sz="1800" dirty="0" smtClean="0"/>
              <a:t>Monitor a process, adjust an output to maintain desired set point (temperature, speed, direction, etc.)</a:t>
            </a:r>
          </a:p>
          <a:p>
            <a:r>
              <a:rPr lang="en-US" sz="2000" dirty="0" smtClean="0"/>
              <a:t>Sequencing</a:t>
            </a:r>
          </a:p>
          <a:p>
            <a:pPr lvl="1"/>
            <a:r>
              <a:rPr lang="en-US" sz="1800" dirty="0" smtClean="0"/>
              <a:t>Step through different stages based on environment and system </a:t>
            </a:r>
          </a:p>
          <a:p>
            <a:r>
              <a:rPr lang="en-US" sz="2000" dirty="0" smtClean="0"/>
              <a:t>Signal processing</a:t>
            </a:r>
          </a:p>
          <a:p>
            <a:pPr lvl="1"/>
            <a:r>
              <a:rPr lang="en-US" sz="1800" dirty="0" smtClean="0"/>
              <a:t>Remove noise, select desired signal features</a:t>
            </a:r>
          </a:p>
          <a:p>
            <a:r>
              <a:rPr lang="en-US" sz="2000" dirty="0" smtClean="0"/>
              <a:t>Communications and networking</a:t>
            </a:r>
          </a:p>
          <a:p>
            <a:pPr lvl="1"/>
            <a:r>
              <a:rPr lang="en-US" sz="1800" dirty="0" smtClean="0"/>
              <a:t>Exchange information reliably and quickly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769106129"/>
      </p:ext>
    </p:extLst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Attributes of Embedded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Interfacing with larger system and environment</a:t>
            </a:r>
          </a:p>
          <a:p>
            <a:pPr lvl="1"/>
            <a:r>
              <a:rPr lang="en-US" sz="1800" dirty="0" smtClean="0"/>
              <a:t>Analog signals for reading sensors</a:t>
            </a:r>
          </a:p>
          <a:p>
            <a:pPr lvl="2"/>
            <a:r>
              <a:rPr lang="en-US" sz="1800" dirty="0" smtClean="0"/>
              <a:t>Typically use a voltage to represent a physical value</a:t>
            </a:r>
          </a:p>
          <a:p>
            <a:pPr lvl="1"/>
            <a:r>
              <a:rPr lang="en-US" sz="1800" dirty="0" smtClean="0"/>
              <a:t>Power electronics for driving motors, solenoids</a:t>
            </a:r>
          </a:p>
          <a:p>
            <a:pPr lvl="1"/>
            <a:r>
              <a:rPr lang="en-US" sz="1800" dirty="0" smtClean="0"/>
              <a:t>Digital interfaces for communicating with other digital devices</a:t>
            </a:r>
          </a:p>
          <a:p>
            <a:pPr lvl="2"/>
            <a:r>
              <a:rPr lang="en-US" sz="1800" dirty="0" smtClean="0"/>
              <a:t>Simple - switches</a:t>
            </a:r>
          </a:p>
          <a:p>
            <a:pPr lvl="2"/>
            <a:r>
              <a:rPr lang="en-US" sz="1800" dirty="0" smtClean="0"/>
              <a:t>Complex - displays</a:t>
            </a:r>
          </a:p>
          <a:p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206440930"/>
      </p:ext>
    </p:extLst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67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Example Analog Sensor - Depth Gauge</a:t>
            </a:r>
          </a:p>
        </p:txBody>
      </p:sp>
      <p:sp>
        <p:nvSpPr>
          <p:cNvPr id="6164" name="Rectangle 44"/>
          <p:cNvSpPr>
            <a:spLocks noGrp="1" noChangeArrowheads="1"/>
          </p:cNvSpPr>
          <p:nvPr>
            <p:ph idx="1"/>
          </p:nvPr>
        </p:nvSpPr>
        <p:spPr>
          <a:xfrm>
            <a:off x="4572000" y="4343400"/>
            <a:ext cx="4495800" cy="251460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AutoNum type="arabicPeriod"/>
            </a:pPr>
            <a:r>
              <a:rPr lang="en-US" sz="1600" b="0" dirty="0" smtClean="0"/>
              <a:t>Sensor detects </a:t>
            </a:r>
            <a:r>
              <a:rPr lang="en-US" sz="1600" b="0" i="1" dirty="0" smtClean="0"/>
              <a:t>pressure </a:t>
            </a:r>
            <a:r>
              <a:rPr lang="en-US" sz="1600" b="0" dirty="0" smtClean="0"/>
              <a:t>and generates a proportional </a:t>
            </a:r>
            <a:r>
              <a:rPr lang="en-US" sz="1600" b="0" i="1" dirty="0" smtClean="0"/>
              <a:t>output voltage</a:t>
            </a:r>
            <a:r>
              <a:rPr lang="en-US" sz="1600" b="0" dirty="0" smtClean="0"/>
              <a:t> </a:t>
            </a:r>
            <a:r>
              <a:rPr lang="en-US" sz="1600" b="0" dirty="0" err="1" smtClean="0"/>
              <a:t>V_sensor</a:t>
            </a:r>
            <a:endParaRPr lang="en-US" sz="1600" b="0" dirty="0" smtClean="0"/>
          </a:p>
          <a:p>
            <a:pPr>
              <a:lnSpc>
                <a:spcPct val="80000"/>
              </a:lnSpc>
              <a:buFontTx/>
              <a:buAutoNum type="arabicPeriod"/>
            </a:pPr>
            <a:r>
              <a:rPr lang="en-US" sz="1600" b="0" dirty="0" smtClean="0"/>
              <a:t>ADC generates a proportional digital </a:t>
            </a:r>
            <a:r>
              <a:rPr lang="en-US" sz="1600" b="0" i="1" dirty="0" smtClean="0"/>
              <a:t>integer</a:t>
            </a:r>
            <a:r>
              <a:rPr lang="en-US" sz="1600" b="0" dirty="0" smtClean="0"/>
              <a:t> (code) based on </a:t>
            </a:r>
            <a:r>
              <a:rPr lang="en-US" sz="1600" b="0" dirty="0" err="1" smtClean="0"/>
              <a:t>V_sensor</a:t>
            </a:r>
            <a:r>
              <a:rPr lang="en-US" sz="1600" b="0" dirty="0" smtClean="0"/>
              <a:t> and </a:t>
            </a:r>
            <a:r>
              <a:rPr lang="en-US" sz="1600" b="0" dirty="0" err="1" smtClean="0"/>
              <a:t>V_ref</a:t>
            </a:r>
            <a:endParaRPr lang="en-US" sz="1600" b="0" dirty="0" smtClean="0"/>
          </a:p>
          <a:p>
            <a:pPr>
              <a:lnSpc>
                <a:spcPct val="80000"/>
              </a:lnSpc>
              <a:buFontTx/>
              <a:buAutoNum type="arabicPeriod"/>
            </a:pPr>
            <a:r>
              <a:rPr lang="en-US" sz="1600" b="0" dirty="0" smtClean="0"/>
              <a:t>Code can convert that integer to a something more useful</a:t>
            </a:r>
          </a:p>
          <a:p>
            <a:pPr marL="762000" lvl="1" indent="-304800">
              <a:lnSpc>
                <a:spcPct val="80000"/>
              </a:lnSpc>
              <a:buFontTx/>
              <a:buAutoNum type="arabicPeriod"/>
            </a:pPr>
            <a:r>
              <a:rPr lang="en-US" sz="1400" dirty="0" smtClean="0"/>
              <a:t>first a float representing the </a:t>
            </a:r>
            <a:r>
              <a:rPr lang="en-US" sz="1400" i="1" dirty="0" smtClean="0"/>
              <a:t>voltage</a:t>
            </a:r>
            <a:r>
              <a:rPr lang="en-US" sz="1400" dirty="0" smtClean="0"/>
              <a:t>, </a:t>
            </a:r>
          </a:p>
          <a:p>
            <a:pPr marL="762000" lvl="1" indent="-304800">
              <a:lnSpc>
                <a:spcPct val="80000"/>
              </a:lnSpc>
              <a:buFontTx/>
              <a:buAutoNum type="arabicPeriod"/>
            </a:pPr>
            <a:r>
              <a:rPr lang="en-US" sz="1400" dirty="0" smtClean="0"/>
              <a:t>then another float representing </a:t>
            </a:r>
            <a:r>
              <a:rPr lang="en-US" sz="1400" i="1" dirty="0" smtClean="0"/>
              <a:t>pressure</a:t>
            </a:r>
            <a:r>
              <a:rPr lang="en-US" sz="1400" dirty="0" smtClean="0"/>
              <a:t>,</a:t>
            </a:r>
          </a:p>
          <a:p>
            <a:pPr marL="762000" lvl="1" indent="-304800">
              <a:lnSpc>
                <a:spcPct val="80000"/>
              </a:lnSpc>
              <a:buFontTx/>
              <a:buAutoNum type="arabicPeriod"/>
            </a:pPr>
            <a:r>
              <a:rPr lang="en-US" sz="1400" dirty="0" smtClean="0"/>
              <a:t>finally another float representing </a:t>
            </a:r>
            <a:r>
              <a:rPr lang="en-US" sz="1400" i="1" dirty="0" smtClean="0"/>
              <a:t>depth</a:t>
            </a:r>
          </a:p>
        </p:txBody>
      </p:sp>
      <p:sp>
        <p:nvSpPr>
          <p:cNvPr id="6147" name="Text Box 4"/>
          <p:cNvSpPr txBox="1">
            <a:spLocks noChangeArrowheads="1"/>
          </p:cNvSpPr>
          <p:nvPr/>
        </p:nvSpPr>
        <p:spPr bwMode="auto">
          <a:xfrm>
            <a:off x="793750" y="1355725"/>
            <a:ext cx="958850" cy="590550"/>
          </a:xfrm>
          <a:prstGeom prst="rect">
            <a:avLst/>
          </a:prstGeom>
          <a:solidFill>
            <a:srgbClr val="CCECFF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2400" baseline="-25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 baseline="-25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 baseline="-25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 baseline="-25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 baseline="-25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1600" baseline="0">
                <a:latin typeface="Tahoma" charset="0"/>
              </a:rPr>
              <a:t>Pressure</a:t>
            </a:r>
            <a:br>
              <a:rPr lang="en-US" sz="1600" baseline="0">
                <a:latin typeface="Tahoma" charset="0"/>
              </a:rPr>
            </a:br>
            <a:r>
              <a:rPr lang="en-US" sz="1600" baseline="0">
                <a:latin typeface="Tahoma" charset="0"/>
              </a:rPr>
              <a:t>Sensor</a:t>
            </a:r>
          </a:p>
        </p:txBody>
      </p:sp>
      <p:sp>
        <p:nvSpPr>
          <p:cNvPr id="6148" name="Text Box 5"/>
          <p:cNvSpPr txBox="1">
            <a:spLocks noChangeArrowheads="1"/>
          </p:cNvSpPr>
          <p:nvPr/>
        </p:nvSpPr>
        <p:spPr bwMode="auto">
          <a:xfrm>
            <a:off x="2012950" y="1233488"/>
            <a:ext cx="1111250" cy="835025"/>
          </a:xfrm>
          <a:prstGeom prst="rect">
            <a:avLst/>
          </a:prstGeom>
          <a:solidFill>
            <a:srgbClr val="CCECFF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2400" baseline="-25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 baseline="-25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 baseline="-25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 baseline="-25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 baseline="-25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1600" baseline="0">
                <a:latin typeface="Tahoma" charset="0"/>
              </a:rPr>
              <a:t>Analog to </a:t>
            </a:r>
            <a:br>
              <a:rPr lang="en-US" sz="1600" baseline="0">
                <a:latin typeface="Tahoma" charset="0"/>
              </a:rPr>
            </a:br>
            <a:r>
              <a:rPr lang="en-US" sz="1600" baseline="0">
                <a:latin typeface="Tahoma" charset="0"/>
              </a:rPr>
              <a:t>Digital </a:t>
            </a:r>
            <a:br>
              <a:rPr lang="en-US" sz="1600" baseline="0">
                <a:latin typeface="Tahoma" charset="0"/>
              </a:rPr>
            </a:br>
            <a:r>
              <a:rPr lang="en-US" sz="1600" baseline="0">
                <a:latin typeface="Tahoma" charset="0"/>
              </a:rPr>
              <a:t>Converter</a:t>
            </a:r>
          </a:p>
        </p:txBody>
      </p:sp>
      <p:sp>
        <p:nvSpPr>
          <p:cNvPr id="6149" name="Text Box 6"/>
          <p:cNvSpPr txBox="1">
            <a:spLocks noChangeArrowheads="1"/>
          </p:cNvSpPr>
          <p:nvPr/>
        </p:nvSpPr>
        <p:spPr bwMode="auto">
          <a:xfrm>
            <a:off x="3505200" y="990600"/>
            <a:ext cx="5638800" cy="1323975"/>
          </a:xfrm>
          <a:prstGeom prst="rect">
            <a:avLst/>
          </a:prstGeom>
          <a:solidFill>
            <a:srgbClr val="CCECFF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400" baseline="-25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 baseline="-25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 baseline="-25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 baseline="-25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 baseline="-25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600" baseline="0" dirty="0">
                <a:latin typeface="Tahoma" charset="0"/>
              </a:rPr>
              <a:t>// Your software</a:t>
            </a:r>
          </a:p>
          <a:p>
            <a:r>
              <a:rPr lang="en-US" sz="1600" baseline="0" dirty="0" err="1">
                <a:latin typeface="Tahoma" charset="0"/>
              </a:rPr>
              <a:t>ADC_Code</a:t>
            </a:r>
            <a:r>
              <a:rPr lang="en-US" sz="1600" baseline="0" dirty="0">
                <a:latin typeface="Tahoma" charset="0"/>
              </a:rPr>
              <a:t> = ADC0-&gt;R[0];</a:t>
            </a:r>
          </a:p>
          <a:p>
            <a:r>
              <a:rPr lang="en-US" sz="1600" baseline="0" dirty="0" err="1">
                <a:latin typeface="Tahoma" charset="0"/>
              </a:rPr>
              <a:t>V_sensor</a:t>
            </a:r>
            <a:r>
              <a:rPr lang="en-US" sz="1600" baseline="0" dirty="0">
                <a:latin typeface="Tahoma" charset="0"/>
              </a:rPr>
              <a:t> = </a:t>
            </a:r>
            <a:r>
              <a:rPr lang="en-US" sz="1600" baseline="0" dirty="0" err="1">
                <a:latin typeface="Tahoma" charset="0"/>
              </a:rPr>
              <a:t>ADC_code</a:t>
            </a:r>
            <a:r>
              <a:rPr lang="en-US" sz="1600" baseline="0" dirty="0">
                <a:latin typeface="Tahoma" charset="0"/>
              </a:rPr>
              <a:t>*</a:t>
            </a:r>
            <a:r>
              <a:rPr lang="en-US" sz="1600" baseline="0" dirty="0" err="1">
                <a:latin typeface="Tahoma" charset="0"/>
              </a:rPr>
              <a:t>V_ref</a:t>
            </a:r>
            <a:r>
              <a:rPr lang="en-US" sz="1600" baseline="0" dirty="0">
                <a:latin typeface="Tahoma" charset="0"/>
              </a:rPr>
              <a:t>/1023;</a:t>
            </a:r>
          </a:p>
          <a:p>
            <a:r>
              <a:rPr lang="en-US" sz="1600" baseline="0" dirty="0" err="1">
                <a:latin typeface="Tahoma" charset="0"/>
              </a:rPr>
              <a:t>Pressure_kPa</a:t>
            </a:r>
            <a:r>
              <a:rPr lang="en-US" sz="1600" baseline="0" dirty="0">
                <a:latin typeface="Tahoma" charset="0"/>
              </a:rPr>
              <a:t> = 250 * (</a:t>
            </a:r>
            <a:r>
              <a:rPr lang="en-US" sz="1600" baseline="0" dirty="0" err="1">
                <a:latin typeface="Tahoma" charset="0"/>
              </a:rPr>
              <a:t>V_sensor</a:t>
            </a:r>
            <a:r>
              <a:rPr lang="en-US" sz="1600" baseline="0" dirty="0">
                <a:latin typeface="Tahoma" charset="0"/>
              </a:rPr>
              <a:t>/V_supply+0.04);</a:t>
            </a:r>
          </a:p>
          <a:p>
            <a:r>
              <a:rPr lang="en-US" sz="1600" baseline="0" dirty="0" err="1">
                <a:latin typeface="Tahoma" charset="0"/>
              </a:rPr>
              <a:t>Depth_ft</a:t>
            </a:r>
            <a:r>
              <a:rPr lang="en-US" sz="1600" baseline="0" dirty="0">
                <a:latin typeface="Tahoma" charset="0"/>
              </a:rPr>
              <a:t> = 33 * (</a:t>
            </a:r>
            <a:r>
              <a:rPr lang="en-US" sz="1600" baseline="0" dirty="0" err="1">
                <a:latin typeface="Tahoma" charset="0"/>
              </a:rPr>
              <a:t>Pressure_kPa</a:t>
            </a:r>
            <a:r>
              <a:rPr lang="en-US" sz="1600" baseline="0" dirty="0">
                <a:latin typeface="Tahoma" charset="0"/>
              </a:rPr>
              <a:t> – </a:t>
            </a:r>
            <a:r>
              <a:rPr lang="en-US" sz="1600" baseline="0" dirty="0" err="1">
                <a:latin typeface="Tahoma" charset="0"/>
              </a:rPr>
              <a:t>Atmos_Press_kPa</a:t>
            </a:r>
            <a:r>
              <a:rPr lang="en-US" sz="1600" baseline="0" dirty="0">
                <a:latin typeface="Tahoma" charset="0"/>
              </a:rPr>
              <a:t>)/101.3;</a:t>
            </a:r>
          </a:p>
        </p:txBody>
      </p:sp>
      <p:cxnSp>
        <p:nvCxnSpPr>
          <p:cNvPr id="6150" name="AutoShape 8"/>
          <p:cNvCxnSpPr>
            <a:cxnSpLocks noChangeShapeType="1"/>
            <a:stCxn id="6147" idx="3"/>
            <a:endCxn id="6148" idx="1"/>
          </p:cNvCxnSpPr>
          <p:nvPr/>
        </p:nvCxnSpPr>
        <p:spPr bwMode="auto">
          <a:xfrm>
            <a:off x="1752600" y="1651000"/>
            <a:ext cx="260350" cy="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151" name="AutoShape 9"/>
          <p:cNvCxnSpPr>
            <a:cxnSpLocks noChangeShapeType="1"/>
            <a:stCxn id="6148" idx="3"/>
            <a:endCxn id="6149" idx="1"/>
          </p:cNvCxnSpPr>
          <p:nvPr/>
        </p:nvCxnSpPr>
        <p:spPr bwMode="auto">
          <a:xfrm>
            <a:off x="3124200" y="1651000"/>
            <a:ext cx="381000" cy="1588"/>
          </a:xfrm>
          <a:prstGeom prst="straightConnector1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152" name="Text Box 11"/>
          <p:cNvSpPr txBox="1">
            <a:spLocks noChangeArrowheads="1"/>
          </p:cNvSpPr>
          <p:nvPr/>
        </p:nvSpPr>
        <p:spPr bwMode="auto">
          <a:xfrm>
            <a:off x="1371600" y="2819400"/>
            <a:ext cx="10001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aseline="-25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 baseline="-25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 baseline="-25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 baseline="-25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 baseline="-25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1600" baseline="0">
                <a:solidFill>
                  <a:srgbClr val="FF0066"/>
                </a:solidFill>
                <a:latin typeface="Tahoma" charset="0"/>
              </a:rPr>
              <a:t>V_sensor</a:t>
            </a:r>
          </a:p>
        </p:txBody>
      </p:sp>
      <p:cxnSp>
        <p:nvCxnSpPr>
          <p:cNvPr id="6153" name="AutoShape 12"/>
          <p:cNvCxnSpPr>
            <a:cxnSpLocks noChangeShapeType="1"/>
            <a:stCxn id="6152" idx="0"/>
          </p:cNvCxnSpPr>
          <p:nvPr/>
        </p:nvCxnSpPr>
        <p:spPr bwMode="auto">
          <a:xfrm rot="5400000" flipH="1" flipV="1">
            <a:off x="1316832" y="2231231"/>
            <a:ext cx="1143000" cy="33337"/>
          </a:xfrm>
          <a:prstGeom prst="straightConnector1">
            <a:avLst/>
          </a:prstGeom>
          <a:noFill/>
          <a:ln w="9525">
            <a:solidFill>
              <a:srgbClr val="FF0066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154" name="Text Box 13"/>
          <p:cNvSpPr txBox="1">
            <a:spLocks noChangeArrowheads="1"/>
          </p:cNvSpPr>
          <p:nvPr/>
        </p:nvSpPr>
        <p:spPr bwMode="auto">
          <a:xfrm>
            <a:off x="2452688" y="2787650"/>
            <a:ext cx="11303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aseline="-25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 baseline="-25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 baseline="-25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 baseline="-25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 baseline="-25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1600" baseline="0">
                <a:solidFill>
                  <a:schemeClr val="accent2"/>
                </a:solidFill>
                <a:latin typeface="Tahoma" charset="0"/>
              </a:rPr>
              <a:t>ADC_Code</a:t>
            </a:r>
          </a:p>
        </p:txBody>
      </p:sp>
      <p:cxnSp>
        <p:nvCxnSpPr>
          <p:cNvPr id="6155" name="AutoShape 14"/>
          <p:cNvCxnSpPr>
            <a:cxnSpLocks noChangeShapeType="1"/>
            <a:stCxn id="6154" idx="0"/>
          </p:cNvCxnSpPr>
          <p:nvPr/>
        </p:nvCxnSpPr>
        <p:spPr bwMode="auto">
          <a:xfrm flipV="1">
            <a:off x="3017838" y="1644650"/>
            <a:ext cx="195262" cy="1143000"/>
          </a:xfrm>
          <a:prstGeom prst="straightConnector1">
            <a:avLst/>
          </a:prstGeom>
          <a:noFill/>
          <a:ln w="9525">
            <a:solidFill>
              <a:schemeClr val="accent2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156" name="Text Box 17"/>
          <p:cNvSpPr txBox="1">
            <a:spLocks noChangeArrowheads="1"/>
          </p:cNvSpPr>
          <p:nvPr/>
        </p:nvSpPr>
        <p:spPr bwMode="auto">
          <a:xfrm>
            <a:off x="1219200" y="838200"/>
            <a:ext cx="6604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aseline="-25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 baseline="-25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 baseline="-25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 baseline="-25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 baseline="-25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1600" baseline="0">
                <a:solidFill>
                  <a:schemeClr val="hlink"/>
                </a:solidFill>
                <a:latin typeface="Tahoma" charset="0"/>
              </a:rPr>
              <a:t>V_ref</a:t>
            </a:r>
          </a:p>
        </p:txBody>
      </p:sp>
      <p:sp>
        <p:nvSpPr>
          <p:cNvPr id="6157" name="Line 18"/>
          <p:cNvSpPr>
            <a:spLocks noChangeShapeType="1"/>
          </p:cNvSpPr>
          <p:nvPr/>
        </p:nvSpPr>
        <p:spPr bwMode="auto">
          <a:xfrm>
            <a:off x="1828800" y="990600"/>
            <a:ext cx="381000" cy="2286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6158" name="Group 42"/>
          <p:cNvGrpSpPr>
            <a:grpSpLocks/>
          </p:cNvGrpSpPr>
          <p:nvPr/>
        </p:nvGrpSpPr>
        <p:grpSpPr bwMode="auto">
          <a:xfrm>
            <a:off x="5102225" y="2438400"/>
            <a:ext cx="2082800" cy="1817688"/>
            <a:chOff x="2542" y="1632"/>
            <a:chExt cx="2136" cy="1866"/>
          </a:xfrm>
        </p:grpSpPr>
        <p:sp>
          <p:nvSpPr>
            <p:cNvPr id="6169" name="Text Box 15"/>
            <p:cNvSpPr txBox="1">
              <a:spLocks noChangeArrowheads="1"/>
            </p:cNvSpPr>
            <p:nvPr/>
          </p:nvSpPr>
          <p:spPr bwMode="auto">
            <a:xfrm>
              <a:off x="2542" y="2815"/>
              <a:ext cx="715" cy="2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baseline="-250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 baseline="-250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 baseline="-250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 baseline="-25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 baseline="-25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sz="1000" baseline="0">
                  <a:solidFill>
                    <a:srgbClr val="FF0066"/>
                  </a:solidFill>
                  <a:latin typeface="Tahoma" charset="0"/>
                </a:rPr>
                <a:t>V_sensor</a:t>
              </a:r>
            </a:p>
          </p:txBody>
        </p:sp>
        <p:sp>
          <p:nvSpPr>
            <p:cNvPr id="6170" name="Text Box 16"/>
            <p:cNvSpPr txBox="1">
              <a:spLocks noChangeArrowheads="1"/>
            </p:cNvSpPr>
            <p:nvPr/>
          </p:nvSpPr>
          <p:spPr bwMode="auto">
            <a:xfrm>
              <a:off x="3706" y="2815"/>
              <a:ext cx="793" cy="2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baseline="-250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 baseline="-250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 baseline="-250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 baseline="-25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 baseline="-25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sz="1000" baseline="0">
                  <a:solidFill>
                    <a:schemeClr val="accent2"/>
                  </a:solidFill>
                  <a:latin typeface="Tahoma" charset="0"/>
                </a:rPr>
                <a:t>ADC_Code</a:t>
              </a:r>
            </a:p>
          </p:txBody>
        </p:sp>
        <p:sp>
          <p:nvSpPr>
            <p:cNvPr id="6171" name="Text Box 19"/>
            <p:cNvSpPr txBox="1">
              <a:spLocks noChangeArrowheads="1"/>
            </p:cNvSpPr>
            <p:nvPr/>
          </p:nvSpPr>
          <p:spPr bwMode="auto">
            <a:xfrm>
              <a:off x="2549" y="1759"/>
              <a:ext cx="755" cy="2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baseline="-250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 baseline="-250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 baseline="-250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 baseline="-25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 baseline="-25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sz="1000" b="1" baseline="0">
                  <a:latin typeface="Tahoma" charset="0"/>
                </a:rPr>
                <a:t>Voltages</a:t>
              </a:r>
            </a:p>
          </p:txBody>
        </p:sp>
        <p:sp>
          <p:nvSpPr>
            <p:cNvPr id="6172" name="Text Box 20"/>
            <p:cNvSpPr txBox="1">
              <a:spLocks noChangeArrowheads="1"/>
            </p:cNvSpPr>
            <p:nvPr/>
          </p:nvSpPr>
          <p:spPr bwMode="auto">
            <a:xfrm>
              <a:off x="2664" y="2028"/>
              <a:ext cx="495" cy="2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baseline="-250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 baseline="-250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 baseline="-250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 baseline="-25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 baseline="-25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sz="1000" baseline="0">
                  <a:solidFill>
                    <a:schemeClr val="hlink"/>
                  </a:solidFill>
                  <a:latin typeface="Tahoma" charset="0"/>
                </a:rPr>
                <a:t>V_ref</a:t>
              </a:r>
            </a:p>
          </p:txBody>
        </p:sp>
        <p:sp>
          <p:nvSpPr>
            <p:cNvPr id="6173" name="Text Box 21"/>
            <p:cNvSpPr txBox="1">
              <a:spLocks noChangeArrowheads="1"/>
            </p:cNvSpPr>
            <p:nvPr/>
          </p:nvSpPr>
          <p:spPr bwMode="auto">
            <a:xfrm>
              <a:off x="2592" y="3247"/>
              <a:ext cx="611" cy="2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baseline="-250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 baseline="-250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 baseline="-250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 baseline="-25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 baseline="-25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sz="1000" baseline="0">
                  <a:latin typeface="Tahoma" charset="0"/>
                </a:rPr>
                <a:t>Ground</a:t>
              </a:r>
            </a:p>
          </p:txBody>
        </p:sp>
        <p:sp>
          <p:nvSpPr>
            <p:cNvPr id="6174" name="Text Box 22"/>
            <p:cNvSpPr txBox="1">
              <a:spLocks noChangeArrowheads="1"/>
            </p:cNvSpPr>
            <p:nvPr/>
          </p:nvSpPr>
          <p:spPr bwMode="auto">
            <a:xfrm>
              <a:off x="3604" y="1712"/>
              <a:ext cx="1074" cy="4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baseline="-250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 baseline="-250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 baseline="-250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 baseline="-25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 baseline="-25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sz="1000" b="1" baseline="0">
                  <a:latin typeface="Tahoma" charset="0"/>
                </a:rPr>
                <a:t>ADC </a:t>
              </a:r>
              <a:br>
                <a:rPr lang="en-US" sz="1000" b="1" baseline="0">
                  <a:latin typeface="Tahoma" charset="0"/>
                </a:rPr>
              </a:br>
              <a:r>
                <a:rPr lang="en-US" sz="1000" b="1" baseline="0">
                  <a:latin typeface="Tahoma" charset="0"/>
                </a:rPr>
                <a:t>Output Codes</a:t>
              </a:r>
            </a:p>
          </p:txBody>
        </p:sp>
        <p:grpSp>
          <p:nvGrpSpPr>
            <p:cNvPr id="6175" name="Group 28"/>
            <p:cNvGrpSpPr>
              <a:grpSpLocks/>
            </p:cNvGrpSpPr>
            <p:nvPr/>
          </p:nvGrpSpPr>
          <p:grpSpPr bwMode="auto">
            <a:xfrm>
              <a:off x="3216" y="2064"/>
              <a:ext cx="432" cy="1248"/>
              <a:chOff x="3216" y="2064"/>
              <a:chExt cx="864" cy="1248"/>
            </a:xfrm>
          </p:grpSpPr>
          <p:sp>
            <p:nvSpPr>
              <p:cNvPr id="6183" name="Line 23"/>
              <p:cNvSpPr>
                <a:spLocks noChangeShapeType="1"/>
              </p:cNvSpPr>
              <p:nvPr/>
            </p:nvSpPr>
            <p:spPr bwMode="auto">
              <a:xfrm>
                <a:off x="3216" y="2064"/>
                <a:ext cx="864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84" name="Line 24"/>
              <p:cNvSpPr>
                <a:spLocks noChangeShapeType="1"/>
              </p:cNvSpPr>
              <p:nvPr/>
            </p:nvSpPr>
            <p:spPr bwMode="auto">
              <a:xfrm>
                <a:off x="3216" y="2880"/>
                <a:ext cx="864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85" name="Line 25"/>
              <p:cNvSpPr>
                <a:spLocks noChangeShapeType="1"/>
              </p:cNvSpPr>
              <p:nvPr/>
            </p:nvSpPr>
            <p:spPr bwMode="auto">
              <a:xfrm>
                <a:off x="3216" y="3312"/>
                <a:ext cx="864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6176" name="Text Box 26"/>
            <p:cNvSpPr txBox="1">
              <a:spLocks noChangeArrowheads="1"/>
            </p:cNvSpPr>
            <p:nvPr/>
          </p:nvSpPr>
          <p:spPr bwMode="auto">
            <a:xfrm>
              <a:off x="3757" y="2048"/>
              <a:ext cx="696" cy="2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baseline="-250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 baseline="-250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 baseline="-250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 baseline="-25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 baseline="-25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sz="1000" baseline="0">
                  <a:solidFill>
                    <a:schemeClr val="hlink"/>
                  </a:solidFill>
                  <a:latin typeface="Tahoma" charset="0"/>
                </a:rPr>
                <a:t>111..111</a:t>
              </a:r>
            </a:p>
          </p:txBody>
        </p:sp>
        <p:sp>
          <p:nvSpPr>
            <p:cNvPr id="6177" name="Text Box 27"/>
            <p:cNvSpPr txBox="1">
              <a:spLocks noChangeArrowheads="1"/>
            </p:cNvSpPr>
            <p:nvPr/>
          </p:nvSpPr>
          <p:spPr bwMode="auto">
            <a:xfrm>
              <a:off x="3713" y="3247"/>
              <a:ext cx="696" cy="2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baseline="-250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 baseline="-250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 baseline="-250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 baseline="-25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 baseline="-25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sz="1000" baseline="0">
                  <a:latin typeface="Tahoma" charset="0"/>
                </a:rPr>
                <a:t>000..000</a:t>
              </a:r>
            </a:p>
          </p:txBody>
        </p:sp>
        <p:sp>
          <p:nvSpPr>
            <p:cNvPr id="6178" name="Text Box 29"/>
            <p:cNvSpPr txBox="1">
              <a:spLocks noChangeArrowheads="1"/>
            </p:cNvSpPr>
            <p:nvPr/>
          </p:nvSpPr>
          <p:spPr bwMode="auto">
            <a:xfrm>
              <a:off x="3703" y="3131"/>
              <a:ext cx="697" cy="2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baseline="-250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 baseline="-250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 baseline="-250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 baseline="-25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 baseline="-25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sz="1000" baseline="0">
                  <a:solidFill>
                    <a:schemeClr val="bg2"/>
                  </a:solidFill>
                  <a:latin typeface="Tahoma" charset="0"/>
                </a:rPr>
                <a:t>000..001</a:t>
              </a:r>
            </a:p>
          </p:txBody>
        </p:sp>
        <p:sp>
          <p:nvSpPr>
            <p:cNvPr id="6179" name="Text Box 30"/>
            <p:cNvSpPr txBox="1">
              <a:spLocks noChangeArrowheads="1"/>
            </p:cNvSpPr>
            <p:nvPr/>
          </p:nvSpPr>
          <p:spPr bwMode="auto">
            <a:xfrm>
              <a:off x="3752" y="2171"/>
              <a:ext cx="696" cy="2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baseline="-250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 baseline="-250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 baseline="-250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 baseline="-25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 baseline="-25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sz="1000" baseline="0">
                  <a:solidFill>
                    <a:schemeClr val="bg2"/>
                  </a:solidFill>
                  <a:latin typeface="Tahoma" charset="0"/>
                </a:rPr>
                <a:t>111..110</a:t>
              </a:r>
            </a:p>
          </p:txBody>
        </p:sp>
        <p:sp>
          <p:nvSpPr>
            <p:cNvPr id="6180" name="Text Box 31"/>
            <p:cNvSpPr txBox="1">
              <a:spLocks noChangeArrowheads="1"/>
            </p:cNvSpPr>
            <p:nvPr/>
          </p:nvSpPr>
          <p:spPr bwMode="auto">
            <a:xfrm>
              <a:off x="3752" y="2287"/>
              <a:ext cx="696" cy="2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baseline="-250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 baseline="-250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 baseline="-250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 baseline="-25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 baseline="-25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sz="1000" baseline="0">
                  <a:solidFill>
                    <a:schemeClr val="bg2"/>
                  </a:solidFill>
                  <a:latin typeface="Tahoma" charset="0"/>
                </a:rPr>
                <a:t>111..101</a:t>
              </a:r>
            </a:p>
          </p:txBody>
        </p:sp>
        <p:sp>
          <p:nvSpPr>
            <p:cNvPr id="6181" name="Text Box 32"/>
            <p:cNvSpPr txBox="1">
              <a:spLocks noChangeArrowheads="1"/>
            </p:cNvSpPr>
            <p:nvPr/>
          </p:nvSpPr>
          <p:spPr bwMode="auto">
            <a:xfrm>
              <a:off x="3752" y="2411"/>
              <a:ext cx="696" cy="2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baseline="-250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 baseline="-250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 baseline="-250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 baseline="-25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 baseline="-25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aseline="-25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sz="1000" baseline="0">
                  <a:solidFill>
                    <a:schemeClr val="bg2"/>
                  </a:solidFill>
                  <a:latin typeface="Tahoma" charset="0"/>
                </a:rPr>
                <a:t>111..100</a:t>
              </a:r>
            </a:p>
          </p:txBody>
        </p:sp>
        <p:sp>
          <p:nvSpPr>
            <p:cNvPr id="6182" name="Rectangle 33"/>
            <p:cNvSpPr>
              <a:spLocks noChangeArrowheads="1"/>
            </p:cNvSpPr>
            <p:nvPr/>
          </p:nvSpPr>
          <p:spPr bwMode="auto">
            <a:xfrm>
              <a:off x="2544" y="1632"/>
              <a:ext cx="2112" cy="182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159" name="AutoShape 34"/>
          <p:cNvSpPr>
            <a:spLocks noChangeArrowheads="1"/>
          </p:cNvSpPr>
          <p:nvPr/>
        </p:nvSpPr>
        <p:spPr bwMode="auto">
          <a:xfrm rot="-3533138">
            <a:off x="3810000" y="1524000"/>
            <a:ext cx="381000" cy="2514600"/>
          </a:xfrm>
          <a:prstGeom prst="downArrow">
            <a:avLst>
              <a:gd name="adj1" fmla="val 50000"/>
              <a:gd name="adj2" fmla="val 16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cxnSp>
        <p:nvCxnSpPr>
          <p:cNvPr id="6160" name="AutoShape 36"/>
          <p:cNvCxnSpPr>
            <a:cxnSpLocks noChangeShapeType="1"/>
          </p:cNvCxnSpPr>
          <p:nvPr/>
        </p:nvCxnSpPr>
        <p:spPr bwMode="auto">
          <a:xfrm>
            <a:off x="533400" y="1651000"/>
            <a:ext cx="260350" cy="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161" name="Text Box 37"/>
          <p:cNvSpPr txBox="1">
            <a:spLocks noChangeArrowheads="1"/>
          </p:cNvSpPr>
          <p:nvPr/>
        </p:nvSpPr>
        <p:spPr bwMode="auto">
          <a:xfrm>
            <a:off x="114507" y="2133600"/>
            <a:ext cx="95526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aseline="-25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 baseline="-25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 baseline="-25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 baseline="-25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 baseline="-25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1600" baseline="0" dirty="0" smtClean="0">
                <a:solidFill>
                  <a:srgbClr val="CC66FF"/>
                </a:solidFill>
                <a:latin typeface="Tahoma" charset="0"/>
              </a:rPr>
              <a:t>Pressure</a:t>
            </a:r>
            <a:endParaRPr lang="en-US" sz="1600" baseline="0" dirty="0">
              <a:solidFill>
                <a:srgbClr val="CC66FF"/>
              </a:solidFill>
              <a:latin typeface="Tahoma" charset="0"/>
            </a:endParaRPr>
          </a:p>
        </p:txBody>
      </p:sp>
      <p:cxnSp>
        <p:nvCxnSpPr>
          <p:cNvPr id="6162" name="AutoShape 38"/>
          <p:cNvCxnSpPr>
            <a:cxnSpLocks noChangeShapeType="1"/>
            <a:stCxn id="6161" idx="0"/>
          </p:cNvCxnSpPr>
          <p:nvPr/>
        </p:nvCxnSpPr>
        <p:spPr bwMode="auto">
          <a:xfrm flipV="1">
            <a:off x="592138" y="1676400"/>
            <a:ext cx="93662" cy="457200"/>
          </a:xfrm>
          <a:prstGeom prst="straightConnector1">
            <a:avLst/>
          </a:prstGeom>
          <a:noFill/>
          <a:ln w="9525">
            <a:solidFill>
              <a:srgbClr val="CC66FF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6163" name="Group 43"/>
          <p:cNvGrpSpPr>
            <a:grpSpLocks/>
          </p:cNvGrpSpPr>
          <p:nvPr/>
        </p:nvGrpSpPr>
        <p:grpSpPr bwMode="auto">
          <a:xfrm>
            <a:off x="228600" y="3200400"/>
            <a:ext cx="4114800" cy="2982913"/>
            <a:chOff x="144" y="2016"/>
            <a:chExt cx="1968" cy="1427"/>
          </a:xfrm>
        </p:grpSpPr>
        <p:pic>
          <p:nvPicPr>
            <p:cNvPr id="6166" name="Picture 7" descr="MPX4250 Transfer Function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4" y="2016"/>
              <a:ext cx="1968" cy="14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67" name="Line 39"/>
            <p:cNvSpPr>
              <a:spLocks noChangeShapeType="1"/>
            </p:cNvSpPr>
            <p:nvPr/>
          </p:nvSpPr>
          <p:spPr bwMode="auto">
            <a:xfrm>
              <a:off x="528" y="3264"/>
              <a:ext cx="1440" cy="0"/>
            </a:xfrm>
            <a:prstGeom prst="line">
              <a:avLst/>
            </a:prstGeom>
            <a:noFill/>
            <a:ln w="28575">
              <a:solidFill>
                <a:srgbClr val="CC66FF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68" name="Line 41"/>
            <p:cNvSpPr>
              <a:spLocks noChangeShapeType="1"/>
            </p:cNvSpPr>
            <p:nvPr/>
          </p:nvSpPr>
          <p:spPr bwMode="auto">
            <a:xfrm flipH="1" flipV="1">
              <a:off x="240" y="2016"/>
              <a:ext cx="0" cy="1056"/>
            </a:xfrm>
            <a:prstGeom prst="line">
              <a:avLst/>
            </a:prstGeom>
            <a:noFill/>
            <a:ln w="28575">
              <a:solidFill>
                <a:srgbClr val="FF0066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165" name="AutoShape 45"/>
          <p:cNvSpPr>
            <a:spLocks noChangeArrowheads="1"/>
          </p:cNvSpPr>
          <p:nvPr/>
        </p:nvSpPr>
        <p:spPr bwMode="auto">
          <a:xfrm rot="-273754">
            <a:off x="981075" y="1905000"/>
            <a:ext cx="381000" cy="1371600"/>
          </a:xfrm>
          <a:prstGeom prst="downArrow">
            <a:avLst>
              <a:gd name="adj1" fmla="val 50000"/>
              <a:gd name="adj2" fmla="val 9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658848"/>
      </p:ext>
    </p:extLst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Microcontroller vs. Microprocessor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30391" y="1066800"/>
            <a:ext cx="3429000" cy="5638800"/>
          </a:xfrm>
        </p:spPr>
        <p:txBody>
          <a:bodyPr/>
          <a:lstStyle/>
          <a:p>
            <a:r>
              <a:rPr lang="en-US" sz="2000" dirty="0"/>
              <a:t>Both have a CPU core to execute instructions</a:t>
            </a:r>
          </a:p>
          <a:p>
            <a:r>
              <a:rPr lang="en-US" sz="2000" dirty="0" smtClean="0"/>
              <a:t>Microcontroller has peripherals for concurrent embedded interfacing and control</a:t>
            </a:r>
          </a:p>
          <a:p>
            <a:pPr lvl="1"/>
            <a:r>
              <a:rPr lang="en-US" sz="1800" dirty="0" smtClean="0"/>
              <a:t>Analog</a:t>
            </a:r>
          </a:p>
          <a:p>
            <a:pPr lvl="1"/>
            <a:r>
              <a:rPr lang="en-US" sz="1800" dirty="0" smtClean="0"/>
              <a:t>Non-logic level</a:t>
            </a:r>
            <a:br>
              <a:rPr lang="en-US" sz="1800" dirty="0" smtClean="0"/>
            </a:br>
            <a:r>
              <a:rPr lang="en-US" sz="1800" dirty="0" smtClean="0"/>
              <a:t>signals</a:t>
            </a:r>
          </a:p>
          <a:p>
            <a:pPr lvl="1"/>
            <a:r>
              <a:rPr lang="en-US" sz="1800" dirty="0" smtClean="0"/>
              <a:t>Timing</a:t>
            </a:r>
          </a:p>
          <a:p>
            <a:pPr lvl="1"/>
            <a:r>
              <a:rPr lang="en-US" sz="1800" dirty="0" smtClean="0"/>
              <a:t>Clock generators</a:t>
            </a:r>
          </a:p>
          <a:p>
            <a:pPr lvl="1"/>
            <a:r>
              <a:rPr lang="en-US" sz="1800" dirty="0" smtClean="0"/>
              <a:t>Communications</a:t>
            </a:r>
          </a:p>
          <a:p>
            <a:pPr lvl="2"/>
            <a:r>
              <a:rPr lang="en-US" sz="1600" dirty="0" smtClean="0"/>
              <a:t>point to point</a:t>
            </a:r>
          </a:p>
          <a:p>
            <a:pPr lvl="2"/>
            <a:r>
              <a:rPr lang="en-US" sz="1600" dirty="0" smtClean="0"/>
              <a:t>network</a:t>
            </a:r>
          </a:p>
          <a:p>
            <a:pPr lvl="1"/>
            <a:r>
              <a:rPr lang="en-US" sz="1800" dirty="0" smtClean="0"/>
              <a:t>Reliability </a:t>
            </a:r>
            <a:br>
              <a:rPr lang="en-US" sz="1800" dirty="0" smtClean="0"/>
            </a:br>
            <a:r>
              <a:rPr lang="en-US" sz="1800" dirty="0" smtClean="0"/>
              <a:t>and safety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38"/>
          <a:stretch/>
        </p:blipFill>
        <p:spPr>
          <a:xfrm>
            <a:off x="3459391" y="838200"/>
            <a:ext cx="5653233" cy="54864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 bwMode="auto">
          <a:xfrm>
            <a:off x="5029200" y="1981200"/>
            <a:ext cx="990600" cy="457200"/>
          </a:xfrm>
          <a:prstGeom prst="rect">
            <a:avLst/>
          </a:prstGeom>
          <a:noFill/>
          <a:ln w="57150" cap="flat" cmpd="sng" algn="ctr">
            <a:solidFill>
              <a:schemeClr val="tx1">
                <a:lumMod val="40000"/>
                <a:lumOff val="60000"/>
              </a:schemeClr>
            </a:solidFill>
            <a:prstDash val="solid"/>
            <a:round/>
            <a:headEnd type="triangl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801688" rtl="0" eaLnBrk="0" fontAlgn="ctr" latinLnBrk="0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>
                <a:schemeClr val="bg2"/>
              </a:buClr>
              <a:buSzPct val="125000"/>
              <a:buFont typeface="Wingdings" pitchFamily="2" charset="2"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7864569"/>
      </p:ext>
    </p:extLst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st3">
  <a:themeElements>
    <a:clrScheme name="test3 12">
      <a:dk1>
        <a:srgbClr val="1D315B"/>
      </a:dk1>
      <a:lt1>
        <a:srgbClr val="FFFFFF"/>
      </a:lt1>
      <a:dk2>
        <a:srgbClr val="660066"/>
      </a:dk2>
      <a:lt2>
        <a:srgbClr val="FF9933"/>
      </a:lt2>
      <a:accent1>
        <a:srgbClr val="FFCC00"/>
      </a:accent1>
      <a:accent2>
        <a:srgbClr val="990033"/>
      </a:accent2>
      <a:accent3>
        <a:srgbClr val="FFFFFF"/>
      </a:accent3>
      <a:accent4>
        <a:srgbClr val="17284C"/>
      </a:accent4>
      <a:accent5>
        <a:srgbClr val="FFE2AA"/>
      </a:accent5>
      <a:accent6>
        <a:srgbClr val="8A002D"/>
      </a:accent6>
      <a:hlink>
        <a:srgbClr val="336600"/>
      </a:hlink>
      <a:folHlink>
        <a:srgbClr val="007FAC"/>
      </a:folHlink>
    </a:clrScheme>
    <a:fontScheme name="test3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rgbClr val="FF0000"/>
          </a:solidFill>
          <a:prstDash val="solid"/>
          <a:round/>
          <a:headEnd type="triangl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801688" rtl="0" eaLnBrk="0" fontAlgn="ctr" latinLnBrk="0" hangingPunct="0">
          <a:lnSpc>
            <a:spcPct val="80000"/>
          </a:lnSpc>
          <a:spcBef>
            <a:spcPct val="50000"/>
          </a:spcBef>
          <a:spcAft>
            <a:spcPct val="0"/>
          </a:spcAft>
          <a:buClr>
            <a:schemeClr val="bg2"/>
          </a:buClr>
          <a:buSzPct val="125000"/>
          <a:buFont typeface="Wingdings" pitchFamily="2" charset="2"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rgbClr val="FF0000"/>
          </a:solidFill>
          <a:prstDash val="solid"/>
          <a:round/>
          <a:headEnd type="triangl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801688" rtl="0" eaLnBrk="0" fontAlgn="ctr" latinLnBrk="0" hangingPunct="0">
          <a:lnSpc>
            <a:spcPct val="80000"/>
          </a:lnSpc>
          <a:spcBef>
            <a:spcPct val="50000"/>
          </a:spcBef>
          <a:spcAft>
            <a:spcPct val="0"/>
          </a:spcAft>
          <a:buClr>
            <a:schemeClr val="bg2"/>
          </a:buClr>
          <a:buSzPct val="125000"/>
          <a:buFont typeface="Wingdings" pitchFamily="2" charset="2"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test3 1">
        <a:dk1>
          <a:srgbClr val="80B7C0"/>
        </a:dk1>
        <a:lt1>
          <a:srgbClr val="FFFFFF"/>
        </a:lt1>
        <a:dk2>
          <a:srgbClr val="000066"/>
        </a:dk2>
        <a:lt2>
          <a:srgbClr val="4F647E"/>
        </a:lt2>
        <a:accent1>
          <a:srgbClr val="F49766"/>
        </a:accent1>
        <a:accent2>
          <a:srgbClr val="8866A6"/>
        </a:accent2>
        <a:accent3>
          <a:srgbClr val="AAAAB8"/>
        </a:accent3>
        <a:accent4>
          <a:srgbClr val="DADADA"/>
        </a:accent4>
        <a:accent5>
          <a:srgbClr val="F8C9B8"/>
        </a:accent5>
        <a:accent6>
          <a:srgbClr val="7B5C96"/>
        </a:accent6>
        <a:hlink>
          <a:srgbClr val="9C484F"/>
        </a:hlink>
        <a:folHlink>
          <a:srgbClr val="74928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3 2">
        <a:dk1>
          <a:srgbClr val="80B7C0"/>
        </a:dk1>
        <a:lt1>
          <a:srgbClr val="FFFFFF"/>
        </a:lt1>
        <a:dk2>
          <a:srgbClr val="000066"/>
        </a:dk2>
        <a:lt2>
          <a:srgbClr val="FFFFFF"/>
        </a:lt2>
        <a:accent1>
          <a:srgbClr val="E86514"/>
        </a:accent1>
        <a:accent2>
          <a:srgbClr val="5D32A4"/>
        </a:accent2>
        <a:accent3>
          <a:srgbClr val="AAAAB8"/>
        </a:accent3>
        <a:accent4>
          <a:srgbClr val="DADADA"/>
        </a:accent4>
        <a:accent5>
          <a:srgbClr val="F2B8AA"/>
        </a:accent5>
        <a:accent6>
          <a:srgbClr val="532C94"/>
        </a:accent6>
        <a:hlink>
          <a:srgbClr val="A82248"/>
        </a:hlink>
        <a:folHlink>
          <a:srgbClr val="006E1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3 3">
        <a:dk1>
          <a:srgbClr val="80B7C0"/>
        </a:dk1>
        <a:lt1>
          <a:srgbClr val="FFFFFF"/>
        </a:lt1>
        <a:dk2>
          <a:srgbClr val="00325F"/>
        </a:dk2>
        <a:lt2>
          <a:srgbClr val="FFFFFF"/>
        </a:lt2>
        <a:accent1>
          <a:srgbClr val="E86514"/>
        </a:accent1>
        <a:accent2>
          <a:srgbClr val="5D32A4"/>
        </a:accent2>
        <a:accent3>
          <a:srgbClr val="AAADB6"/>
        </a:accent3>
        <a:accent4>
          <a:srgbClr val="DADADA"/>
        </a:accent4>
        <a:accent5>
          <a:srgbClr val="F2B8AA"/>
        </a:accent5>
        <a:accent6>
          <a:srgbClr val="532C94"/>
        </a:accent6>
        <a:hlink>
          <a:srgbClr val="A82248"/>
        </a:hlink>
        <a:folHlink>
          <a:srgbClr val="006E1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3 4">
        <a:dk1>
          <a:srgbClr val="80B7C0"/>
        </a:dk1>
        <a:lt1>
          <a:srgbClr val="FFFFFF"/>
        </a:lt1>
        <a:dk2>
          <a:srgbClr val="1D315B"/>
        </a:dk2>
        <a:lt2>
          <a:srgbClr val="FFFFFF"/>
        </a:lt2>
        <a:accent1>
          <a:srgbClr val="E86514"/>
        </a:accent1>
        <a:accent2>
          <a:srgbClr val="5D32A4"/>
        </a:accent2>
        <a:accent3>
          <a:srgbClr val="ABADB5"/>
        </a:accent3>
        <a:accent4>
          <a:srgbClr val="DADADA"/>
        </a:accent4>
        <a:accent5>
          <a:srgbClr val="F2B8AA"/>
        </a:accent5>
        <a:accent6>
          <a:srgbClr val="532C94"/>
        </a:accent6>
        <a:hlink>
          <a:srgbClr val="A82248"/>
        </a:hlink>
        <a:folHlink>
          <a:srgbClr val="006E1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3 5">
        <a:dk1>
          <a:srgbClr val="80B7C0"/>
        </a:dk1>
        <a:lt1>
          <a:srgbClr val="FFFFFF"/>
        </a:lt1>
        <a:dk2>
          <a:srgbClr val="1D315B"/>
        </a:dk2>
        <a:lt2>
          <a:srgbClr val="FFFFFF"/>
        </a:lt2>
        <a:accent1>
          <a:srgbClr val="FFCC00"/>
        </a:accent1>
        <a:accent2>
          <a:srgbClr val="CC0000"/>
        </a:accent2>
        <a:accent3>
          <a:srgbClr val="ABADB5"/>
        </a:accent3>
        <a:accent4>
          <a:srgbClr val="DADADA"/>
        </a:accent4>
        <a:accent5>
          <a:srgbClr val="FFE2AA"/>
        </a:accent5>
        <a:accent6>
          <a:srgbClr val="B90000"/>
        </a:accent6>
        <a:hlink>
          <a:srgbClr val="33CC33"/>
        </a:hlink>
        <a:folHlink>
          <a:srgbClr val="66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3 6">
        <a:dk1>
          <a:srgbClr val="80B7C0"/>
        </a:dk1>
        <a:lt1>
          <a:srgbClr val="FF9933"/>
        </a:lt1>
        <a:dk2>
          <a:srgbClr val="1D315B"/>
        </a:dk2>
        <a:lt2>
          <a:srgbClr val="990099"/>
        </a:lt2>
        <a:accent1>
          <a:srgbClr val="FFCC00"/>
        </a:accent1>
        <a:accent2>
          <a:srgbClr val="CC0000"/>
        </a:accent2>
        <a:accent3>
          <a:srgbClr val="ABADB5"/>
        </a:accent3>
        <a:accent4>
          <a:srgbClr val="DA822A"/>
        </a:accent4>
        <a:accent5>
          <a:srgbClr val="FFE2AA"/>
        </a:accent5>
        <a:accent6>
          <a:srgbClr val="B90000"/>
        </a:accent6>
        <a:hlink>
          <a:srgbClr val="33CC33"/>
        </a:hlink>
        <a:folHlink>
          <a:srgbClr val="66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3 7">
        <a:dk1>
          <a:srgbClr val="FFFFFF"/>
        </a:dk1>
        <a:lt1>
          <a:srgbClr val="FF9933"/>
        </a:lt1>
        <a:dk2>
          <a:srgbClr val="1D315B"/>
        </a:dk2>
        <a:lt2>
          <a:srgbClr val="800080"/>
        </a:lt2>
        <a:accent1>
          <a:srgbClr val="FFCC00"/>
        </a:accent1>
        <a:accent2>
          <a:srgbClr val="990033"/>
        </a:accent2>
        <a:accent3>
          <a:srgbClr val="ABADB5"/>
        </a:accent3>
        <a:accent4>
          <a:srgbClr val="DA822A"/>
        </a:accent4>
        <a:accent5>
          <a:srgbClr val="FFE2AA"/>
        </a:accent5>
        <a:accent6>
          <a:srgbClr val="8A002D"/>
        </a:accent6>
        <a:hlink>
          <a:srgbClr val="009900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3 8">
        <a:dk1>
          <a:srgbClr val="FFFFFF"/>
        </a:dk1>
        <a:lt1>
          <a:srgbClr val="FF9933"/>
        </a:lt1>
        <a:dk2>
          <a:srgbClr val="1D315B"/>
        </a:dk2>
        <a:lt2>
          <a:srgbClr val="800080"/>
        </a:lt2>
        <a:accent1>
          <a:srgbClr val="FFCC00"/>
        </a:accent1>
        <a:accent2>
          <a:srgbClr val="990033"/>
        </a:accent2>
        <a:accent3>
          <a:srgbClr val="ABADB5"/>
        </a:accent3>
        <a:accent4>
          <a:srgbClr val="DA822A"/>
        </a:accent4>
        <a:accent5>
          <a:srgbClr val="FFE2AA"/>
        </a:accent5>
        <a:accent6>
          <a:srgbClr val="8A002D"/>
        </a:accent6>
        <a:hlink>
          <a:srgbClr val="009900"/>
        </a:hlink>
        <a:folHlink>
          <a:srgbClr val="007FA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3 9">
        <a:dk1>
          <a:srgbClr val="FFFFFF"/>
        </a:dk1>
        <a:lt1>
          <a:srgbClr val="FF9933"/>
        </a:lt1>
        <a:dk2>
          <a:srgbClr val="1D315B"/>
        </a:dk2>
        <a:lt2>
          <a:srgbClr val="660066"/>
        </a:lt2>
        <a:accent1>
          <a:srgbClr val="FFCC00"/>
        </a:accent1>
        <a:accent2>
          <a:srgbClr val="990033"/>
        </a:accent2>
        <a:accent3>
          <a:srgbClr val="ABADB5"/>
        </a:accent3>
        <a:accent4>
          <a:srgbClr val="DA822A"/>
        </a:accent4>
        <a:accent5>
          <a:srgbClr val="FFE2AA"/>
        </a:accent5>
        <a:accent6>
          <a:srgbClr val="8A002D"/>
        </a:accent6>
        <a:hlink>
          <a:srgbClr val="336600"/>
        </a:hlink>
        <a:folHlink>
          <a:srgbClr val="007FA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3 10">
        <a:dk1>
          <a:srgbClr val="FF9933"/>
        </a:dk1>
        <a:lt1>
          <a:srgbClr val="FFFFFF"/>
        </a:lt1>
        <a:dk2>
          <a:srgbClr val="660066"/>
        </a:dk2>
        <a:lt2>
          <a:srgbClr val="1D315B"/>
        </a:lt2>
        <a:accent1>
          <a:srgbClr val="FFCC00"/>
        </a:accent1>
        <a:accent2>
          <a:srgbClr val="990033"/>
        </a:accent2>
        <a:accent3>
          <a:srgbClr val="FFFFFF"/>
        </a:accent3>
        <a:accent4>
          <a:srgbClr val="DA822A"/>
        </a:accent4>
        <a:accent5>
          <a:srgbClr val="FFE2AA"/>
        </a:accent5>
        <a:accent6>
          <a:srgbClr val="8A002D"/>
        </a:accent6>
        <a:hlink>
          <a:srgbClr val="336600"/>
        </a:hlink>
        <a:folHlink>
          <a:srgbClr val="007F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t3 11">
        <a:dk1>
          <a:srgbClr val="1D315B"/>
        </a:dk1>
        <a:lt1>
          <a:srgbClr val="FFFFFF"/>
        </a:lt1>
        <a:dk2>
          <a:srgbClr val="660066"/>
        </a:dk2>
        <a:lt2>
          <a:srgbClr val="1D315B"/>
        </a:lt2>
        <a:accent1>
          <a:srgbClr val="FFCC00"/>
        </a:accent1>
        <a:accent2>
          <a:srgbClr val="990033"/>
        </a:accent2>
        <a:accent3>
          <a:srgbClr val="FFFFFF"/>
        </a:accent3>
        <a:accent4>
          <a:srgbClr val="17284C"/>
        </a:accent4>
        <a:accent5>
          <a:srgbClr val="FFE2AA"/>
        </a:accent5>
        <a:accent6>
          <a:srgbClr val="8A002D"/>
        </a:accent6>
        <a:hlink>
          <a:srgbClr val="336600"/>
        </a:hlink>
        <a:folHlink>
          <a:srgbClr val="007F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t3 12">
        <a:dk1>
          <a:srgbClr val="1D315B"/>
        </a:dk1>
        <a:lt1>
          <a:srgbClr val="FFFFFF"/>
        </a:lt1>
        <a:dk2>
          <a:srgbClr val="660066"/>
        </a:dk2>
        <a:lt2>
          <a:srgbClr val="FF9933"/>
        </a:lt2>
        <a:accent1>
          <a:srgbClr val="FFCC00"/>
        </a:accent1>
        <a:accent2>
          <a:srgbClr val="990033"/>
        </a:accent2>
        <a:accent3>
          <a:srgbClr val="FFFFFF"/>
        </a:accent3>
        <a:accent4>
          <a:srgbClr val="17284C"/>
        </a:accent4>
        <a:accent5>
          <a:srgbClr val="FFE2AA"/>
        </a:accent5>
        <a:accent6>
          <a:srgbClr val="8A002D"/>
        </a:accent6>
        <a:hlink>
          <a:srgbClr val="336600"/>
        </a:hlink>
        <a:folHlink>
          <a:srgbClr val="007F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Improved ARMTheme">
  <a:themeElements>
    <a:clrScheme name="test3 12">
      <a:dk1>
        <a:srgbClr val="1D315B"/>
      </a:dk1>
      <a:lt1>
        <a:srgbClr val="FFFFFF"/>
      </a:lt1>
      <a:dk2>
        <a:srgbClr val="660066"/>
      </a:dk2>
      <a:lt2>
        <a:srgbClr val="FF9933"/>
      </a:lt2>
      <a:accent1>
        <a:srgbClr val="FFCC00"/>
      </a:accent1>
      <a:accent2>
        <a:srgbClr val="990033"/>
      </a:accent2>
      <a:accent3>
        <a:srgbClr val="FFFFFF"/>
      </a:accent3>
      <a:accent4>
        <a:srgbClr val="17284C"/>
      </a:accent4>
      <a:accent5>
        <a:srgbClr val="FFE2AA"/>
      </a:accent5>
      <a:accent6>
        <a:srgbClr val="8A002D"/>
      </a:accent6>
      <a:hlink>
        <a:srgbClr val="336600"/>
      </a:hlink>
      <a:folHlink>
        <a:srgbClr val="007FAC"/>
      </a:folHlink>
    </a:clrScheme>
    <a:fontScheme name="test3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rgbClr val="FF0000"/>
          </a:solidFill>
          <a:prstDash val="solid"/>
          <a:round/>
          <a:headEnd type="triangl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801688" rtl="0" eaLnBrk="0" fontAlgn="ctr" latinLnBrk="0" hangingPunct="0">
          <a:lnSpc>
            <a:spcPct val="80000"/>
          </a:lnSpc>
          <a:spcBef>
            <a:spcPct val="50000"/>
          </a:spcBef>
          <a:spcAft>
            <a:spcPct val="0"/>
          </a:spcAft>
          <a:buClr>
            <a:schemeClr val="bg2"/>
          </a:buClr>
          <a:buSzPct val="125000"/>
          <a:buFont typeface="Wingdings" pitchFamily="2" charset="2"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rgbClr val="FF0000"/>
          </a:solidFill>
          <a:prstDash val="solid"/>
          <a:round/>
          <a:headEnd type="triangl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801688" rtl="0" eaLnBrk="0" fontAlgn="ctr" latinLnBrk="0" hangingPunct="0">
          <a:lnSpc>
            <a:spcPct val="80000"/>
          </a:lnSpc>
          <a:spcBef>
            <a:spcPct val="50000"/>
          </a:spcBef>
          <a:spcAft>
            <a:spcPct val="0"/>
          </a:spcAft>
          <a:buClr>
            <a:schemeClr val="bg2"/>
          </a:buClr>
          <a:buSzPct val="125000"/>
          <a:buFont typeface="Wingdings" pitchFamily="2" charset="2"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test3 1">
        <a:dk1>
          <a:srgbClr val="80B7C0"/>
        </a:dk1>
        <a:lt1>
          <a:srgbClr val="FFFFFF"/>
        </a:lt1>
        <a:dk2>
          <a:srgbClr val="000066"/>
        </a:dk2>
        <a:lt2>
          <a:srgbClr val="4F647E"/>
        </a:lt2>
        <a:accent1>
          <a:srgbClr val="F49766"/>
        </a:accent1>
        <a:accent2>
          <a:srgbClr val="8866A6"/>
        </a:accent2>
        <a:accent3>
          <a:srgbClr val="AAAAB8"/>
        </a:accent3>
        <a:accent4>
          <a:srgbClr val="DADADA"/>
        </a:accent4>
        <a:accent5>
          <a:srgbClr val="F8C9B8"/>
        </a:accent5>
        <a:accent6>
          <a:srgbClr val="7B5C96"/>
        </a:accent6>
        <a:hlink>
          <a:srgbClr val="9C484F"/>
        </a:hlink>
        <a:folHlink>
          <a:srgbClr val="74928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3 2">
        <a:dk1>
          <a:srgbClr val="80B7C0"/>
        </a:dk1>
        <a:lt1>
          <a:srgbClr val="FFFFFF"/>
        </a:lt1>
        <a:dk2>
          <a:srgbClr val="000066"/>
        </a:dk2>
        <a:lt2>
          <a:srgbClr val="FFFFFF"/>
        </a:lt2>
        <a:accent1>
          <a:srgbClr val="E86514"/>
        </a:accent1>
        <a:accent2>
          <a:srgbClr val="5D32A4"/>
        </a:accent2>
        <a:accent3>
          <a:srgbClr val="AAAAB8"/>
        </a:accent3>
        <a:accent4>
          <a:srgbClr val="DADADA"/>
        </a:accent4>
        <a:accent5>
          <a:srgbClr val="F2B8AA"/>
        </a:accent5>
        <a:accent6>
          <a:srgbClr val="532C94"/>
        </a:accent6>
        <a:hlink>
          <a:srgbClr val="A82248"/>
        </a:hlink>
        <a:folHlink>
          <a:srgbClr val="006E1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3 3">
        <a:dk1>
          <a:srgbClr val="80B7C0"/>
        </a:dk1>
        <a:lt1>
          <a:srgbClr val="FFFFFF"/>
        </a:lt1>
        <a:dk2>
          <a:srgbClr val="00325F"/>
        </a:dk2>
        <a:lt2>
          <a:srgbClr val="FFFFFF"/>
        </a:lt2>
        <a:accent1>
          <a:srgbClr val="E86514"/>
        </a:accent1>
        <a:accent2>
          <a:srgbClr val="5D32A4"/>
        </a:accent2>
        <a:accent3>
          <a:srgbClr val="AAADB6"/>
        </a:accent3>
        <a:accent4>
          <a:srgbClr val="DADADA"/>
        </a:accent4>
        <a:accent5>
          <a:srgbClr val="F2B8AA"/>
        </a:accent5>
        <a:accent6>
          <a:srgbClr val="532C94"/>
        </a:accent6>
        <a:hlink>
          <a:srgbClr val="A82248"/>
        </a:hlink>
        <a:folHlink>
          <a:srgbClr val="006E1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3 4">
        <a:dk1>
          <a:srgbClr val="80B7C0"/>
        </a:dk1>
        <a:lt1>
          <a:srgbClr val="FFFFFF"/>
        </a:lt1>
        <a:dk2>
          <a:srgbClr val="1D315B"/>
        </a:dk2>
        <a:lt2>
          <a:srgbClr val="FFFFFF"/>
        </a:lt2>
        <a:accent1>
          <a:srgbClr val="E86514"/>
        </a:accent1>
        <a:accent2>
          <a:srgbClr val="5D32A4"/>
        </a:accent2>
        <a:accent3>
          <a:srgbClr val="ABADB5"/>
        </a:accent3>
        <a:accent4>
          <a:srgbClr val="DADADA"/>
        </a:accent4>
        <a:accent5>
          <a:srgbClr val="F2B8AA"/>
        </a:accent5>
        <a:accent6>
          <a:srgbClr val="532C94"/>
        </a:accent6>
        <a:hlink>
          <a:srgbClr val="A82248"/>
        </a:hlink>
        <a:folHlink>
          <a:srgbClr val="006E1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3 5">
        <a:dk1>
          <a:srgbClr val="80B7C0"/>
        </a:dk1>
        <a:lt1>
          <a:srgbClr val="FFFFFF"/>
        </a:lt1>
        <a:dk2>
          <a:srgbClr val="1D315B"/>
        </a:dk2>
        <a:lt2>
          <a:srgbClr val="FFFFFF"/>
        </a:lt2>
        <a:accent1>
          <a:srgbClr val="FFCC00"/>
        </a:accent1>
        <a:accent2>
          <a:srgbClr val="CC0000"/>
        </a:accent2>
        <a:accent3>
          <a:srgbClr val="ABADB5"/>
        </a:accent3>
        <a:accent4>
          <a:srgbClr val="DADADA"/>
        </a:accent4>
        <a:accent5>
          <a:srgbClr val="FFE2AA"/>
        </a:accent5>
        <a:accent6>
          <a:srgbClr val="B90000"/>
        </a:accent6>
        <a:hlink>
          <a:srgbClr val="33CC33"/>
        </a:hlink>
        <a:folHlink>
          <a:srgbClr val="66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3 6">
        <a:dk1>
          <a:srgbClr val="80B7C0"/>
        </a:dk1>
        <a:lt1>
          <a:srgbClr val="FF9933"/>
        </a:lt1>
        <a:dk2>
          <a:srgbClr val="1D315B"/>
        </a:dk2>
        <a:lt2>
          <a:srgbClr val="990099"/>
        </a:lt2>
        <a:accent1>
          <a:srgbClr val="FFCC00"/>
        </a:accent1>
        <a:accent2>
          <a:srgbClr val="CC0000"/>
        </a:accent2>
        <a:accent3>
          <a:srgbClr val="ABADB5"/>
        </a:accent3>
        <a:accent4>
          <a:srgbClr val="DA822A"/>
        </a:accent4>
        <a:accent5>
          <a:srgbClr val="FFE2AA"/>
        </a:accent5>
        <a:accent6>
          <a:srgbClr val="B90000"/>
        </a:accent6>
        <a:hlink>
          <a:srgbClr val="33CC33"/>
        </a:hlink>
        <a:folHlink>
          <a:srgbClr val="66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3 7">
        <a:dk1>
          <a:srgbClr val="FFFFFF"/>
        </a:dk1>
        <a:lt1>
          <a:srgbClr val="FF9933"/>
        </a:lt1>
        <a:dk2>
          <a:srgbClr val="1D315B"/>
        </a:dk2>
        <a:lt2>
          <a:srgbClr val="800080"/>
        </a:lt2>
        <a:accent1>
          <a:srgbClr val="FFCC00"/>
        </a:accent1>
        <a:accent2>
          <a:srgbClr val="990033"/>
        </a:accent2>
        <a:accent3>
          <a:srgbClr val="ABADB5"/>
        </a:accent3>
        <a:accent4>
          <a:srgbClr val="DA822A"/>
        </a:accent4>
        <a:accent5>
          <a:srgbClr val="FFE2AA"/>
        </a:accent5>
        <a:accent6>
          <a:srgbClr val="8A002D"/>
        </a:accent6>
        <a:hlink>
          <a:srgbClr val="009900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3 8">
        <a:dk1>
          <a:srgbClr val="FFFFFF"/>
        </a:dk1>
        <a:lt1>
          <a:srgbClr val="FF9933"/>
        </a:lt1>
        <a:dk2>
          <a:srgbClr val="1D315B"/>
        </a:dk2>
        <a:lt2>
          <a:srgbClr val="800080"/>
        </a:lt2>
        <a:accent1>
          <a:srgbClr val="FFCC00"/>
        </a:accent1>
        <a:accent2>
          <a:srgbClr val="990033"/>
        </a:accent2>
        <a:accent3>
          <a:srgbClr val="ABADB5"/>
        </a:accent3>
        <a:accent4>
          <a:srgbClr val="DA822A"/>
        </a:accent4>
        <a:accent5>
          <a:srgbClr val="FFE2AA"/>
        </a:accent5>
        <a:accent6>
          <a:srgbClr val="8A002D"/>
        </a:accent6>
        <a:hlink>
          <a:srgbClr val="009900"/>
        </a:hlink>
        <a:folHlink>
          <a:srgbClr val="007FA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3 9">
        <a:dk1>
          <a:srgbClr val="FFFFFF"/>
        </a:dk1>
        <a:lt1>
          <a:srgbClr val="FF9933"/>
        </a:lt1>
        <a:dk2>
          <a:srgbClr val="1D315B"/>
        </a:dk2>
        <a:lt2>
          <a:srgbClr val="660066"/>
        </a:lt2>
        <a:accent1>
          <a:srgbClr val="FFCC00"/>
        </a:accent1>
        <a:accent2>
          <a:srgbClr val="990033"/>
        </a:accent2>
        <a:accent3>
          <a:srgbClr val="ABADB5"/>
        </a:accent3>
        <a:accent4>
          <a:srgbClr val="DA822A"/>
        </a:accent4>
        <a:accent5>
          <a:srgbClr val="FFE2AA"/>
        </a:accent5>
        <a:accent6>
          <a:srgbClr val="8A002D"/>
        </a:accent6>
        <a:hlink>
          <a:srgbClr val="336600"/>
        </a:hlink>
        <a:folHlink>
          <a:srgbClr val="007FA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3 10">
        <a:dk1>
          <a:srgbClr val="FF9933"/>
        </a:dk1>
        <a:lt1>
          <a:srgbClr val="FFFFFF"/>
        </a:lt1>
        <a:dk2>
          <a:srgbClr val="660066"/>
        </a:dk2>
        <a:lt2>
          <a:srgbClr val="1D315B"/>
        </a:lt2>
        <a:accent1>
          <a:srgbClr val="FFCC00"/>
        </a:accent1>
        <a:accent2>
          <a:srgbClr val="990033"/>
        </a:accent2>
        <a:accent3>
          <a:srgbClr val="FFFFFF"/>
        </a:accent3>
        <a:accent4>
          <a:srgbClr val="DA822A"/>
        </a:accent4>
        <a:accent5>
          <a:srgbClr val="FFE2AA"/>
        </a:accent5>
        <a:accent6>
          <a:srgbClr val="8A002D"/>
        </a:accent6>
        <a:hlink>
          <a:srgbClr val="336600"/>
        </a:hlink>
        <a:folHlink>
          <a:srgbClr val="007F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t3 11">
        <a:dk1>
          <a:srgbClr val="1D315B"/>
        </a:dk1>
        <a:lt1>
          <a:srgbClr val="FFFFFF"/>
        </a:lt1>
        <a:dk2>
          <a:srgbClr val="660066"/>
        </a:dk2>
        <a:lt2>
          <a:srgbClr val="1D315B"/>
        </a:lt2>
        <a:accent1>
          <a:srgbClr val="FFCC00"/>
        </a:accent1>
        <a:accent2>
          <a:srgbClr val="990033"/>
        </a:accent2>
        <a:accent3>
          <a:srgbClr val="FFFFFF"/>
        </a:accent3>
        <a:accent4>
          <a:srgbClr val="17284C"/>
        </a:accent4>
        <a:accent5>
          <a:srgbClr val="FFE2AA"/>
        </a:accent5>
        <a:accent6>
          <a:srgbClr val="8A002D"/>
        </a:accent6>
        <a:hlink>
          <a:srgbClr val="336600"/>
        </a:hlink>
        <a:folHlink>
          <a:srgbClr val="007F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t3 12">
        <a:dk1>
          <a:srgbClr val="1D315B"/>
        </a:dk1>
        <a:lt1>
          <a:srgbClr val="FFFFFF"/>
        </a:lt1>
        <a:dk2>
          <a:srgbClr val="660066"/>
        </a:dk2>
        <a:lt2>
          <a:srgbClr val="FF9933"/>
        </a:lt2>
        <a:accent1>
          <a:srgbClr val="FFCC00"/>
        </a:accent1>
        <a:accent2>
          <a:srgbClr val="990033"/>
        </a:accent2>
        <a:accent3>
          <a:srgbClr val="FFFFFF"/>
        </a:accent3>
        <a:accent4>
          <a:srgbClr val="17284C"/>
        </a:accent4>
        <a:accent5>
          <a:srgbClr val="FFE2AA"/>
        </a:accent5>
        <a:accent6>
          <a:srgbClr val="8A002D"/>
        </a:accent6>
        <a:hlink>
          <a:srgbClr val="336600"/>
        </a:hlink>
        <a:folHlink>
          <a:srgbClr val="007F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ARM</Template>
  <TotalTime>33713</TotalTime>
  <Words>1267</Words>
  <Application>Microsoft Office PowerPoint</Application>
  <PresentationFormat>On-screen Show (4:3)</PresentationFormat>
  <Paragraphs>299</Paragraphs>
  <Slides>20</Slides>
  <Notes>19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2" baseType="lpstr">
      <vt:lpstr>test3</vt:lpstr>
      <vt:lpstr>Improved ARMTheme</vt:lpstr>
      <vt:lpstr>Introduction to  Embedded Systems Design</vt:lpstr>
      <vt:lpstr>Introduction</vt:lpstr>
      <vt:lpstr>Options for Building Embedded Systems</vt:lpstr>
      <vt:lpstr>Example Embedded System: Bike Computer</vt:lpstr>
      <vt:lpstr>Benefits of Embedded Computer Systems</vt:lpstr>
      <vt:lpstr>Embedded System Functions</vt:lpstr>
      <vt:lpstr>Attributes of Embedded Systems</vt:lpstr>
      <vt:lpstr>Example Analog Sensor - Depth Gauge</vt:lpstr>
      <vt:lpstr>Microcontroller vs. Microprocessor</vt:lpstr>
      <vt:lpstr>Microcontroller vs. Microprocessor</vt:lpstr>
      <vt:lpstr>Attributes of Embedded Systems</vt:lpstr>
      <vt:lpstr>MCU Hardware &amp; Software for Concurrency</vt:lpstr>
      <vt:lpstr>Concurrent Hardware &amp; Software Operation</vt:lpstr>
      <vt:lpstr>Attributes of Embedded Systems</vt:lpstr>
      <vt:lpstr>Constraints</vt:lpstr>
      <vt:lpstr>Impact of Constraints</vt:lpstr>
      <vt:lpstr>Curriculum Overview</vt:lpstr>
      <vt:lpstr>Target Board – EA LPC1115 LPCXpresso Board </vt:lpstr>
      <vt:lpstr>Why Are We…?</vt:lpstr>
      <vt:lpstr>References</vt:lpstr>
    </vt:vector>
  </TitlesOfParts>
  <Company>Compaq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Course Content</dc:title>
  <dc:creator>Compaq</dc:creator>
  <cp:lastModifiedBy>Sean Hong</cp:lastModifiedBy>
  <cp:revision>354</cp:revision>
  <cp:lastPrinted>2003-05-21T13:04:16Z</cp:lastPrinted>
  <dcterms:created xsi:type="dcterms:W3CDTF">2000-08-18T17:47:17Z</dcterms:created>
  <dcterms:modified xsi:type="dcterms:W3CDTF">2014-03-27T13:31:40Z</dcterms:modified>
</cp:coreProperties>
</file>