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431" r:id="rId6"/>
  </p:sldMasterIdLst>
  <p:notesMasterIdLst>
    <p:notesMasterId r:id="rId34"/>
  </p:notesMasterIdLst>
  <p:handoutMasterIdLst>
    <p:handoutMasterId r:id="rId35"/>
  </p:handoutMasterIdLst>
  <p:sldIdLst>
    <p:sldId id="258" r:id="rId7"/>
    <p:sldId id="263" r:id="rId8"/>
    <p:sldId id="259" r:id="rId9"/>
    <p:sldId id="264" r:id="rId10"/>
    <p:sldId id="260" r:id="rId11"/>
    <p:sldId id="262" r:id="rId12"/>
    <p:sldId id="261" r:id="rId13"/>
    <p:sldId id="265" r:id="rId14"/>
    <p:sldId id="267" r:id="rId15"/>
    <p:sldId id="266" r:id="rId16"/>
    <p:sldId id="269" r:id="rId17"/>
    <p:sldId id="271" r:id="rId18"/>
    <p:sldId id="270" r:id="rId19"/>
    <p:sldId id="272" r:id="rId20"/>
    <p:sldId id="268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3" r:id="rId31"/>
    <p:sldId id="284" r:id="rId32"/>
    <p:sldId id="282" r:id="rId3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E5ECEB"/>
    <a:srgbClr val="95D600"/>
    <a:srgbClr val="FF6B00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34" autoAdjust="0"/>
    <p:restoredTop sz="93466"/>
  </p:normalViewPr>
  <p:slideViewPr>
    <p:cSldViewPr snapToGrid="0">
      <p:cViewPr varScale="1">
        <p:scale>
          <a:sx n="110" d="100"/>
          <a:sy n="110" d="100"/>
        </p:scale>
        <p:origin x="21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75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12/10/2020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12/10/2020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/>
              <a:t>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B4A8BA9-BF09-4543-A599-B49B516DBBE8}" type="slidenum">
              <a:rPr lang="en-US" sz="1200" smtClean="0"/>
              <a:pPr/>
              <a:t>1</a:t>
            </a:fld>
            <a:endParaRPr lang="en-US" sz="12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085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AD96E69-282E-4E76-8E4D-EB529184EC64}" type="slidenum">
              <a:rPr lang="en-US" sz="1200" smtClean="0"/>
              <a:pPr/>
              <a:t>10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467332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611CD17-415C-4944-B47A-49C3C948D7B4}" type="slidenum">
              <a:rPr lang="en-US" sz="1200" smtClean="0"/>
              <a:pPr/>
              <a:t>11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663654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08FAA55-3770-4D42-B686-3F73D03C5A15}" type="slidenum">
              <a:rPr lang="en-US" sz="1200" smtClean="0"/>
              <a:pPr/>
              <a:t>12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100984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1090874-D7F9-4C5B-A972-F22684ACA8BB}" type="slidenum">
              <a:rPr lang="en-US" sz="1200" smtClean="0"/>
              <a:pPr/>
              <a:t>13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41196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92F328D-0B01-4974-91CC-6450F2977B05}" type="slidenum">
              <a:rPr lang="en-US" sz="1200" smtClean="0"/>
              <a:pPr/>
              <a:t>14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145597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A69EECC-5614-42D3-90AD-0D43D3F6545B}" type="slidenum">
              <a:rPr lang="en-US" sz="1200" smtClean="0"/>
              <a:pPr/>
              <a:t>15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7533227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BBF71EB-6956-45EA-8E7B-D49CD785BBF2}" type="slidenum">
              <a:rPr lang="en-US" sz="1200" smtClean="0"/>
              <a:pPr/>
              <a:t>16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612287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9F5F60F-DA66-4A75-A424-BF7BE8D1CC98}" type="slidenum">
              <a:rPr lang="en-US" sz="1200" smtClean="0"/>
              <a:pPr/>
              <a:t>17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3275008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06C9AAC-24AB-47F0-B91B-57CBAD17B09C}" type="slidenum">
              <a:rPr lang="en-US" sz="1200" smtClean="0"/>
              <a:pPr/>
              <a:t>18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979270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649D3C8-2453-450D-832C-F7F650B4074C}" type="slidenum">
              <a:rPr lang="en-US" sz="1200" smtClean="0"/>
              <a:pPr/>
              <a:t>19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18317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A0E1861-FFCB-4B7C-9D8A-3C757B9899A8}" type="slidenum">
              <a:rPr lang="en-US" sz="1200" smtClean="0"/>
              <a:pPr/>
              <a:t>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2386025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6A58C04-25D5-4A92-856C-200D5C2F27D6}" type="slidenum">
              <a:rPr lang="en-US" sz="1200" smtClean="0"/>
              <a:pPr/>
              <a:t>20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941961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861059E-B23C-4B8E-81E1-A1ED91312EFD}" type="slidenum">
              <a:rPr lang="en-US" sz="1200" smtClean="0"/>
              <a:pPr/>
              <a:t>21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043406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1439F87-DCA7-44A2-857B-87EE86DDF3B1}" type="slidenum">
              <a:rPr lang="en-US" sz="1200" smtClean="0"/>
              <a:pPr/>
              <a:t>22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919711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F684C2B-D4E7-48FC-A2B6-4FFA2522BB71}" type="slidenum">
              <a:rPr lang="en-US" sz="1200" smtClean="0"/>
              <a:pPr/>
              <a:t>23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153611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4A97FAF-7BD1-405F-B227-E9F3C7415F60}" type="slidenum">
              <a:rPr lang="en-US" sz="1200" smtClean="0"/>
              <a:pPr/>
              <a:t>24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1376956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B038424-5BD3-4253-B3A1-840F16CCFE47}" type="slidenum">
              <a:rPr lang="en-US" sz="1200" smtClean="0"/>
              <a:pPr/>
              <a:t>25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639793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5B2113D-B425-44CF-A791-8ADA7E541684}" type="slidenum">
              <a:rPr lang="en-US" sz="1200" smtClean="0"/>
              <a:pPr/>
              <a:t>26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610901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1FE74C7-7C6F-4F16-804D-C7562FB9AF02}" type="slidenum">
              <a:rPr lang="en-US" sz="1200" smtClean="0"/>
              <a:pPr/>
              <a:t>27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44724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299FF01-7522-4BC9-B2F6-AACDA799881D}" type="slidenum">
              <a:rPr lang="en-US" sz="1200" smtClean="0"/>
              <a:pPr/>
              <a:t>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223905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8F4A43D-6BC7-4DF9-8B0D-68AF092C77C3}" type="slidenum">
              <a:rPr lang="en-US" sz="1200" smtClean="0"/>
              <a:pPr/>
              <a:t>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083188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7B40539-6831-4AB7-9CEF-E7548FB5E3AF}" type="slidenum">
              <a:rPr lang="en-US" sz="1200" smtClean="0"/>
              <a:pPr/>
              <a:t>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470844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A18599D-53CD-4C85-A5A0-15DC2A7C8686}" type="slidenum">
              <a:rPr lang="en-US" sz="1200" smtClean="0"/>
              <a:pPr/>
              <a:t>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65456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923F670-3AEC-4707-978B-AE7212962B83}" type="slidenum">
              <a:rPr lang="en-US" sz="1200" smtClean="0"/>
              <a:pPr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99274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F993142-7DFD-43E1-B955-16AB8E776E3E}" type="slidenum">
              <a:rPr lang="en-US" sz="1200" smtClean="0"/>
              <a:pPr/>
              <a:t>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380434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BE3F2A2-EE73-4AA0-BC70-5BA2B3294322}" type="slidenum">
              <a:rPr lang="en-US" sz="1200" smtClean="0"/>
              <a:pPr/>
              <a:t>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850318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5DE345E-C0B2-144E-821D-478353FD7B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8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68" t="18093" b="5564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2DC592-EAC9-634F-9EE1-EDC89A2624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39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200936EE-7EE0-D441-851D-618ACC029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9DC87DCF-87C4-CE4F-9C7C-31ECAA7922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490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9EB7B32-132E-C34C-A290-44FDD641BA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4" t="-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75CEC7D-A359-1740-9727-7D6F154D859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D395BE9-4949-E244-ACF9-1A2EB57C1C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75A4ED9-47E4-4F44-AAD7-16DA7F4189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22732B47-45F3-C946-9945-2403B16182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5AD1A3C3-3C14-2B42-9074-E87275C219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87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64A5F8-C720-354C-A6E2-C00E801C5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99" b="7799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8674FB4-14BE-B54B-B389-3384C06E1E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8BAC75-B7C6-FE40-9C8B-21A49F1AC3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D7C4A91-C1F1-FD49-AF4E-49381B249C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tx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id="{6AA3F778-80A5-3E45-999D-10AC550241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tx1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13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80BE67C-B00B-7444-99B6-10A3997029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29" name="Picture 16">
            <a:extLst>
              <a:ext uri="{FF2B5EF4-FFF2-40B4-BE49-F238E27FC236}">
                <a16:creationId xmlns:a16="http://schemas.microsoft.com/office/drawing/2014/main" id="{0A94567B-B8A8-AB41-BF7F-41919C86BD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0CD7DAB-58BC-C442-ABC0-6D7414DFC2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Divider Page Title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CDE2EBD-0FA3-D24B-AC33-4F98A57EE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id="{0E175DD0-C128-104A-84B5-17835CB39B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27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4E377C-10E8-4245-959B-762A975F9D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8" name="Picture 16">
            <a:extLst>
              <a:ext uri="{FF2B5EF4-FFF2-40B4-BE49-F238E27FC236}">
                <a16:creationId xmlns:a16="http://schemas.microsoft.com/office/drawing/2014/main" id="{07331875-D936-B748-9004-0EDA896B17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73DAA08-2A8E-BC49-A908-D83D95CBF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Divider Page Title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18585A9-CBDE-FB4B-A656-FBBD0B0CA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id="{ED7A184D-DF83-F84A-837C-3EBA03A2EA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799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02548AC-BB94-2E4E-AE54-6CAE711F3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4913759B-8ABA-8F41-8F02-AABD53CFD1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02B157-BA2E-444C-B53E-75E5005648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Divider Page Title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7FC899D-8C55-104D-89CA-EA4FCE459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id="{473DFF03-CE2E-F445-98FC-31F036C923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04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6250"/>
            <a:ext cx="11233150" cy="654760"/>
          </a:xfrm>
        </p:spPr>
        <p:txBody>
          <a:bodyPr anchor="t"/>
          <a:lstStyle>
            <a:lvl1pPr>
              <a:defRPr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479425" y="1171111"/>
            <a:ext cx="11233150" cy="494833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</a:defRPr>
            </a:lvl1pPr>
            <a:lvl2pPr marL="672783"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3250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79425" y="1554489"/>
            <a:ext cx="11233150" cy="45532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750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20481"/>
            <a:ext cx="0" cy="45152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991131"/>
            <a:ext cx="11233150" cy="359204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 hasCustomPrompt="1"/>
          </p:nvPr>
        </p:nvSpPr>
        <p:spPr>
          <a:xfrm>
            <a:off x="479425" y="1620481"/>
            <a:ext cx="5345642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77587" y="2202443"/>
            <a:ext cx="5347480" cy="3933245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 hasCustomPrompt="1"/>
          </p:nvPr>
        </p:nvSpPr>
        <p:spPr>
          <a:xfrm>
            <a:off x="6341534" y="1620481"/>
            <a:ext cx="5371042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 hasCustomPrompt="1"/>
          </p:nvPr>
        </p:nvSpPr>
        <p:spPr>
          <a:xfrm>
            <a:off x="6339947" y="2202442"/>
            <a:ext cx="5372628" cy="393324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2621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795D2F-D322-4144-8DA8-55D6A294274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148138" y="1611050"/>
            <a:ext cx="0" cy="44484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B4D2EAD-40A5-4C0B-900F-916EB19FF7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8051800" y="1611050"/>
            <a:ext cx="0" cy="44484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 userDrawn="1"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 userDrawn="1">
            <p:ph idx="1"/>
          </p:nvPr>
        </p:nvSpPr>
        <p:spPr>
          <a:xfrm>
            <a:off x="479426" y="2373786"/>
            <a:ext cx="3372644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79425" y="1611050"/>
            <a:ext cx="33726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 userDrawn="1">
            <p:ph idx="17"/>
          </p:nvPr>
        </p:nvSpPr>
        <p:spPr>
          <a:xfrm>
            <a:off x="4416359" y="2373786"/>
            <a:ext cx="3359281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 userDrawn="1">
            <p:ph idx="18"/>
          </p:nvPr>
        </p:nvSpPr>
        <p:spPr>
          <a:xfrm>
            <a:off x="8300113" y="2373786"/>
            <a:ext cx="3412462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419997" y="1611050"/>
            <a:ext cx="33599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299449" y="1611050"/>
            <a:ext cx="3413126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007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299119" y="2372564"/>
            <a:ext cx="3413455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grpSp>
        <p:nvGrpSpPr>
          <p:cNvPr id="36" name="Group 6">
            <a:extLst>
              <a:ext uri="{FF2B5EF4-FFF2-40B4-BE49-F238E27FC236}">
                <a16:creationId xmlns:a16="http://schemas.microsoft.com/office/drawing/2014/main" id="{CCE81F77-7204-0241-970A-63C43B1D7B8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11050"/>
            <a:ext cx="3903662" cy="4448438"/>
            <a:chOff x="3706307" y="1883391"/>
            <a:chExt cx="3803176" cy="4472959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266E339-1F3B-8E41-B64F-AA6A42EDF79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22B3030-62BD-3440-A850-5C6E7CCDD54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Placeholder 131">
            <a:extLst>
              <a:ext uri="{FF2B5EF4-FFF2-40B4-BE49-F238E27FC236}">
                <a16:creationId xmlns:a16="http://schemas.microsoft.com/office/drawing/2014/main" id="{B54BFFD1-D378-D841-B5DD-88788B48D0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425" y="1611050"/>
            <a:ext cx="33726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Text Placeholder 131">
            <a:extLst>
              <a:ext uri="{FF2B5EF4-FFF2-40B4-BE49-F238E27FC236}">
                <a16:creationId xmlns:a16="http://schemas.microsoft.com/office/drawing/2014/main" id="{E3125198-F65A-8049-9D3E-A6AF258DAEB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16192" y="1611050"/>
            <a:ext cx="33599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5" name="Text Placeholder 131">
            <a:extLst>
              <a:ext uri="{FF2B5EF4-FFF2-40B4-BE49-F238E27FC236}">
                <a16:creationId xmlns:a16="http://schemas.microsoft.com/office/drawing/2014/main" id="{7C8008EA-19DB-814F-9284-A055A2AB89C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99449" y="1611050"/>
            <a:ext cx="3413126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Content Placeholder 8">
            <a:extLst>
              <a:ext uri="{FF2B5EF4-FFF2-40B4-BE49-F238E27FC236}">
                <a16:creationId xmlns:a16="http://schemas.microsoft.com/office/drawing/2014/main" id="{DD4BA2E6-FACA-5C45-B75F-9327959A672A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415863" y="2372564"/>
            <a:ext cx="3360274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47" name="Content Placeholder 8">
            <a:extLst>
              <a:ext uri="{FF2B5EF4-FFF2-40B4-BE49-F238E27FC236}">
                <a16:creationId xmlns:a16="http://schemas.microsoft.com/office/drawing/2014/main" id="{5AB0A5A2-CEF5-6E44-BACF-2C0296FE30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79425" y="2372564"/>
            <a:ext cx="3360274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37187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BDB4B4-FCA0-E042-A960-9090E3A6B0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8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3" b="1156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87E4BC-2B2B-B045-B01E-E0001545D8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D59F83AF-D8A4-3D48-9AAD-FC11BC3D96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3ABC2AA1-F23E-4741-8A87-A266E89756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727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55004" y="1631950"/>
            <a:ext cx="0" cy="444060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1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79425" y="1631111"/>
            <a:ext cx="2619375" cy="44406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1"/>
            <a:ext cx="8296540" cy="444060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9991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629287"/>
            <a:ext cx="0" cy="444326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1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7" y="1629597"/>
            <a:ext cx="2674937" cy="444348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79425" y="1629287"/>
            <a:ext cx="8348664" cy="444326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9496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18445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755872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18445"/>
            <a:ext cx="2646362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755872"/>
            <a:ext cx="2646362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79425" y="1618445"/>
            <a:ext cx="26193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18445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41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79425" y="1629079"/>
            <a:ext cx="5481108" cy="4455197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50924" y="1629080"/>
            <a:ext cx="5461651" cy="4455198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42164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79425" y="1259574"/>
            <a:ext cx="11233150" cy="483642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noProof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75123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41880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7665C31-5022-CB46-9BF3-40857C6D37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pic>
        <p:nvPicPr>
          <p:cNvPr id="14" name="Picture 16">
            <a:extLst>
              <a:ext uri="{FF2B5EF4-FFF2-40B4-BE49-F238E27FC236}">
                <a16:creationId xmlns:a16="http://schemas.microsoft.com/office/drawing/2014/main" id="{63C45D27-5718-5E4E-A3E4-6B2E5A1E456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F0B8120E-2A86-304C-807A-A4EF33DC694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3" y="6413179"/>
            <a:ext cx="343139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BE9654-6674-1A47-879A-411922E2183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0505" y="1028343"/>
            <a:ext cx="4655186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Thank You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Danke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Merci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谢谢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ありがとう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Gracias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Kiitos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감사합니다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धन्यवाद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ar-SA" sz="2800" kern="1200" dirty="0">
                <a:solidFill>
                  <a:schemeClr val="bg1"/>
                </a:solidFill>
                <a:latin typeface="Calibri" charset="0"/>
                <a:ea typeface="ＭＳ Ｐゴシック" charset="-128"/>
                <a:cs typeface="+mn-cs"/>
              </a:rPr>
              <a:t>شكرًا</a:t>
            </a:r>
            <a:endParaRPr lang="en-GB" sz="2800" kern="1200" dirty="0">
              <a:solidFill>
                <a:schemeClr val="bg1"/>
              </a:solidFill>
              <a:latin typeface="Calibri" charset="0"/>
              <a:ea typeface="ＭＳ Ｐゴシック" charset="-128"/>
              <a:cs typeface="+mn-cs"/>
            </a:endParaRPr>
          </a:p>
          <a:p>
            <a:pPr algn="r">
              <a:defRPr/>
            </a:pPr>
            <a:r>
              <a:rPr lang="as-IN" altLang="en-US" sz="2800" dirty="0">
                <a:solidFill>
                  <a:schemeClr val="bg1"/>
                </a:solidFill>
              </a:rPr>
              <a:t>ধন্যবাদ</a:t>
            </a:r>
            <a:r>
              <a:rPr lang="ar-AE" altLang="en-US" sz="2800" dirty="0">
                <a:solidFill>
                  <a:schemeClr val="bg1"/>
                </a:solidFill>
              </a:rPr>
              <a:t> 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he-IL" altLang="en-US" sz="2800" dirty="0">
                <a:solidFill>
                  <a:schemeClr val="bg1"/>
                </a:solidFill>
              </a:rPr>
              <a:t>תודה</a:t>
            </a:r>
            <a:endParaRPr lang="en-US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73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losing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7665C31-5022-CB46-9BF3-40857C6D37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4" name="Picture 16">
            <a:extLst>
              <a:ext uri="{FF2B5EF4-FFF2-40B4-BE49-F238E27FC236}">
                <a16:creationId xmlns:a16="http://schemas.microsoft.com/office/drawing/2014/main" id="{63C45D27-5718-5E4E-A3E4-6B2E5A1E456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0">
            <a:extLst>
              <a:ext uri="{FF2B5EF4-FFF2-40B4-BE49-F238E27FC236}">
                <a16:creationId xmlns:a16="http://schemas.microsoft.com/office/drawing/2014/main" id="{80E931A6-339D-464D-9104-DD510C2128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3" y="6413179"/>
            <a:ext cx="3622588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95C1D9-935B-DC4C-BCF2-4F613057C93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0505" y="1028343"/>
            <a:ext cx="4655186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Thank You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Danke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Merci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谢谢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ありがとう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>
                <a:solidFill>
                  <a:schemeClr val="bg1"/>
                </a:solidFill>
              </a:rPr>
              <a:t>Gracias</a:t>
            </a: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Kiitos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감사합니다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en-US" altLang="en-US" sz="2800" dirty="0" err="1">
                <a:solidFill>
                  <a:schemeClr val="bg1"/>
                </a:solidFill>
              </a:rPr>
              <a:t>धन्यवाद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ar-SA" sz="2800" kern="1200" dirty="0">
                <a:solidFill>
                  <a:schemeClr val="bg1"/>
                </a:solidFill>
                <a:latin typeface="Calibri" charset="0"/>
                <a:ea typeface="ＭＳ Ｐゴシック" charset="-128"/>
                <a:cs typeface="+mn-cs"/>
              </a:rPr>
              <a:t>شكرًا</a:t>
            </a:r>
            <a:endParaRPr lang="en-GB" sz="2800" kern="1200" dirty="0">
              <a:solidFill>
                <a:schemeClr val="bg1"/>
              </a:solidFill>
              <a:latin typeface="Calibri" charset="0"/>
              <a:ea typeface="ＭＳ Ｐゴシック" charset="-128"/>
              <a:cs typeface="+mn-cs"/>
            </a:endParaRPr>
          </a:p>
          <a:p>
            <a:pPr algn="r">
              <a:defRPr/>
            </a:pPr>
            <a:r>
              <a:rPr lang="as-IN" altLang="en-US" sz="2800" dirty="0">
                <a:solidFill>
                  <a:schemeClr val="bg1"/>
                </a:solidFill>
              </a:rPr>
              <a:t>ধন্যবাদ</a:t>
            </a:r>
            <a:r>
              <a:rPr lang="ar-AE" altLang="en-US" sz="2800" dirty="0">
                <a:solidFill>
                  <a:schemeClr val="bg1"/>
                </a:solidFill>
              </a:rPr>
              <a:t> 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he-IL" altLang="en-US" sz="2800" dirty="0">
                <a:solidFill>
                  <a:schemeClr val="bg1"/>
                </a:solidFill>
              </a:rPr>
              <a:t>תודה</a:t>
            </a:r>
            <a:endParaRPr lang="en-US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466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3333C0-34BE-704E-807B-860FBC2357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078942" y="1087378"/>
            <a:ext cx="42333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en-US" altLang="x-none" sz="1200" dirty="0">
                <a:solidFill>
                  <a:schemeClr val="bg1"/>
                </a:solidFill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algn="r">
              <a:defRPr/>
            </a:pPr>
            <a:br>
              <a:rPr lang="en-US" altLang="x-none" sz="1200" dirty="0">
                <a:solidFill>
                  <a:schemeClr val="bg1"/>
                </a:solidFill>
              </a:rPr>
            </a:br>
            <a:r>
              <a:rPr lang="en-US" altLang="x-none" sz="1200" dirty="0" err="1">
                <a:solidFill>
                  <a:schemeClr val="bg1"/>
                </a:solidFill>
              </a:rPr>
              <a:t>www.arm.com</a:t>
            </a:r>
            <a:r>
              <a:rPr lang="en-US" altLang="x-none" sz="1200" dirty="0">
                <a:solidFill>
                  <a:schemeClr val="bg1"/>
                </a:solidFill>
              </a:rPr>
              <a:t>/company/policies/trademarks</a:t>
            </a:r>
          </a:p>
        </p:txBody>
      </p:sp>
      <p:pic>
        <p:nvPicPr>
          <p:cNvPr id="10" name="Picture 16">
            <a:extLst>
              <a:ext uri="{FF2B5EF4-FFF2-40B4-BE49-F238E27FC236}">
                <a16:creationId xmlns:a16="http://schemas.microsoft.com/office/drawing/2014/main" id="{DAF95499-8272-DF43-8B3C-788EA26EBD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0">
            <a:extLst>
              <a:ext uri="{FF2B5EF4-FFF2-40B4-BE49-F238E27FC236}">
                <a16:creationId xmlns:a16="http://schemas.microsoft.com/office/drawing/2014/main" id="{8CF351C2-1F3E-ED47-85F9-B7B84948FF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161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losing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3333C0-34BE-704E-807B-860FBC2357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078942" y="1087378"/>
            <a:ext cx="42333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en-US" altLang="x-none" sz="1200" dirty="0">
                <a:solidFill>
                  <a:schemeClr val="bg1"/>
                </a:solidFill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algn="r">
              <a:defRPr/>
            </a:pPr>
            <a:br>
              <a:rPr lang="en-US" altLang="x-none" sz="1200" dirty="0">
                <a:solidFill>
                  <a:schemeClr val="bg1"/>
                </a:solidFill>
              </a:rPr>
            </a:br>
            <a:r>
              <a:rPr lang="en-US" altLang="x-none" sz="1200" dirty="0" err="1">
                <a:solidFill>
                  <a:schemeClr val="bg1"/>
                </a:solidFill>
              </a:rPr>
              <a:t>www.arm.com</a:t>
            </a:r>
            <a:r>
              <a:rPr lang="en-US" altLang="x-none" sz="1200" dirty="0">
                <a:solidFill>
                  <a:schemeClr val="bg1"/>
                </a:solidFill>
              </a:rPr>
              <a:t>/company/policies/trademarks</a:t>
            </a:r>
          </a:p>
        </p:txBody>
      </p:sp>
      <p:pic>
        <p:nvPicPr>
          <p:cNvPr id="10" name="Picture 16">
            <a:extLst>
              <a:ext uri="{FF2B5EF4-FFF2-40B4-BE49-F238E27FC236}">
                <a16:creationId xmlns:a16="http://schemas.microsoft.com/office/drawing/2014/main" id="{DAF95499-8272-DF43-8B3C-788EA26EBD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0">
            <a:extLst>
              <a:ext uri="{FF2B5EF4-FFF2-40B4-BE49-F238E27FC236}">
                <a16:creationId xmlns:a16="http://schemas.microsoft.com/office/drawing/2014/main" id="{D8F3CACD-986B-204A-99E9-82DBFDFB41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050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3A3907-DBF3-5343-B91B-35A57D8310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69" t="14507" b="64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D2F924C-135F-554D-93F0-AB47D68FAEB2}"/>
              </a:ext>
            </a:extLst>
          </p:cNvPr>
          <p:cNvSpPr/>
          <p:nvPr userDrawn="1"/>
        </p:nvSpPr>
        <p:spPr>
          <a:xfrm rot="16200000">
            <a:off x="6025093" y="691093"/>
            <a:ext cx="6862654" cy="5471160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4655"/>
            <a:ext cx="12192000" cy="6857999"/>
          </a:xfrm>
          <a:prstGeom prst="rect">
            <a:avLst/>
          </a:prstGeom>
        </p:spPr>
      </p:pic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28F18B9-825A-C643-BA5E-962035403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9634863-0C8B-5F4F-B35A-4D468E8EC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A0A056D2-AAAA-5446-A582-12D01B2A39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023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772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988522"/>
      </p:ext>
    </p:extLst>
  </p:cSld>
  <p:clrMapOvr>
    <a:masterClrMapping/>
  </p:clrMapOvr>
  <p:transition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9649340"/>
      </p:ext>
    </p:extLst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D95416-8B48-B74A-8CC3-5494CCB060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2000"/>
          </a:blip>
          <a:srcRect b="15625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2F45A70-6A1D-5943-8B02-2010995888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21CCBE84-A3EE-DA41-BB17-C2EE027C0E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44E78AC1-80BC-0B47-8368-509A24FBC0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02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0C1A8E-651C-F144-B408-3DAE5F56BE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9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0" t="19300" r="2210"/>
          <a:stretch/>
        </p:blipFill>
        <p:spPr>
          <a:xfrm>
            <a:off x="0" y="-4656"/>
            <a:ext cx="12192000" cy="68626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9C855E-7087-584A-BBB4-44CE2BD68C9E}"/>
              </a:ext>
            </a:extLst>
          </p:cNvPr>
          <p:cNvSpPr/>
          <p:nvPr userDrawn="1"/>
        </p:nvSpPr>
        <p:spPr>
          <a:xfrm rot="16200000">
            <a:off x="5794735" y="460734"/>
            <a:ext cx="6862654" cy="5931877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4657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39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964FB5B-BAC3-AC46-8166-1B8CCBE249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28C4AE80-A942-A94D-9D03-1C89C2862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683A764A-AD34-5F44-8D31-1D002A3CBE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68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A827D4-DAD6-A14B-B977-75B840581C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05" b="91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9C855E-7087-584A-BBB4-44CE2BD68C9E}"/>
              </a:ext>
            </a:extLst>
          </p:cNvPr>
          <p:cNvSpPr/>
          <p:nvPr userDrawn="1"/>
        </p:nvSpPr>
        <p:spPr>
          <a:xfrm rot="16200000">
            <a:off x="5794735" y="460734"/>
            <a:ext cx="6862654" cy="5931877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4655"/>
            <a:ext cx="12192000" cy="6857999"/>
          </a:xfrm>
          <a:prstGeom prst="rect">
            <a:avLst/>
          </a:prstGeom>
        </p:spPr>
      </p:pic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C9BE8F-3B53-B24B-8202-E7DDC587BF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67B2024A-A0B8-5D48-B2AD-E9A66CF104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4A95A0A0-8486-7044-92CE-73B2117A56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096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F56BAD-390B-1E42-966F-903A26340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84" b="3501"/>
          <a:stretch/>
        </p:blipFill>
        <p:spPr>
          <a:xfrm>
            <a:off x="-2417" y="-4655"/>
            <a:ext cx="12194417" cy="68626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9C855E-7087-584A-BBB4-44CE2BD68C9E}"/>
              </a:ext>
            </a:extLst>
          </p:cNvPr>
          <p:cNvSpPr/>
          <p:nvPr userDrawn="1"/>
        </p:nvSpPr>
        <p:spPr>
          <a:xfrm rot="16200000">
            <a:off x="4754732" y="-579271"/>
            <a:ext cx="6862654" cy="8011886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-4657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39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C60D2D7-6351-ED48-8D39-DF4D3B06FA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EE0145AD-284C-9241-B886-C8320F3291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DCF860B3-3479-8143-83A4-E9F53FBD372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50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Section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EAB8576-5C78-C743-9CEC-5B21D439D8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82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9C855E-7087-584A-BBB4-44CE2BD68C9E}"/>
              </a:ext>
            </a:extLst>
          </p:cNvPr>
          <p:cNvSpPr/>
          <p:nvPr userDrawn="1"/>
        </p:nvSpPr>
        <p:spPr>
          <a:xfrm rot="16200000">
            <a:off x="5172924" y="-161079"/>
            <a:ext cx="6862654" cy="7175502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alpha val="0"/>
                </a:schemeClr>
              </a:gs>
              <a:gs pos="100000">
                <a:schemeClr val="tx1">
                  <a:alpha val="4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2176CF-6197-E24E-A55D-6D42685C15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764D7468-B6ED-8B46-A799-873C6CBB00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4DC03BAF-E3DC-0046-A6AB-A500868A1D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CBA493B4-A47A-AF4F-8961-DFC7E525A7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E333105-CFBC-7646-89A1-C700547214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D5806-7916-AE44-A8CA-0060927C5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40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5555E-95A7-C641-8EB5-0619DE2A3F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106C3B07-082E-DB42-B5EB-8FC5A1CED0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F90D8C41-1611-904D-BE8D-E91140D6CE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53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FCF5603F-EAC1-654C-B84B-7FC1F8B4C1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28"/>
            <a:ext cx="12192000" cy="68605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B0FD2ED-33BC-584E-B579-C6E68F0AA8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2" t="3803" r="2134" b="1293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63" y="1173991"/>
            <a:ext cx="1677366" cy="51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941131" y="5770761"/>
            <a:ext cx="4264272" cy="295077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941131" y="6080641"/>
            <a:ext cx="4264272" cy="301109"/>
          </a:xfrm>
        </p:spPr>
        <p:txBody>
          <a:bodyPr anchor="t"/>
          <a:lstStyle>
            <a:lvl1pPr marL="0" indent="0" algn="r"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16499" y="788740"/>
            <a:ext cx="6192839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5A9EDC-D6F8-D44D-A166-BF363AD0E8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499" y="1207042"/>
            <a:ext cx="6192840" cy="2574186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50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br>
              <a:rPr lang="en-US" dirty="0"/>
            </a:br>
            <a:r>
              <a:rPr lang="en-US" dirty="0"/>
              <a:t>Line 3</a:t>
            </a:r>
            <a:br>
              <a:rPr lang="en-US" dirty="0"/>
            </a:br>
            <a:r>
              <a:rPr lang="en-US" dirty="0"/>
              <a:t>Line 4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3120599-1266-FE46-AC08-C11A2D8A77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6498" y="3973626"/>
            <a:ext cx="6192840" cy="702444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8A878557-4736-5B45-AE41-36C67FA0C8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chemeClr val="bg2"/>
                </a:solidFill>
              </a:rPr>
              <a:t>© 2020 Arm Limited (or its affiliates)</a:t>
            </a:r>
            <a:endParaRPr lang="en-US" altLang="en-US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832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78301"/>
            <a:ext cx="11233150" cy="6547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>
            <a:off x="492125" y="6410643"/>
            <a:ext cx="312738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2682C2D1-8EA8-E748-B66F-74D4D53CF8F8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 dirty="0">
              <a:solidFill>
                <a:srgbClr val="7F7F7F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133061"/>
            <a:ext cx="11243088" cy="49746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TextBox 20"/>
          <p:cNvSpPr txBox="1">
            <a:spLocks noChangeArrowheads="1"/>
          </p:cNvSpPr>
          <p:nvPr userDrawn="1"/>
        </p:nvSpPr>
        <p:spPr bwMode="auto">
          <a:xfrm>
            <a:off x="982662" y="6413179"/>
            <a:ext cx="463674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GB" altLang="en-US" sz="1000" dirty="0">
                <a:solidFill>
                  <a:srgbClr val="7F7F7F"/>
                </a:solidFill>
              </a:rPr>
              <a:t>© 2020 Arm Limited (or its affiliates)</a:t>
            </a:r>
            <a:endParaRPr lang="en-US" altLang="en-US" sz="1000" dirty="0">
              <a:solidFill>
                <a:srgbClr val="7F7F7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221E4D-F4C1-6849-9126-BB587364DCD7}"/>
              </a:ext>
            </a:extLst>
          </p:cNvPr>
          <p:cNvPicPr>
            <a:picLocks noChangeAspect="1"/>
          </p:cNvPicPr>
          <p:nvPr userDrawn="1"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293" y="6390376"/>
            <a:ext cx="869282" cy="26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91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4" r:id="rId1"/>
    <p:sldLayoutId id="2147485515" r:id="rId2"/>
    <p:sldLayoutId id="2147485516" r:id="rId3"/>
    <p:sldLayoutId id="2147485517" r:id="rId4"/>
    <p:sldLayoutId id="2147485520" r:id="rId5"/>
    <p:sldLayoutId id="2147485521" r:id="rId6"/>
    <p:sldLayoutId id="2147485524" r:id="rId7"/>
    <p:sldLayoutId id="2147485522" r:id="rId8"/>
    <p:sldLayoutId id="2147485507" r:id="rId9"/>
    <p:sldLayoutId id="2147485525" r:id="rId10"/>
    <p:sldLayoutId id="2147485527" r:id="rId11"/>
    <p:sldLayoutId id="2147485510" r:id="rId12"/>
    <p:sldLayoutId id="2147485436" r:id="rId13"/>
    <p:sldLayoutId id="2147485438" r:id="rId14"/>
    <p:sldLayoutId id="2147485440" r:id="rId15"/>
    <p:sldLayoutId id="2147485441" r:id="rId16"/>
    <p:sldLayoutId id="2147485442" r:id="rId17"/>
    <p:sldLayoutId id="2147485443" r:id="rId18"/>
    <p:sldLayoutId id="2147485444" r:id="rId19"/>
    <p:sldLayoutId id="2147485445" r:id="rId20"/>
    <p:sldLayoutId id="2147485446" r:id="rId21"/>
    <p:sldLayoutId id="2147485447" r:id="rId22"/>
    <p:sldLayoutId id="2147485448" r:id="rId23"/>
    <p:sldLayoutId id="2147485449" r:id="rId24"/>
    <p:sldLayoutId id="2147485450" r:id="rId25"/>
    <p:sldLayoutId id="2147485452" r:id="rId26"/>
    <p:sldLayoutId id="2147485512" r:id="rId27"/>
    <p:sldLayoutId id="2147485453" r:id="rId28"/>
    <p:sldLayoutId id="2147485513" r:id="rId29"/>
    <p:sldLayoutId id="2147485528" r:id="rId30"/>
    <p:sldLayoutId id="2147485529" r:id="rId31"/>
    <p:sldLayoutId id="2147485530" r:id="rId32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0" kern="1200" spc="-50">
          <a:solidFill>
            <a:schemeClr val="accent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sz="2000" kern="1200">
          <a:solidFill>
            <a:srgbClr val="383838"/>
          </a:solidFill>
          <a:latin typeface="+mn-lt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19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4020" userDrawn="1">
          <p15:clr>
            <a:srgbClr val="F26B43"/>
          </p15:clr>
        </p15:guide>
        <p15:guide id="6" pos="7378" userDrawn="1">
          <p15:clr>
            <a:srgbClr val="F26B43"/>
          </p15:clr>
        </p15:guide>
        <p15:guide id="7" pos="302" userDrawn="1">
          <p15:clr>
            <a:srgbClr val="F26B43"/>
          </p15:clr>
        </p15:guide>
        <p15:guide id="8" pos="70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General Purpose I/O</a:t>
            </a:r>
            <a:endParaRPr lang="en-US" sz="4000" i="1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433BDD21-D681-4573-8280-3BB1F29D14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54770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Pseudocode for Program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569720" y="990600"/>
            <a:ext cx="8839200" cy="5867400"/>
          </a:xfrm>
        </p:spPr>
        <p:txBody>
          <a:bodyPr/>
          <a:lstStyle/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// Make PTA1 and PTA2 outputs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set bits 1 and 2 of GPIOA_PDDR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// Make PTA5 input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clear bit 5 of GPIOA_PDDR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// Initialize the output data values: LED 1 off, LED 2 on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clear bit 1, set bit 2 of GPIOA_PDOR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// read switch, light LED accordingly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do forever {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if bit 5 of GPIOA_PDIR is 1 {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	// switch is not pressed, then light LED 2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	set bit 2 of GPIOA_PDOR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	clear bit 1 of GPIO_PDOR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} else {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	// switch is pressed, so light LED 1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	set bit 1 of GPIOA_PDOR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	clear bit 2 of GPIO_PDOR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	}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600" dirty="0">
                <a:latin typeface="Lucida Console" pitchFamily="49" charset="0"/>
              </a:rPr>
              <a:t>}</a:t>
            </a:r>
          </a:p>
          <a:p>
            <a:pPr>
              <a:spcBef>
                <a:spcPts val="300"/>
              </a:spcBef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683829"/>
      </p:ext>
    </p:extLst>
  </p:cSld>
  <p:clrMapOvr>
    <a:masterClrMapping/>
  </p:clrMapOvr>
  <p:transition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/>
              <a:t>CMSIS - Accessing Hardware Registers in 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124" y="1023257"/>
            <a:ext cx="8910637" cy="5422900"/>
          </a:xfrm>
        </p:spPr>
        <p:txBody>
          <a:bodyPr/>
          <a:lstStyle/>
          <a:p>
            <a:pPr>
              <a:spcBef>
                <a:spcPts val="200"/>
              </a:spcBef>
              <a:defRPr/>
            </a:pPr>
            <a:r>
              <a:rPr lang="en-US" sz="2000" dirty="0"/>
              <a:t>Header file MKL25Z4.h defines C data structure types to represent hardware registers in MCU with CMSIS-Core hardware abstraction layer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>
                <a:latin typeface="Lucida Console" pitchFamily="49" charset="0"/>
              </a:rPr>
              <a:t>/** GPIO - Register Layout </a:t>
            </a:r>
            <a:r>
              <a:rPr lang="en-US" sz="1800" dirty="0" err="1">
                <a:latin typeface="Lucida Console" pitchFamily="49" charset="0"/>
              </a:rPr>
              <a:t>Typedef</a:t>
            </a:r>
            <a:r>
              <a:rPr lang="en-US" sz="1800" dirty="0">
                <a:latin typeface="Lucida Console" pitchFamily="49" charset="0"/>
              </a:rPr>
              <a:t> */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 err="1">
                <a:latin typeface="Lucida Console" pitchFamily="49" charset="0"/>
              </a:rPr>
              <a:t>typedef</a:t>
            </a:r>
            <a:r>
              <a:rPr lang="en-US" sz="1800" dirty="0">
                <a:latin typeface="Lucida Console" pitchFamily="49" charset="0"/>
              </a:rPr>
              <a:t> </a:t>
            </a:r>
            <a:r>
              <a:rPr lang="en-US" sz="1800" dirty="0" err="1">
                <a:latin typeface="Lucida Console" pitchFamily="49" charset="0"/>
              </a:rPr>
              <a:t>struct</a:t>
            </a:r>
            <a:r>
              <a:rPr lang="en-US" sz="1800" dirty="0">
                <a:latin typeface="Lucida Console" pitchFamily="49" charset="0"/>
              </a:rPr>
              <a:t> {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>
                <a:latin typeface="Lucida Console" pitchFamily="49" charset="0"/>
              </a:rPr>
              <a:t>  __IO uint32_t PDOR;	/**&lt; Port Data Output Register, offset: 0x0 */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>
                <a:latin typeface="Lucida Console" pitchFamily="49" charset="0"/>
              </a:rPr>
              <a:t>  __O  uint32_t PSOR;	/**&lt; Port Set Output Register, offset: 0x4 */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>
                <a:latin typeface="Lucida Console" pitchFamily="49" charset="0"/>
              </a:rPr>
              <a:t>  __O  uint32_t PCOR;	/**&lt; Port Clear Output Register, offset: 0x8 */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>
                <a:latin typeface="Lucida Console" pitchFamily="49" charset="0"/>
              </a:rPr>
              <a:t>  __O  uint32_t PTOR;	/**&lt; Port Toggle Output Register, offset: 0xC */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>
                <a:latin typeface="Lucida Console" pitchFamily="49" charset="0"/>
              </a:rPr>
              <a:t>  __I  uint32_t PDIR;	/**&lt; Port Data Input Register, offset: 0x10 */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>
                <a:latin typeface="Lucida Console" pitchFamily="49" charset="0"/>
              </a:rPr>
              <a:t>  __IO uint32_t PDDR;	/**&lt; Port Data Direction Register, offset: 0x14 */</a:t>
            </a:r>
          </a:p>
          <a:p>
            <a:pPr marL="0" indent="0">
              <a:spcBef>
                <a:spcPts val="200"/>
              </a:spcBef>
              <a:buNone/>
              <a:defRPr/>
            </a:pPr>
            <a:r>
              <a:rPr lang="en-US" sz="1800" dirty="0">
                <a:latin typeface="Lucida Console" pitchFamily="49" charset="0"/>
              </a:rPr>
              <a:t>} </a:t>
            </a:r>
            <a:r>
              <a:rPr lang="en-US" sz="1800" dirty="0" err="1">
                <a:latin typeface="Lucida Console" pitchFamily="49" charset="0"/>
              </a:rPr>
              <a:t>GPIO_Type</a:t>
            </a:r>
            <a:r>
              <a:rPr lang="en-US" sz="1800" dirty="0">
                <a:latin typeface="Lucida Console" pitchFamily="49" charset="0"/>
              </a:rPr>
              <a:t>;</a:t>
            </a:r>
          </a:p>
          <a:p>
            <a:pPr marL="0" indent="0">
              <a:spcBef>
                <a:spcPts val="200"/>
              </a:spcBef>
              <a:buNone/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99422780"/>
      </p:ext>
    </p:extLst>
  </p:cSld>
  <p:clrMapOvr>
    <a:masterClrMapping/>
  </p:clrMapOvr>
  <p:transition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Accessing Hardware Registers in C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000" dirty="0"/>
              <a:t>Header file MKL25Z4.h declares pointers to the registers</a:t>
            </a:r>
          </a:p>
          <a:p>
            <a:pPr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en-US" sz="1800" dirty="0">
                <a:latin typeface="Lucida Console" pitchFamily="49" charset="0"/>
              </a:rPr>
              <a:t>/* GPIO - Peripheral instance base addresses */</a:t>
            </a:r>
          </a:p>
          <a:p>
            <a:pPr marL="0" indent="0">
              <a:buNone/>
              <a:defRPr/>
            </a:pPr>
            <a:r>
              <a:rPr lang="en-US" sz="1800" dirty="0">
                <a:latin typeface="Lucida Console" pitchFamily="49" charset="0"/>
              </a:rPr>
              <a:t>/** Peripheral PTA base address */</a:t>
            </a:r>
          </a:p>
          <a:p>
            <a:pPr marL="0" indent="0">
              <a:buNone/>
              <a:defRPr/>
            </a:pPr>
            <a:r>
              <a:rPr lang="en-US" sz="1800" dirty="0">
                <a:latin typeface="Lucida Console" pitchFamily="49" charset="0"/>
              </a:rPr>
              <a:t>#define PTA_BASE	(0x400FF000u)</a:t>
            </a:r>
          </a:p>
          <a:p>
            <a:pPr marL="0" indent="0">
              <a:buNone/>
              <a:defRPr/>
            </a:pPr>
            <a:r>
              <a:rPr lang="en-US" sz="1800" dirty="0">
                <a:latin typeface="Lucida Console" pitchFamily="49" charset="0"/>
              </a:rPr>
              <a:t>/** Peripheral PTA base pointer */</a:t>
            </a:r>
          </a:p>
          <a:p>
            <a:pPr marL="0" indent="0">
              <a:buNone/>
              <a:defRPr/>
            </a:pPr>
            <a:r>
              <a:rPr lang="en-US" sz="1800" dirty="0">
                <a:latin typeface="Lucida Console" pitchFamily="49" charset="0"/>
              </a:rPr>
              <a:t>#define PTA 		((</a:t>
            </a:r>
            <a:r>
              <a:rPr lang="en-US" sz="1800" dirty="0" err="1">
                <a:latin typeface="Lucida Console" pitchFamily="49" charset="0"/>
              </a:rPr>
              <a:t>GPIO_Type</a:t>
            </a:r>
            <a:r>
              <a:rPr lang="en-US" sz="1800" dirty="0">
                <a:latin typeface="Lucida Console" pitchFamily="49" charset="0"/>
              </a:rPr>
              <a:t> *)PTA_BASE)</a:t>
            </a:r>
          </a:p>
          <a:p>
            <a:pPr marL="0" indent="0">
              <a:buNone/>
              <a:defRPr/>
            </a:pPr>
            <a:endParaRPr lang="en-US" sz="1800" dirty="0"/>
          </a:p>
          <a:p>
            <a:pPr marL="0" indent="0">
              <a:buNone/>
              <a:defRPr/>
            </a:pPr>
            <a:r>
              <a:rPr lang="en-US" sz="1800" dirty="0">
                <a:latin typeface="Lucida Console" pitchFamily="49" charset="0"/>
              </a:rPr>
              <a:t>PTA-&gt;PDOR = …</a:t>
            </a:r>
          </a:p>
          <a:p>
            <a:pPr marL="0" indent="0">
              <a:buNone/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50525587"/>
      </p:ext>
    </p:extLst>
  </p:cSld>
  <p:clrMapOvr>
    <a:masterClrMapping/>
  </p:clrMapOvr>
  <p:transition>
    <p:pull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Coding Style and Bit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000" dirty="0"/>
              <a:t>Easy to make mistakes dealing with literal binary and hexadecimal values</a:t>
            </a:r>
          </a:p>
          <a:p>
            <a:pPr lvl="1">
              <a:defRPr/>
            </a:pPr>
            <a:r>
              <a:rPr lang="en-US" sz="1800" dirty="0"/>
              <a:t>“To set bits 13 and 19, use 0000 0000 0000 1000 0010 0000 0000 0000 or 0x00082000”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Make the literal value from shifted bit positions</a:t>
            </a:r>
          </a:p>
          <a:p>
            <a:pPr marL="0" indent="0">
              <a:buNone/>
              <a:defRPr/>
            </a:pPr>
            <a:r>
              <a:rPr lang="en-US" dirty="0">
                <a:latin typeface="Lucida Console" pitchFamily="49" charset="0"/>
              </a:rPr>
              <a:t>	n = (1UL &lt;&lt; 19) | (1UL &lt;&lt; 13);</a:t>
            </a:r>
          </a:p>
          <a:p>
            <a:pPr>
              <a:defRPr/>
            </a:pPr>
            <a:r>
              <a:rPr lang="en-US" sz="2000" dirty="0"/>
              <a:t>Define names for bit positions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	</a:t>
            </a:r>
            <a:r>
              <a:rPr lang="en-US" dirty="0">
                <a:latin typeface="Lucida Console" pitchFamily="49" charset="0"/>
              </a:rPr>
              <a:t>#define GREEN_LED_POS (19)</a:t>
            </a:r>
          </a:p>
          <a:p>
            <a:pPr marL="0" indent="0">
              <a:buNone/>
              <a:defRPr/>
            </a:pPr>
            <a:r>
              <a:rPr lang="en-US" dirty="0">
                <a:latin typeface="Lucida Console" pitchFamily="49" charset="0"/>
              </a:rPr>
              <a:t>	#define YELLOW_LED_POS (13)</a:t>
            </a:r>
          </a:p>
          <a:p>
            <a:pPr marL="0" indent="0">
              <a:buNone/>
              <a:defRPr/>
            </a:pPr>
            <a:r>
              <a:rPr lang="en-US" dirty="0">
                <a:latin typeface="Lucida Console" pitchFamily="49" charset="0"/>
              </a:rPr>
              <a:t>	n = (1UL &lt;&lt; GREEN_LED_POS) | (1UL &lt;&lt; YELLOW_LED_POS);</a:t>
            </a:r>
          </a:p>
          <a:p>
            <a:pPr>
              <a:defRPr/>
            </a:pPr>
            <a:r>
              <a:rPr lang="en-US" sz="2000" dirty="0"/>
              <a:t>Create macro to do shifting to create mask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	</a:t>
            </a:r>
            <a:r>
              <a:rPr lang="en-US" dirty="0">
                <a:latin typeface="Lucida Console" pitchFamily="49" charset="0"/>
              </a:rPr>
              <a:t>#define MASK(x) (1UL &lt;&lt; (x))</a:t>
            </a:r>
          </a:p>
          <a:p>
            <a:pPr marL="0" indent="0">
              <a:buNone/>
              <a:defRPr/>
            </a:pPr>
            <a:r>
              <a:rPr lang="en-US" dirty="0">
                <a:latin typeface="Lucida Console" pitchFamily="49" charset="0"/>
              </a:rPr>
              <a:t>	n = MASK(GREEN_LED_POS) | MASK(YELLOW_LED_POS);</a:t>
            </a:r>
          </a:p>
        </p:txBody>
      </p:sp>
    </p:spTree>
    <p:extLst>
      <p:ext uri="{BB962C8B-B14F-4D97-AF65-F5344CB8AC3E}">
        <p14:creationId xmlns:p14="http://schemas.microsoft.com/office/powerpoint/2010/main" val="3162809427"/>
      </p:ext>
    </p:extLst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Using Masks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Overwrite existing value in n with mask</a:t>
            </a:r>
          </a:p>
          <a:p>
            <a:pPr marL="457200" lvl="1" indent="0">
              <a:buNone/>
            </a:pPr>
            <a:r>
              <a:rPr lang="en-US" sz="1800" dirty="0">
                <a:latin typeface="Lucida Console" pitchFamily="49" charset="0"/>
              </a:rPr>
              <a:t>n = MASK(foo);</a:t>
            </a:r>
          </a:p>
          <a:p>
            <a:pPr marL="457200" lvl="1" indent="0">
              <a:buNone/>
            </a:pPr>
            <a:endParaRPr lang="en-US" sz="1800" dirty="0">
              <a:latin typeface="Lucida Console" pitchFamily="49" charset="0"/>
            </a:endParaRPr>
          </a:p>
          <a:p>
            <a:r>
              <a:rPr lang="en-US" sz="2000" dirty="0"/>
              <a:t>Set in n all the bits which are one in mask, leaving others unchanged</a:t>
            </a:r>
          </a:p>
          <a:p>
            <a:pPr marL="400050" lvl="2" indent="0">
              <a:buNone/>
            </a:pPr>
            <a:r>
              <a:rPr lang="en-US" dirty="0">
                <a:latin typeface="Lucida Console" pitchFamily="49" charset="0"/>
              </a:rPr>
              <a:t>n |= MASK(foo);</a:t>
            </a:r>
          </a:p>
          <a:p>
            <a:endParaRPr lang="en-US" sz="2000" dirty="0"/>
          </a:p>
          <a:p>
            <a:r>
              <a:rPr lang="en-US" sz="2000" dirty="0"/>
              <a:t>Complement the bit value of the mask</a:t>
            </a:r>
          </a:p>
          <a:p>
            <a:pPr marL="400050" lvl="2" indent="0">
              <a:buNone/>
            </a:pPr>
            <a:r>
              <a:rPr lang="en-US" dirty="0">
                <a:latin typeface="Lucida Console" pitchFamily="49" charset="0"/>
              </a:rPr>
              <a:t>~MASK(foo);</a:t>
            </a:r>
          </a:p>
          <a:p>
            <a:endParaRPr lang="en-US" sz="2000" dirty="0"/>
          </a:p>
          <a:p>
            <a:r>
              <a:rPr lang="en-US" sz="2000" dirty="0"/>
              <a:t>Clear in n all the bits which are zero in mask, leaving others unchanged</a:t>
            </a:r>
          </a:p>
          <a:p>
            <a:pPr marL="457200" lvl="1" indent="0">
              <a:buNone/>
            </a:pPr>
            <a:r>
              <a:rPr lang="en-US" sz="1800" dirty="0">
                <a:latin typeface="Lucida Console" pitchFamily="49" charset="0"/>
              </a:rPr>
              <a:t>n &amp;= MASK(foo);</a:t>
            </a:r>
          </a:p>
          <a:p>
            <a:pPr marL="457200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32744617"/>
      </p:ext>
    </p:extLst>
  </p:cSld>
  <p:clrMapOvr>
    <a:masterClrMapping/>
  </p:clrMapOvr>
  <p:transition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 Code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#define LED1_POS (1)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#define LED2_POS (2)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#define SW1_POS (5)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#define MASK(x) (1UL &lt;&lt; (x))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 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PTA-&gt;PDDR |= MASK(LED1_POS) | MASK (LED2_POS); // set LED bits to outputs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PTA-&gt;PDDR &amp;= ~MASK(SW1_POS); // clear Switch bit to input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  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PTA-&gt;PDOR = MASK(LED2_POS);  // turn on LED1, turn off LED2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  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while (1) {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	if (PTA-&gt;PDIR &amp; MASK(SW1_POS)) {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	  // switch is not pressed, then light LED 2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	  PTA-&gt;PDOR = MASK(LED2_POS);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	} else {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	  // switch is pressed, so light LED 1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	  PTA-&gt;PDOR = MASK(LED1_POS);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	}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US" sz="1600" dirty="0">
                <a:latin typeface="Lucida Console" pitchFamily="49" charset="0"/>
              </a:rPr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3543166326"/>
      </p:ext>
    </p:extLst>
  </p:cSld>
  <p:clrMapOvr>
    <a:masterClrMapping/>
  </p:clrMapOvr>
  <p:transition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Clocking Logic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4038" y="3048000"/>
            <a:ext cx="8839200" cy="3581400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Need to enable clock to GPIO module</a:t>
            </a:r>
          </a:p>
          <a:p>
            <a:pPr>
              <a:defRPr/>
            </a:pPr>
            <a:r>
              <a:rPr lang="en-US" sz="2000" dirty="0"/>
              <a:t>By default, GPIO modules are disabled to save power</a:t>
            </a:r>
          </a:p>
          <a:p>
            <a:pPr>
              <a:defRPr/>
            </a:pPr>
            <a:r>
              <a:rPr lang="en-US" sz="2000" dirty="0"/>
              <a:t>Writing to an </a:t>
            </a:r>
            <a:r>
              <a:rPr lang="en-US" sz="2000" dirty="0" err="1"/>
              <a:t>unclocked</a:t>
            </a:r>
            <a:r>
              <a:rPr lang="en-US" sz="2000" dirty="0"/>
              <a:t> module triggers a hardware fault!</a:t>
            </a:r>
          </a:p>
          <a:p>
            <a:pPr>
              <a:defRPr/>
            </a:pPr>
            <a:r>
              <a:rPr lang="en-US" sz="2000" dirty="0"/>
              <a:t>Control register SIM_SCGC5 gates clocks to GPIO ports</a:t>
            </a:r>
          </a:p>
          <a:p>
            <a:pPr>
              <a:defRPr/>
            </a:pPr>
            <a:r>
              <a:rPr lang="en-US" sz="2000" dirty="0"/>
              <a:t>Enable clock to Port A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 SIM-&gt;SCGC5 |= (1UL &lt;&lt;  9);</a:t>
            </a:r>
          </a:p>
          <a:p>
            <a:pPr>
              <a:defRPr/>
            </a:pPr>
            <a:r>
              <a:rPr lang="en-US" sz="2000" dirty="0"/>
              <a:t>Header file MKL25Z4.h has definitions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 SIM-&gt;SCGC5 |= SIM_SCGC5_PORTA_MASK;</a:t>
            </a:r>
          </a:p>
          <a:p>
            <a:pPr marL="0" indent="0">
              <a:buNone/>
              <a:defRPr/>
            </a:pP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876800" y="914400"/>
          <a:ext cx="2133600" cy="2103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8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5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Bit</a:t>
                      </a:r>
                      <a:endParaRPr lang="en-US" sz="2000" dirty="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Port</a:t>
                      </a:r>
                      <a:endParaRPr lang="en-US" sz="2000" dirty="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5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13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PORTE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12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PORTD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5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11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PORTC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5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PORTB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5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</a:t>
                      </a:r>
                      <a:endParaRPr lang="en-US" sz="20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PORTA</a:t>
                      </a:r>
                      <a:endParaRPr lang="en-US" sz="2000" dirty="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402587"/>
      </p:ext>
    </p:extLst>
  </p:cSld>
  <p:clrMapOvr>
    <a:masterClrMapping/>
  </p:clrMapOvr>
  <p:transition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Connecting a GPIO Signal to a Pin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1752600" y="3810000"/>
            <a:ext cx="8839200" cy="3048000"/>
          </a:xfrm>
        </p:spPr>
        <p:txBody>
          <a:bodyPr/>
          <a:lstStyle/>
          <a:p>
            <a:r>
              <a:rPr lang="en-US" sz="2000" dirty="0"/>
              <a:t>Multiplexer used to increase configurability - what should pin be connected with internally?</a:t>
            </a:r>
          </a:p>
          <a:p>
            <a:r>
              <a:rPr lang="en-US" sz="2000" dirty="0"/>
              <a:t>Each configurable pin has a Pin Control Register</a:t>
            </a: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9" t="56157"/>
          <a:stretch>
            <a:fillRect/>
          </a:stretch>
        </p:blipFill>
        <p:spPr bwMode="auto">
          <a:xfrm>
            <a:off x="3657600" y="1041400"/>
            <a:ext cx="39576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368200"/>
      </p:ext>
    </p:extLst>
  </p:cSld>
  <p:clrMapOvr>
    <a:masterClrMapping/>
  </p:clrMapOvr>
  <p:transition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Pin Control Register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1752600" y="4343400"/>
            <a:ext cx="4343400" cy="2514600"/>
          </a:xfrm>
        </p:spPr>
        <p:txBody>
          <a:bodyPr/>
          <a:lstStyle/>
          <a:p>
            <a:r>
              <a:rPr lang="en-US" sz="2000" dirty="0"/>
              <a:t>MUX field of PCR defines connections</a:t>
            </a: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854594"/>
            <a:ext cx="8077200" cy="257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76" y="3001964"/>
            <a:ext cx="8848725" cy="105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310806"/>
              </p:ext>
            </p:extLst>
          </p:nvPr>
        </p:nvGraphicFramePr>
        <p:xfrm>
          <a:off x="6934200" y="4114800"/>
          <a:ext cx="3544888" cy="2078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8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66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MUX (bits 10-8)</a:t>
                      </a:r>
                      <a:endParaRPr lang="en-US" sz="1400" dirty="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Configuration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000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Pin disabled (analog)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001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Alternative 1 – GPIO</a:t>
                      </a:r>
                      <a:endParaRPr lang="en-US" sz="1400" dirty="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010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Alternative 2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011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Alternative 3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Alternative 4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101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Alternative 5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110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Alternative 6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111</a:t>
                      </a:r>
                      <a:endParaRPr lang="en-US" sz="140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Alternative 7</a:t>
                      </a:r>
                      <a:endParaRPr lang="en-US" sz="1400" dirty="0">
                        <a:solidFill>
                          <a:srgbClr val="943634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348776"/>
      </p:ext>
    </p:extLst>
  </p:cSld>
  <p:clrMapOvr>
    <a:masterClrMapping/>
  </p:clrMapOvr>
  <p:transition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CMSIS C Support for PCR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MKL25Z4.h defines </a:t>
            </a:r>
            <a:r>
              <a:rPr lang="en-US" dirty="0" err="1"/>
              <a:t>PORT_Type</a:t>
            </a:r>
            <a:r>
              <a:rPr lang="en-US" dirty="0"/>
              <a:t> structure with a PCR field (array of 32 integers)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/** PORT - Register Layout </a:t>
            </a:r>
            <a:r>
              <a:rPr lang="en-US" sz="2000" dirty="0" err="1">
                <a:latin typeface="Lucida Console" pitchFamily="49" charset="0"/>
              </a:rPr>
              <a:t>Typedef</a:t>
            </a:r>
            <a:r>
              <a:rPr lang="en-US" sz="2000" dirty="0">
                <a:latin typeface="Lucida Console" pitchFamily="49" charset="0"/>
              </a:rPr>
              <a:t> */</a:t>
            </a:r>
          </a:p>
          <a:p>
            <a:pPr marL="0" indent="0">
              <a:buNone/>
              <a:defRPr/>
            </a:pPr>
            <a:r>
              <a:rPr lang="en-US" sz="2000" dirty="0" err="1">
                <a:latin typeface="Lucida Console" pitchFamily="49" charset="0"/>
              </a:rPr>
              <a:t>typedef</a:t>
            </a:r>
            <a:r>
              <a:rPr lang="en-US" sz="2000" dirty="0">
                <a:latin typeface="Lucida Console" pitchFamily="49" charset="0"/>
              </a:rPr>
              <a:t> </a:t>
            </a:r>
            <a:r>
              <a:rPr lang="en-US" sz="2000" dirty="0" err="1">
                <a:latin typeface="Lucida Console" pitchFamily="49" charset="0"/>
              </a:rPr>
              <a:t>struct</a:t>
            </a:r>
            <a:r>
              <a:rPr lang="en-US" sz="2000" dirty="0">
                <a:latin typeface="Lucida Console" pitchFamily="49" charset="0"/>
              </a:rPr>
              <a:t> {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  __IO uint32_t PCR[32];	/** Pin Control Register n, array offset: 0x0, array step: 0x4 */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  __O  uint32_t GPCLR;	/** Global Pin Control Low Register, offset: 0x80 */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  __O  uint32_t GPCHR;	/** Global Pin Control High Register, offset: 0x84 */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       uint8_t RESERVED_0[24];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  __IO uint32_t ISFR;	/** Interrupt Status Flag Register, offset: 0xA0 */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} </a:t>
            </a:r>
            <a:r>
              <a:rPr lang="en-US" sz="2000" dirty="0" err="1">
                <a:latin typeface="Lucida Console" pitchFamily="49" charset="0"/>
              </a:rPr>
              <a:t>PORT_Type</a:t>
            </a:r>
            <a:r>
              <a:rPr lang="en-US" sz="2000" dirty="0">
                <a:latin typeface="Lucida Console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492131085"/>
      </p:ext>
    </p:extLst>
  </p:cSld>
  <p:clrMapOvr>
    <a:masterClrMapping/>
  </p:clrMapOvr>
  <p:transition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Overview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How do we make a program light up LEDs in response to a switch?</a:t>
            </a:r>
          </a:p>
          <a:p>
            <a:endParaRPr lang="en-US" sz="2000" dirty="0"/>
          </a:p>
          <a:p>
            <a:r>
              <a:rPr lang="en-US" sz="2000" dirty="0"/>
              <a:t>GPIO </a:t>
            </a:r>
          </a:p>
          <a:p>
            <a:pPr lvl="1"/>
            <a:r>
              <a:rPr lang="en-US" sz="1800" dirty="0"/>
              <a:t>Basic Concepts</a:t>
            </a:r>
          </a:p>
          <a:p>
            <a:pPr lvl="1"/>
            <a:r>
              <a:rPr lang="en-US" sz="1800" dirty="0"/>
              <a:t>Port Circuitry</a:t>
            </a:r>
          </a:p>
          <a:p>
            <a:pPr lvl="1"/>
            <a:r>
              <a:rPr lang="en-US" sz="1800" dirty="0"/>
              <a:t>Control Registers</a:t>
            </a:r>
          </a:p>
          <a:p>
            <a:pPr lvl="1"/>
            <a:r>
              <a:rPr lang="en-US" sz="1800" dirty="0"/>
              <a:t>Accessing Hardware Registers in C</a:t>
            </a:r>
          </a:p>
          <a:p>
            <a:pPr lvl="1"/>
            <a:r>
              <a:rPr lang="en-US" sz="1800" dirty="0"/>
              <a:t>Clocking and </a:t>
            </a:r>
            <a:r>
              <a:rPr lang="en-US" sz="1800" dirty="0" err="1"/>
              <a:t>Muxing</a:t>
            </a:r>
            <a:endParaRPr lang="en-US" sz="1800" dirty="0"/>
          </a:p>
          <a:p>
            <a:endParaRPr lang="en-US" sz="2000" dirty="0"/>
          </a:p>
          <a:p>
            <a:r>
              <a:rPr lang="en-US" sz="2000" dirty="0"/>
              <a:t>Circuit Interfacing</a:t>
            </a:r>
          </a:p>
          <a:p>
            <a:pPr lvl="1"/>
            <a:r>
              <a:rPr lang="en-US" sz="1800" dirty="0"/>
              <a:t>Inputs</a:t>
            </a:r>
          </a:p>
          <a:p>
            <a:pPr lvl="1"/>
            <a:r>
              <a:rPr lang="en-US" sz="1800" dirty="0"/>
              <a:t>Outputs</a:t>
            </a:r>
          </a:p>
          <a:p>
            <a:endParaRPr lang="en-US" sz="2000" dirty="0"/>
          </a:p>
          <a:p>
            <a:r>
              <a:rPr lang="en-US" sz="2000" dirty="0"/>
              <a:t>Additional Port Configuration</a:t>
            </a:r>
          </a:p>
        </p:txBody>
      </p:sp>
    </p:spTree>
    <p:extLst>
      <p:ext uri="{BB962C8B-B14F-4D97-AF65-F5344CB8AC3E}">
        <p14:creationId xmlns:p14="http://schemas.microsoft.com/office/powerpoint/2010/main" val="3930315648"/>
      </p:ext>
    </p:extLst>
  </p:cSld>
  <p:clrMapOvr>
    <a:masterClrMapping/>
  </p:clrMapOvr>
  <p:transition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CMSIS C Support for PCR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Header file defines pointers to </a:t>
            </a:r>
            <a:r>
              <a:rPr lang="en-US" dirty="0" err="1"/>
              <a:t>PORT_Type</a:t>
            </a:r>
            <a:r>
              <a:rPr lang="en-US" dirty="0"/>
              <a:t> registers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/* PORT - Peripheral instance base addresses */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/** Peripheral PORTA base address */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#define PORTA_BASE 	(0x40049000u)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/** Peripheral PORTA base pointer */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#define PORTA 		((</a:t>
            </a:r>
            <a:r>
              <a:rPr lang="en-US" sz="2000" dirty="0" err="1">
                <a:latin typeface="Lucida Console" pitchFamily="49" charset="0"/>
              </a:rPr>
              <a:t>PORT_Type</a:t>
            </a:r>
            <a:r>
              <a:rPr lang="en-US" sz="2000" dirty="0">
                <a:latin typeface="Lucida Console" pitchFamily="49" charset="0"/>
              </a:rPr>
              <a:t> *)PORTA_BASE)</a:t>
            </a:r>
          </a:p>
          <a:p>
            <a:pPr>
              <a:defRPr/>
            </a:pPr>
            <a:r>
              <a:rPr lang="en-US" dirty="0"/>
              <a:t>Also defines macros and constants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#define PORT_PCR_MUX_MASK 	0x700u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#define PORT_PCR_MUX_SHIFT   	8</a:t>
            </a:r>
          </a:p>
          <a:p>
            <a:pPr marL="0" indent="0">
              <a:buNone/>
              <a:defRPr/>
            </a:pPr>
            <a:r>
              <a:rPr lang="en-US" sz="2000" dirty="0">
                <a:latin typeface="Lucida Console" pitchFamily="49" charset="0"/>
              </a:rPr>
              <a:t>#define PORT_PCR_MUX(x)	 (((uint32_t)(((uint32_t)(x))&lt;&lt;PORT_PCR_MUX_SHIFT)) &amp;PORT_PCR_MUX_MASK)</a:t>
            </a:r>
          </a:p>
          <a:p>
            <a:pPr marL="0" indent="0">
              <a:buNone/>
              <a:defRPr/>
            </a:pPr>
            <a:endParaRPr lang="en-US" sz="2000" dirty="0">
              <a:latin typeface="Lucida Console" pitchFamily="49" charset="0"/>
            </a:endParaRPr>
          </a:p>
          <a:p>
            <a:pPr marL="0" indent="0">
              <a:buNone/>
              <a:defRPr/>
            </a:pPr>
            <a:endParaRPr lang="en-US" sz="2000" dirty="0">
              <a:latin typeface="Lucida Console" pitchFamily="49" charset="0"/>
            </a:endParaRP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920996"/>
      </p:ext>
    </p:extLst>
  </p:cSld>
  <p:clrMapOvr>
    <a:masterClrMapping/>
  </p:clrMapOvr>
  <p:transition>
    <p:pull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/>
              <a:t>Resulting C Code for Clock Control and Mux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// Enable Clock to Port A 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SIM-&gt;SCGC5 |= SIM_SCGC5_PORTA_MASK;          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  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// Make 3 pins GPIO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PORTA-&gt;PCR[LED1_POS] &amp;= ~PORT_PCR_MUX_MASK;          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PORTA-&gt;PCR[LED1_POS] |= PORT_PCR_MUX(1);          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PORTA-&gt;PCR[LED2_POS] &amp;= ~PORT_PCR_MUX_MASK;          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PORTA-&gt;PCR[LED2_POS] |= PORT_PCR_MUX(1);          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PORTA-&gt;PCR[SW1_POS] &amp;= ~PORT_PCR_MUX_MASK;          </a:t>
            </a:r>
          </a:p>
          <a:p>
            <a:pPr marL="0" indent="0">
              <a:buNone/>
            </a:pPr>
            <a:r>
              <a:rPr lang="en-US" sz="2000">
                <a:latin typeface="Lucida Console" pitchFamily="49" charset="0"/>
              </a:rPr>
              <a:t>	PORTA-&gt;PCR[SW1_POS] |= PORT_PCR_MUX(1);          </a:t>
            </a:r>
          </a:p>
        </p:txBody>
      </p:sp>
    </p:spTree>
    <p:extLst>
      <p:ext uri="{BB962C8B-B14F-4D97-AF65-F5344CB8AC3E}">
        <p14:creationId xmlns:p14="http://schemas.microsoft.com/office/powerpoint/2010/main" val="1446441980"/>
      </p:ext>
    </p:extLst>
  </p:cSld>
  <p:clrMapOvr>
    <a:masterClrMapping/>
  </p:clrMapOvr>
  <p:transition>
    <p:pull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Interfacing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Inputs and Outputs, Ones and Zeros, Voltages and Currents</a:t>
            </a:r>
          </a:p>
        </p:txBody>
      </p:sp>
    </p:spTree>
    <p:extLst>
      <p:ext uri="{BB962C8B-B14F-4D97-AF65-F5344CB8AC3E}">
        <p14:creationId xmlns:p14="http://schemas.microsoft.com/office/powerpoint/2010/main" val="3235752497"/>
      </p:ext>
    </p:extLst>
  </p:cSld>
  <p:clrMapOvr>
    <a:masterClrMapping/>
  </p:clrMapOvr>
  <p:transition>
    <p:pull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Inputs: What’s a One? A Zero?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3811588" cy="5867400"/>
          </a:xfrm>
        </p:spPr>
        <p:txBody>
          <a:bodyPr/>
          <a:lstStyle/>
          <a:p>
            <a:r>
              <a:rPr lang="en-US" sz="2000" dirty="0"/>
              <a:t>Input signal’s value is determined by voltage </a:t>
            </a:r>
          </a:p>
          <a:p>
            <a:endParaRPr lang="en-US" sz="2000" dirty="0"/>
          </a:p>
          <a:p>
            <a:r>
              <a:rPr lang="en-US" sz="2000" dirty="0"/>
              <a:t>Input threshold voltages depend on supply voltage V</a:t>
            </a:r>
            <a:r>
              <a:rPr lang="en-US" sz="2000" baseline="-25000" dirty="0"/>
              <a:t>DD</a:t>
            </a:r>
          </a:p>
          <a:p>
            <a:endParaRPr lang="en-US" sz="2000" dirty="0"/>
          </a:p>
          <a:p>
            <a:r>
              <a:rPr lang="en-US" sz="2000" dirty="0"/>
              <a:t>Exceeding V</a:t>
            </a:r>
            <a:r>
              <a:rPr lang="en-US" sz="2000" baseline="-25000" dirty="0"/>
              <a:t>DD</a:t>
            </a:r>
            <a:r>
              <a:rPr lang="en-US" sz="2000" dirty="0"/>
              <a:t> or GND may damage chip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1" y="914400"/>
            <a:ext cx="474548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913860"/>
      </p:ext>
    </p:extLst>
  </p:cSld>
  <p:clrMapOvr>
    <a:masterClrMapping/>
  </p:clrMapOvr>
  <p:transition>
    <p:pull dir="r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Outputs: What’s a One? A Zero?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4419600" cy="5867400"/>
          </a:xfrm>
        </p:spPr>
        <p:txBody>
          <a:bodyPr/>
          <a:lstStyle/>
          <a:p>
            <a:r>
              <a:rPr lang="en-US" sz="2000" dirty="0"/>
              <a:t>Nominal output voltages</a:t>
            </a:r>
          </a:p>
          <a:p>
            <a:pPr lvl="1"/>
            <a:r>
              <a:rPr lang="en-US" sz="1800" dirty="0"/>
              <a:t>1: V</a:t>
            </a:r>
            <a:r>
              <a:rPr lang="en-US" sz="1800" baseline="-25000" dirty="0"/>
              <a:t>DD</a:t>
            </a:r>
            <a:r>
              <a:rPr lang="en-US" sz="1800" dirty="0"/>
              <a:t>-0.5 V to V</a:t>
            </a:r>
            <a:r>
              <a:rPr lang="en-US" sz="1800" baseline="-25000" dirty="0"/>
              <a:t>DD</a:t>
            </a:r>
          </a:p>
          <a:p>
            <a:pPr lvl="1"/>
            <a:r>
              <a:rPr lang="en-US" sz="1800" dirty="0"/>
              <a:t>0: 0 to 0.5 V</a:t>
            </a:r>
          </a:p>
          <a:p>
            <a:pPr lvl="1"/>
            <a:endParaRPr lang="en-US" sz="1800" dirty="0"/>
          </a:p>
          <a:p>
            <a:r>
              <a:rPr lang="en-US" sz="2000" dirty="0"/>
              <a:t>Note: Output voltage depends on current drawn by load on pin</a:t>
            </a:r>
          </a:p>
          <a:p>
            <a:pPr lvl="1"/>
            <a:r>
              <a:rPr lang="en-US" sz="1800" dirty="0"/>
              <a:t>Need to consider source-to-drain resistance in the transistor</a:t>
            </a:r>
          </a:p>
          <a:p>
            <a:pPr lvl="1"/>
            <a:r>
              <a:rPr lang="en-US" sz="1800" dirty="0"/>
              <a:t>Above values only specified when current &lt; 5 mA (18 mA for high-drive pads) and V</a:t>
            </a:r>
            <a:r>
              <a:rPr lang="en-US" sz="1800" baseline="-25000" dirty="0"/>
              <a:t>DD</a:t>
            </a:r>
            <a:r>
              <a:rPr lang="en-US" sz="1800" dirty="0"/>
              <a:t> &gt; 2.7 V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2" t="12357" r="46190" b="61494"/>
          <a:stretch>
            <a:fillRect/>
          </a:stretch>
        </p:blipFill>
        <p:spPr bwMode="auto">
          <a:xfrm>
            <a:off x="6172200" y="838201"/>
            <a:ext cx="4356100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6172200" y="3409890"/>
            <a:ext cx="4057710" cy="2914710"/>
            <a:chOff x="4857690" y="3276600"/>
            <a:chExt cx="4057710" cy="2914710"/>
          </a:xfrm>
        </p:grpSpPr>
        <p:cxnSp>
          <p:nvCxnSpPr>
            <p:cNvPr id="25605" name="Straight Arrow Connector 5"/>
            <p:cNvCxnSpPr>
              <a:cxnSpLocks noChangeShapeType="1"/>
            </p:cNvCxnSpPr>
            <p:nvPr/>
          </p:nvCxnSpPr>
          <p:spPr bwMode="auto">
            <a:xfrm>
              <a:off x="5334000" y="5791200"/>
              <a:ext cx="3581400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06" name="Straight Arrow Connector 7"/>
            <p:cNvCxnSpPr>
              <a:cxnSpLocks noChangeShapeType="1"/>
            </p:cNvCxnSpPr>
            <p:nvPr/>
          </p:nvCxnSpPr>
          <p:spPr bwMode="auto">
            <a:xfrm flipV="1">
              <a:off x="5334000" y="3352800"/>
              <a:ext cx="0" cy="243840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5607" name="TextBox 10"/>
            <p:cNvSpPr txBox="1">
              <a:spLocks noChangeArrowheads="1"/>
            </p:cNvSpPr>
            <p:nvPr/>
          </p:nvSpPr>
          <p:spPr bwMode="auto">
            <a:xfrm>
              <a:off x="6096000" y="5791200"/>
              <a:ext cx="4924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000">
                  <a:latin typeface="+mj-lt"/>
                </a:rPr>
                <a:t>I</a:t>
              </a:r>
              <a:r>
                <a:rPr lang="en-US" sz="2000" baseline="-25000">
                  <a:latin typeface="+mj-lt"/>
                </a:rPr>
                <a:t>out</a:t>
              </a:r>
            </a:p>
          </p:txBody>
        </p:sp>
        <p:sp>
          <p:nvSpPr>
            <p:cNvPr id="25608" name="TextBox 11"/>
            <p:cNvSpPr txBox="1">
              <a:spLocks noChangeArrowheads="1"/>
            </p:cNvSpPr>
            <p:nvPr/>
          </p:nvSpPr>
          <p:spPr bwMode="auto">
            <a:xfrm rot="16200000">
              <a:off x="4782060" y="4371945"/>
              <a:ext cx="5513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000" dirty="0" err="1">
                  <a:latin typeface="+mj-lt"/>
                </a:rPr>
                <a:t>V</a:t>
              </a:r>
              <a:r>
                <a:rPr lang="en-US" sz="2000" baseline="-25000" dirty="0" err="1">
                  <a:latin typeface="+mj-lt"/>
                </a:rPr>
                <a:t>out</a:t>
              </a:r>
              <a:endParaRPr lang="en-US" sz="2000" baseline="-25000" dirty="0">
                <a:latin typeface="+mj-lt"/>
              </a:endParaRPr>
            </a:p>
          </p:txBody>
        </p:sp>
        <p:cxnSp>
          <p:nvCxnSpPr>
            <p:cNvPr id="25609" name="Straight Connector 13"/>
            <p:cNvCxnSpPr>
              <a:cxnSpLocks noChangeShapeType="1"/>
            </p:cNvCxnSpPr>
            <p:nvPr/>
          </p:nvCxnSpPr>
          <p:spPr bwMode="auto">
            <a:xfrm>
              <a:off x="7010400" y="3352800"/>
              <a:ext cx="0" cy="24384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10" name="Straight Connector 14"/>
            <p:cNvCxnSpPr>
              <a:cxnSpLocks noChangeShapeType="1"/>
            </p:cNvCxnSpPr>
            <p:nvPr/>
          </p:nvCxnSpPr>
          <p:spPr bwMode="auto">
            <a:xfrm>
              <a:off x="5334000" y="3962400"/>
              <a:ext cx="30480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11" name="Straight Connector 17"/>
            <p:cNvCxnSpPr>
              <a:cxnSpLocks noChangeShapeType="1"/>
            </p:cNvCxnSpPr>
            <p:nvPr/>
          </p:nvCxnSpPr>
          <p:spPr bwMode="auto">
            <a:xfrm>
              <a:off x="5334000" y="5410200"/>
              <a:ext cx="30480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5612" name="Freeform 20"/>
            <p:cNvSpPr>
              <a:spLocks/>
            </p:cNvSpPr>
            <p:nvPr/>
          </p:nvSpPr>
          <p:spPr bwMode="auto">
            <a:xfrm>
              <a:off x="5346700" y="4965700"/>
              <a:ext cx="3240088" cy="806450"/>
            </a:xfrm>
            <a:custGeom>
              <a:avLst/>
              <a:gdLst/>
              <a:ahLst/>
              <a:cxnLst/>
              <a:rect l="0" t="0" r="r" b="b"/>
              <a:pathLst>
                <a:path w="3239373" h="806450">
                  <a:moveTo>
                    <a:pt x="0" y="806450"/>
                  </a:moveTo>
                  <a:cubicBezTo>
                    <a:pt x="51572" y="801762"/>
                    <a:pt x="67950" y="801475"/>
                    <a:pt x="114300" y="793750"/>
                  </a:cubicBezTo>
                  <a:cubicBezTo>
                    <a:pt x="159663" y="786189"/>
                    <a:pt x="131492" y="789613"/>
                    <a:pt x="171450" y="781050"/>
                  </a:cubicBezTo>
                  <a:cubicBezTo>
                    <a:pt x="192557" y="776527"/>
                    <a:pt x="213581" y="771403"/>
                    <a:pt x="234950" y="768350"/>
                  </a:cubicBezTo>
                  <a:lnTo>
                    <a:pt x="279400" y="762000"/>
                  </a:lnTo>
                  <a:cubicBezTo>
                    <a:pt x="296315" y="759745"/>
                    <a:pt x="313333" y="758245"/>
                    <a:pt x="330200" y="755650"/>
                  </a:cubicBezTo>
                  <a:cubicBezTo>
                    <a:pt x="365941" y="750151"/>
                    <a:pt x="355172" y="749845"/>
                    <a:pt x="387350" y="742950"/>
                  </a:cubicBezTo>
                  <a:cubicBezTo>
                    <a:pt x="408457" y="738427"/>
                    <a:pt x="429743" y="734773"/>
                    <a:pt x="450850" y="730250"/>
                  </a:cubicBezTo>
                  <a:cubicBezTo>
                    <a:pt x="507926" y="718019"/>
                    <a:pt x="441467" y="729647"/>
                    <a:pt x="508000" y="717550"/>
                  </a:cubicBezTo>
                  <a:cubicBezTo>
                    <a:pt x="520668" y="715247"/>
                    <a:pt x="533475" y="713725"/>
                    <a:pt x="546100" y="711200"/>
                  </a:cubicBezTo>
                  <a:cubicBezTo>
                    <a:pt x="554658" y="709488"/>
                    <a:pt x="563109" y="707248"/>
                    <a:pt x="571500" y="704850"/>
                  </a:cubicBezTo>
                  <a:cubicBezTo>
                    <a:pt x="577936" y="703011"/>
                    <a:pt x="584016" y="699952"/>
                    <a:pt x="590550" y="698500"/>
                  </a:cubicBezTo>
                  <a:cubicBezTo>
                    <a:pt x="638511" y="687842"/>
                    <a:pt x="626132" y="697223"/>
                    <a:pt x="679450" y="679450"/>
                  </a:cubicBezTo>
                  <a:cubicBezTo>
                    <a:pt x="692150" y="675217"/>
                    <a:pt x="704423" y="669375"/>
                    <a:pt x="717550" y="666750"/>
                  </a:cubicBezTo>
                  <a:cubicBezTo>
                    <a:pt x="814661" y="647328"/>
                    <a:pt x="661703" y="677116"/>
                    <a:pt x="800100" y="654050"/>
                  </a:cubicBezTo>
                  <a:cubicBezTo>
                    <a:pt x="821392" y="650501"/>
                    <a:pt x="842231" y="644403"/>
                    <a:pt x="863600" y="641350"/>
                  </a:cubicBezTo>
                  <a:cubicBezTo>
                    <a:pt x="878417" y="639233"/>
                    <a:pt x="893311" y="637601"/>
                    <a:pt x="908050" y="635000"/>
                  </a:cubicBezTo>
                  <a:cubicBezTo>
                    <a:pt x="927116" y="631635"/>
                    <a:pt x="972034" y="623069"/>
                    <a:pt x="996950" y="615950"/>
                  </a:cubicBezTo>
                  <a:cubicBezTo>
                    <a:pt x="1003386" y="614111"/>
                    <a:pt x="1009436" y="610913"/>
                    <a:pt x="1016000" y="609600"/>
                  </a:cubicBezTo>
                  <a:cubicBezTo>
                    <a:pt x="1041250" y="604550"/>
                    <a:pt x="1066950" y="601950"/>
                    <a:pt x="1092200" y="596900"/>
                  </a:cubicBezTo>
                  <a:cubicBezTo>
                    <a:pt x="1102783" y="594783"/>
                    <a:pt x="1113289" y="592233"/>
                    <a:pt x="1123950" y="590550"/>
                  </a:cubicBezTo>
                  <a:cubicBezTo>
                    <a:pt x="1153518" y="585881"/>
                    <a:pt x="1183810" y="585110"/>
                    <a:pt x="1212850" y="577850"/>
                  </a:cubicBezTo>
                  <a:cubicBezTo>
                    <a:pt x="1235683" y="572142"/>
                    <a:pt x="1245815" y="569181"/>
                    <a:pt x="1270000" y="565150"/>
                  </a:cubicBezTo>
                  <a:cubicBezTo>
                    <a:pt x="1284763" y="562689"/>
                    <a:pt x="1299633" y="560917"/>
                    <a:pt x="1314450" y="558800"/>
                  </a:cubicBezTo>
                  <a:cubicBezTo>
                    <a:pt x="1320800" y="556683"/>
                    <a:pt x="1327042" y="554211"/>
                    <a:pt x="1333500" y="552450"/>
                  </a:cubicBezTo>
                  <a:cubicBezTo>
                    <a:pt x="1350339" y="547857"/>
                    <a:pt x="1367741" y="545270"/>
                    <a:pt x="1384300" y="539750"/>
                  </a:cubicBezTo>
                  <a:cubicBezTo>
                    <a:pt x="1408923" y="531542"/>
                    <a:pt x="1425503" y="525474"/>
                    <a:pt x="1454150" y="520700"/>
                  </a:cubicBezTo>
                  <a:cubicBezTo>
                    <a:pt x="1466850" y="518583"/>
                    <a:pt x="1479661" y="517048"/>
                    <a:pt x="1492250" y="514350"/>
                  </a:cubicBezTo>
                  <a:cubicBezTo>
                    <a:pt x="1509317" y="510693"/>
                    <a:pt x="1526491" y="507170"/>
                    <a:pt x="1543050" y="501650"/>
                  </a:cubicBezTo>
                  <a:lnTo>
                    <a:pt x="1600200" y="482600"/>
                  </a:lnTo>
                  <a:lnTo>
                    <a:pt x="1619250" y="476250"/>
                  </a:lnTo>
                  <a:cubicBezTo>
                    <a:pt x="1625600" y="474133"/>
                    <a:pt x="1631736" y="471213"/>
                    <a:pt x="1638300" y="469900"/>
                  </a:cubicBezTo>
                  <a:cubicBezTo>
                    <a:pt x="1656427" y="466275"/>
                    <a:pt x="1677515" y="462581"/>
                    <a:pt x="1695450" y="457200"/>
                  </a:cubicBezTo>
                  <a:cubicBezTo>
                    <a:pt x="1708272" y="453353"/>
                    <a:pt x="1720850" y="448733"/>
                    <a:pt x="1733550" y="444500"/>
                  </a:cubicBezTo>
                  <a:cubicBezTo>
                    <a:pt x="1739900" y="442383"/>
                    <a:pt x="1746106" y="439773"/>
                    <a:pt x="1752600" y="438150"/>
                  </a:cubicBezTo>
                  <a:cubicBezTo>
                    <a:pt x="1760738" y="436115"/>
                    <a:pt x="1787940" y="430005"/>
                    <a:pt x="1797050" y="425450"/>
                  </a:cubicBezTo>
                  <a:cubicBezTo>
                    <a:pt x="1803876" y="422037"/>
                    <a:pt x="1809126" y="415850"/>
                    <a:pt x="1816100" y="412750"/>
                  </a:cubicBezTo>
                  <a:cubicBezTo>
                    <a:pt x="1828333" y="407313"/>
                    <a:pt x="1841771" y="405022"/>
                    <a:pt x="1854200" y="400050"/>
                  </a:cubicBezTo>
                  <a:cubicBezTo>
                    <a:pt x="1864783" y="395817"/>
                    <a:pt x="1875277" y="391352"/>
                    <a:pt x="1885950" y="387350"/>
                  </a:cubicBezTo>
                  <a:cubicBezTo>
                    <a:pt x="1892217" y="385000"/>
                    <a:pt x="1898848" y="383637"/>
                    <a:pt x="1905000" y="381000"/>
                  </a:cubicBezTo>
                  <a:cubicBezTo>
                    <a:pt x="1913701" y="377271"/>
                    <a:pt x="1921537" y="371624"/>
                    <a:pt x="1930400" y="368300"/>
                  </a:cubicBezTo>
                  <a:cubicBezTo>
                    <a:pt x="1973364" y="352188"/>
                    <a:pt x="1939030" y="370952"/>
                    <a:pt x="1974850" y="355600"/>
                  </a:cubicBezTo>
                  <a:cubicBezTo>
                    <a:pt x="1983551" y="351871"/>
                    <a:pt x="1991549" y="346629"/>
                    <a:pt x="2000250" y="342900"/>
                  </a:cubicBezTo>
                  <a:cubicBezTo>
                    <a:pt x="2016848" y="335787"/>
                    <a:pt x="2026798" y="335571"/>
                    <a:pt x="2044700" y="330200"/>
                  </a:cubicBezTo>
                  <a:cubicBezTo>
                    <a:pt x="2057522" y="326353"/>
                    <a:pt x="2069673" y="320125"/>
                    <a:pt x="2082800" y="317500"/>
                  </a:cubicBezTo>
                  <a:cubicBezTo>
                    <a:pt x="2093383" y="315383"/>
                    <a:pt x="2104033" y="313577"/>
                    <a:pt x="2114550" y="311150"/>
                  </a:cubicBezTo>
                  <a:lnTo>
                    <a:pt x="2190750" y="292100"/>
                  </a:lnTo>
                  <a:lnTo>
                    <a:pt x="2216150" y="285750"/>
                  </a:lnTo>
                  <a:cubicBezTo>
                    <a:pt x="2224617" y="283633"/>
                    <a:pt x="2233271" y="282160"/>
                    <a:pt x="2241550" y="279400"/>
                  </a:cubicBezTo>
                  <a:cubicBezTo>
                    <a:pt x="2260600" y="273050"/>
                    <a:pt x="2279009" y="264288"/>
                    <a:pt x="2298700" y="260350"/>
                  </a:cubicBezTo>
                  <a:cubicBezTo>
                    <a:pt x="2316827" y="256725"/>
                    <a:pt x="2337915" y="253031"/>
                    <a:pt x="2355850" y="247650"/>
                  </a:cubicBezTo>
                  <a:cubicBezTo>
                    <a:pt x="2368672" y="243803"/>
                    <a:pt x="2381250" y="239183"/>
                    <a:pt x="2393950" y="234950"/>
                  </a:cubicBezTo>
                  <a:cubicBezTo>
                    <a:pt x="2400300" y="232833"/>
                    <a:pt x="2406436" y="229913"/>
                    <a:pt x="2413000" y="228600"/>
                  </a:cubicBezTo>
                  <a:cubicBezTo>
                    <a:pt x="2508759" y="209448"/>
                    <a:pt x="2389441" y="233835"/>
                    <a:pt x="2470150" y="215900"/>
                  </a:cubicBezTo>
                  <a:cubicBezTo>
                    <a:pt x="2531444" y="202279"/>
                    <a:pt x="2471071" y="216986"/>
                    <a:pt x="2540000" y="203200"/>
                  </a:cubicBezTo>
                  <a:cubicBezTo>
                    <a:pt x="2573085" y="196583"/>
                    <a:pt x="2556207" y="198570"/>
                    <a:pt x="2584450" y="190500"/>
                  </a:cubicBezTo>
                  <a:cubicBezTo>
                    <a:pt x="2592841" y="188102"/>
                    <a:pt x="2601316" y="185979"/>
                    <a:pt x="2609850" y="184150"/>
                  </a:cubicBezTo>
                  <a:cubicBezTo>
                    <a:pt x="2630957" y="179627"/>
                    <a:pt x="2652872" y="178276"/>
                    <a:pt x="2673350" y="171450"/>
                  </a:cubicBezTo>
                  <a:cubicBezTo>
                    <a:pt x="2686050" y="167217"/>
                    <a:pt x="2698463" y="161997"/>
                    <a:pt x="2711450" y="158750"/>
                  </a:cubicBezTo>
                  <a:cubicBezTo>
                    <a:pt x="2728383" y="154517"/>
                    <a:pt x="2745691" y="151570"/>
                    <a:pt x="2762250" y="146050"/>
                  </a:cubicBezTo>
                  <a:cubicBezTo>
                    <a:pt x="2768600" y="143933"/>
                    <a:pt x="2774864" y="141539"/>
                    <a:pt x="2781300" y="139700"/>
                  </a:cubicBezTo>
                  <a:cubicBezTo>
                    <a:pt x="2789691" y="137302"/>
                    <a:pt x="2798341" y="135858"/>
                    <a:pt x="2806700" y="133350"/>
                  </a:cubicBezTo>
                  <a:cubicBezTo>
                    <a:pt x="2819522" y="129503"/>
                    <a:pt x="2831813" y="123897"/>
                    <a:pt x="2844800" y="120650"/>
                  </a:cubicBezTo>
                  <a:lnTo>
                    <a:pt x="2895600" y="107950"/>
                  </a:lnTo>
                  <a:cubicBezTo>
                    <a:pt x="2904067" y="105833"/>
                    <a:pt x="2912442" y="103312"/>
                    <a:pt x="2921000" y="101600"/>
                  </a:cubicBezTo>
                  <a:cubicBezTo>
                    <a:pt x="2942167" y="97367"/>
                    <a:pt x="2963559" y="94135"/>
                    <a:pt x="2984500" y="88900"/>
                  </a:cubicBezTo>
                  <a:cubicBezTo>
                    <a:pt x="3063905" y="69049"/>
                    <a:pt x="2965181" y="94420"/>
                    <a:pt x="3028950" y="76200"/>
                  </a:cubicBezTo>
                  <a:cubicBezTo>
                    <a:pt x="3037341" y="73802"/>
                    <a:pt x="3045959" y="72248"/>
                    <a:pt x="3054350" y="69850"/>
                  </a:cubicBezTo>
                  <a:cubicBezTo>
                    <a:pt x="3060786" y="68011"/>
                    <a:pt x="3067549" y="66751"/>
                    <a:pt x="3073400" y="63500"/>
                  </a:cubicBezTo>
                  <a:cubicBezTo>
                    <a:pt x="3117841" y="38811"/>
                    <a:pt x="3096682" y="40987"/>
                    <a:pt x="3130550" y="31750"/>
                  </a:cubicBezTo>
                  <a:cubicBezTo>
                    <a:pt x="3147389" y="27157"/>
                    <a:pt x="3164417" y="23283"/>
                    <a:pt x="3181350" y="19050"/>
                  </a:cubicBezTo>
                  <a:cubicBezTo>
                    <a:pt x="3189817" y="16933"/>
                    <a:pt x="3198192" y="14412"/>
                    <a:pt x="3206750" y="12700"/>
                  </a:cubicBezTo>
                  <a:cubicBezTo>
                    <a:pt x="3217333" y="10583"/>
                    <a:pt x="3228479" y="10358"/>
                    <a:pt x="3238500" y="6350"/>
                  </a:cubicBezTo>
                  <a:cubicBezTo>
                    <a:pt x="3240465" y="5564"/>
                    <a:pt x="3238500" y="2117"/>
                    <a:pt x="3238500" y="0"/>
                  </a:cubicBez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25613" name="Freeform 21"/>
            <p:cNvSpPr>
              <a:spLocks/>
            </p:cNvSpPr>
            <p:nvPr/>
          </p:nvSpPr>
          <p:spPr bwMode="auto">
            <a:xfrm>
              <a:off x="5346700" y="3676650"/>
              <a:ext cx="3397250" cy="774700"/>
            </a:xfrm>
            <a:custGeom>
              <a:avLst/>
              <a:gdLst/>
              <a:ahLst/>
              <a:cxnLst/>
              <a:rect l="0" t="0" r="r" b="b"/>
              <a:pathLst>
                <a:path w="3397250" h="774700">
                  <a:moveTo>
                    <a:pt x="0" y="0"/>
                  </a:moveTo>
                  <a:cubicBezTo>
                    <a:pt x="33867" y="2117"/>
                    <a:pt x="67820" y="3133"/>
                    <a:pt x="101600" y="6350"/>
                  </a:cubicBezTo>
                  <a:cubicBezTo>
                    <a:pt x="112344" y="7373"/>
                    <a:pt x="122704" y="10926"/>
                    <a:pt x="133350" y="12700"/>
                  </a:cubicBezTo>
                  <a:cubicBezTo>
                    <a:pt x="148113" y="15161"/>
                    <a:pt x="163074" y="16373"/>
                    <a:pt x="177800" y="19050"/>
                  </a:cubicBezTo>
                  <a:cubicBezTo>
                    <a:pt x="243300" y="30959"/>
                    <a:pt x="148502" y="21540"/>
                    <a:pt x="254000" y="31750"/>
                  </a:cubicBezTo>
                  <a:lnTo>
                    <a:pt x="463550" y="50800"/>
                  </a:lnTo>
                  <a:cubicBezTo>
                    <a:pt x="497455" y="54712"/>
                    <a:pt x="532039" y="55222"/>
                    <a:pt x="565150" y="63500"/>
                  </a:cubicBezTo>
                  <a:cubicBezTo>
                    <a:pt x="573617" y="65617"/>
                    <a:pt x="581910" y="68616"/>
                    <a:pt x="590550" y="69850"/>
                  </a:cubicBezTo>
                  <a:cubicBezTo>
                    <a:pt x="611608" y="72858"/>
                    <a:pt x="632908" y="73851"/>
                    <a:pt x="654050" y="76200"/>
                  </a:cubicBezTo>
                  <a:cubicBezTo>
                    <a:pt x="671011" y="78085"/>
                    <a:pt x="687917" y="80433"/>
                    <a:pt x="704850" y="82550"/>
                  </a:cubicBezTo>
                  <a:cubicBezTo>
                    <a:pt x="741267" y="94689"/>
                    <a:pt x="705842" y="83756"/>
                    <a:pt x="755650" y="95250"/>
                  </a:cubicBezTo>
                  <a:cubicBezTo>
                    <a:pt x="772657" y="99175"/>
                    <a:pt x="789233" y="105081"/>
                    <a:pt x="806450" y="107950"/>
                  </a:cubicBezTo>
                  <a:cubicBezTo>
                    <a:pt x="838227" y="113246"/>
                    <a:pt x="856317" y="116565"/>
                    <a:pt x="889000" y="120650"/>
                  </a:cubicBezTo>
                  <a:cubicBezTo>
                    <a:pt x="908019" y="123027"/>
                    <a:pt x="927100" y="124883"/>
                    <a:pt x="946150" y="127000"/>
                  </a:cubicBezTo>
                  <a:cubicBezTo>
                    <a:pt x="994915" y="139191"/>
                    <a:pt x="947742" y="128324"/>
                    <a:pt x="1016000" y="139700"/>
                  </a:cubicBezTo>
                  <a:cubicBezTo>
                    <a:pt x="1026646" y="141474"/>
                    <a:pt x="1037131" y="144119"/>
                    <a:pt x="1047750" y="146050"/>
                  </a:cubicBezTo>
                  <a:cubicBezTo>
                    <a:pt x="1060418" y="148353"/>
                    <a:pt x="1073182" y="150097"/>
                    <a:pt x="1085850" y="152400"/>
                  </a:cubicBezTo>
                  <a:cubicBezTo>
                    <a:pt x="1096469" y="154331"/>
                    <a:pt x="1106954" y="156976"/>
                    <a:pt x="1117600" y="158750"/>
                  </a:cubicBezTo>
                  <a:cubicBezTo>
                    <a:pt x="1194575" y="171579"/>
                    <a:pt x="1129376" y="158608"/>
                    <a:pt x="1212850" y="171450"/>
                  </a:cubicBezTo>
                  <a:cubicBezTo>
                    <a:pt x="1302046" y="185172"/>
                    <a:pt x="1202805" y="170629"/>
                    <a:pt x="1263650" y="184150"/>
                  </a:cubicBezTo>
                  <a:cubicBezTo>
                    <a:pt x="1276219" y="186943"/>
                    <a:pt x="1289259" y="187377"/>
                    <a:pt x="1301750" y="190500"/>
                  </a:cubicBezTo>
                  <a:cubicBezTo>
                    <a:pt x="1314737" y="193747"/>
                    <a:pt x="1326723" y="200575"/>
                    <a:pt x="1339850" y="203200"/>
                  </a:cubicBezTo>
                  <a:cubicBezTo>
                    <a:pt x="1350433" y="205317"/>
                    <a:pt x="1361083" y="207123"/>
                    <a:pt x="1371600" y="209550"/>
                  </a:cubicBezTo>
                  <a:cubicBezTo>
                    <a:pt x="1388607" y="213475"/>
                    <a:pt x="1405121" y="219782"/>
                    <a:pt x="1422400" y="222250"/>
                  </a:cubicBezTo>
                  <a:cubicBezTo>
                    <a:pt x="1485825" y="231311"/>
                    <a:pt x="1451974" y="226947"/>
                    <a:pt x="1524000" y="234950"/>
                  </a:cubicBezTo>
                  <a:cubicBezTo>
                    <a:pt x="1612020" y="256955"/>
                    <a:pt x="1476350" y="223465"/>
                    <a:pt x="1581150" y="247650"/>
                  </a:cubicBezTo>
                  <a:cubicBezTo>
                    <a:pt x="1598157" y="251575"/>
                    <a:pt x="1615017" y="256117"/>
                    <a:pt x="1631950" y="260350"/>
                  </a:cubicBezTo>
                  <a:cubicBezTo>
                    <a:pt x="1640417" y="262467"/>
                    <a:pt x="1649071" y="263940"/>
                    <a:pt x="1657350" y="266700"/>
                  </a:cubicBezTo>
                  <a:cubicBezTo>
                    <a:pt x="1700896" y="281215"/>
                    <a:pt x="1646848" y="264075"/>
                    <a:pt x="1708150" y="279400"/>
                  </a:cubicBezTo>
                  <a:cubicBezTo>
                    <a:pt x="1756567" y="291504"/>
                    <a:pt x="1693211" y="280222"/>
                    <a:pt x="1752600" y="292100"/>
                  </a:cubicBezTo>
                  <a:cubicBezTo>
                    <a:pt x="1765225" y="294625"/>
                    <a:pt x="1778209" y="295327"/>
                    <a:pt x="1790700" y="298450"/>
                  </a:cubicBezTo>
                  <a:cubicBezTo>
                    <a:pt x="1803687" y="301697"/>
                    <a:pt x="1815813" y="307903"/>
                    <a:pt x="1828800" y="311150"/>
                  </a:cubicBezTo>
                  <a:cubicBezTo>
                    <a:pt x="1837267" y="313267"/>
                    <a:pt x="1845859" y="314933"/>
                    <a:pt x="1854200" y="317500"/>
                  </a:cubicBezTo>
                  <a:cubicBezTo>
                    <a:pt x="1873392" y="323405"/>
                    <a:pt x="1891659" y="332612"/>
                    <a:pt x="1911350" y="336550"/>
                  </a:cubicBezTo>
                  <a:cubicBezTo>
                    <a:pt x="1921933" y="338667"/>
                    <a:pt x="1932687" y="340060"/>
                    <a:pt x="1943100" y="342900"/>
                  </a:cubicBezTo>
                  <a:cubicBezTo>
                    <a:pt x="1956015" y="346422"/>
                    <a:pt x="1968213" y="352353"/>
                    <a:pt x="1981200" y="355600"/>
                  </a:cubicBezTo>
                  <a:cubicBezTo>
                    <a:pt x="1989667" y="357717"/>
                    <a:pt x="1998209" y="359552"/>
                    <a:pt x="2006600" y="361950"/>
                  </a:cubicBezTo>
                  <a:cubicBezTo>
                    <a:pt x="2013036" y="363789"/>
                    <a:pt x="2019116" y="366848"/>
                    <a:pt x="2025650" y="368300"/>
                  </a:cubicBezTo>
                  <a:cubicBezTo>
                    <a:pt x="2038219" y="371093"/>
                    <a:pt x="2051161" y="371952"/>
                    <a:pt x="2063750" y="374650"/>
                  </a:cubicBezTo>
                  <a:cubicBezTo>
                    <a:pt x="2080817" y="378307"/>
                    <a:pt x="2097434" y="383927"/>
                    <a:pt x="2114550" y="387350"/>
                  </a:cubicBezTo>
                  <a:cubicBezTo>
                    <a:pt x="2160976" y="396635"/>
                    <a:pt x="2135616" y="392174"/>
                    <a:pt x="2190750" y="400050"/>
                  </a:cubicBezTo>
                  <a:cubicBezTo>
                    <a:pt x="2197100" y="402167"/>
                    <a:pt x="2203278" y="404895"/>
                    <a:pt x="2209800" y="406400"/>
                  </a:cubicBezTo>
                  <a:cubicBezTo>
                    <a:pt x="2230833" y="411254"/>
                    <a:pt x="2252545" y="413170"/>
                    <a:pt x="2273300" y="419100"/>
                  </a:cubicBezTo>
                  <a:lnTo>
                    <a:pt x="2317750" y="431800"/>
                  </a:lnTo>
                  <a:cubicBezTo>
                    <a:pt x="2362337" y="445176"/>
                    <a:pt x="2305512" y="429837"/>
                    <a:pt x="2368550" y="450850"/>
                  </a:cubicBezTo>
                  <a:cubicBezTo>
                    <a:pt x="2383169" y="455723"/>
                    <a:pt x="2398240" y="459122"/>
                    <a:pt x="2413000" y="463550"/>
                  </a:cubicBezTo>
                  <a:cubicBezTo>
                    <a:pt x="2419411" y="465473"/>
                    <a:pt x="2425556" y="468277"/>
                    <a:pt x="2432050" y="469900"/>
                  </a:cubicBezTo>
                  <a:cubicBezTo>
                    <a:pt x="2499941" y="486873"/>
                    <a:pt x="2423396" y="462433"/>
                    <a:pt x="2508250" y="488950"/>
                  </a:cubicBezTo>
                  <a:cubicBezTo>
                    <a:pt x="2527416" y="494940"/>
                    <a:pt x="2545919" y="503130"/>
                    <a:pt x="2565400" y="508000"/>
                  </a:cubicBezTo>
                  <a:cubicBezTo>
                    <a:pt x="2573867" y="510117"/>
                    <a:pt x="2582281" y="512457"/>
                    <a:pt x="2590800" y="514350"/>
                  </a:cubicBezTo>
                  <a:cubicBezTo>
                    <a:pt x="2620262" y="520897"/>
                    <a:pt x="2620849" y="519307"/>
                    <a:pt x="2647950" y="527050"/>
                  </a:cubicBezTo>
                  <a:cubicBezTo>
                    <a:pt x="2654386" y="528889"/>
                    <a:pt x="2660589" y="531477"/>
                    <a:pt x="2667000" y="533400"/>
                  </a:cubicBezTo>
                  <a:cubicBezTo>
                    <a:pt x="2681760" y="537828"/>
                    <a:pt x="2696690" y="541672"/>
                    <a:pt x="2711450" y="546100"/>
                  </a:cubicBezTo>
                  <a:cubicBezTo>
                    <a:pt x="2717861" y="548023"/>
                    <a:pt x="2724006" y="550827"/>
                    <a:pt x="2730500" y="552450"/>
                  </a:cubicBezTo>
                  <a:cubicBezTo>
                    <a:pt x="2740971" y="555068"/>
                    <a:pt x="2751667" y="556683"/>
                    <a:pt x="2762250" y="558800"/>
                  </a:cubicBezTo>
                  <a:cubicBezTo>
                    <a:pt x="2774950" y="565150"/>
                    <a:pt x="2787243" y="572389"/>
                    <a:pt x="2800350" y="577850"/>
                  </a:cubicBezTo>
                  <a:cubicBezTo>
                    <a:pt x="2812707" y="582999"/>
                    <a:pt x="2826185" y="585184"/>
                    <a:pt x="2838450" y="590550"/>
                  </a:cubicBezTo>
                  <a:cubicBezTo>
                    <a:pt x="2860131" y="600035"/>
                    <a:pt x="2879499" y="614816"/>
                    <a:pt x="2901950" y="622300"/>
                  </a:cubicBezTo>
                  <a:lnTo>
                    <a:pt x="2940050" y="635000"/>
                  </a:lnTo>
                  <a:cubicBezTo>
                    <a:pt x="2946400" y="637117"/>
                    <a:pt x="2952606" y="639727"/>
                    <a:pt x="2959100" y="641350"/>
                  </a:cubicBezTo>
                  <a:cubicBezTo>
                    <a:pt x="2976033" y="645583"/>
                    <a:pt x="2993341" y="648530"/>
                    <a:pt x="3009900" y="654050"/>
                  </a:cubicBezTo>
                  <a:cubicBezTo>
                    <a:pt x="3016250" y="656167"/>
                    <a:pt x="3022683" y="658050"/>
                    <a:pt x="3028950" y="660400"/>
                  </a:cubicBezTo>
                  <a:cubicBezTo>
                    <a:pt x="3039623" y="664402"/>
                    <a:pt x="3049886" y="669495"/>
                    <a:pt x="3060700" y="673100"/>
                  </a:cubicBezTo>
                  <a:cubicBezTo>
                    <a:pt x="3068979" y="675860"/>
                    <a:pt x="3077709" y="677052"/>
                    <a:pt x="3086100" y="679450"/>
                  </a:cubicBezTo>
                  <a:cubicBezTo>
                    <a:pt x="3092536" y="681289"/>
                    <a:pt x="3098692" y="684039"/>
                    <a:pt x="3105150" y="685800"/>
                  </a:cubicBezTo>
                  <a:cubicBezTo>
                    <a:pt x="3121989" y="690393"/>
                    <a:pt x="3139167" y="693705"/>
                    <a:pt x="3155950" y="698500"/>
                  </a:cubicBezTo>
                  <a:lnTo>
                    <a:pt x="3200400" y="711200"/>
                  </a:lnTo>
                  <a:cubicBezTo>
                    <a:pt x="3217265" y="715697"/>
                    <a:pt x="3234267" y="719667"/>
                    <a:pt x="3251200" y="723900"/>
                  </a:cubicBezTo>
                  <a:cubicBezTo>
                    <a:pt x="3259667" y="726017"/>
                    <a:pt x="3268321" y="727490"/>
                    <a:pt x="3276600" y="730250"/>
                  </a:cubicBezTo>
                  <a:cubicBezTo>
                    <a:pt x="3289300" y="734483"/>
                    <a:pt x="3302726" y="736963"/>
                    <a:pt x="3314700" y="742950"/>
                  </a:cubicBezTo>
                  <a:cubicBezTo>
                    <a:pt x="3323167" y="747183"/>
                    <a:pt x="3331311" y="752134"/>
                    <a:pt x="3340100" y="755650"/>
                  </a:cubicBezTo>
                  <a:cubicBezTo>
                    <a:pt x="3352529" y="760622"/>
                    <a:pt x="3365500" y="764117"/>
                    <a:pt x="3378200" y="768350"/>
                  </a:cubicBezTo>
                  <a:lnTo>
                    <a:pt x="3397250" y="774700"/>
                  </a:lnTo>
                  <a:lnTo>
                    <a:pt x="3390900" y="749300"/>
                  </a:lnTo>
                </a:path>
              </a:pathLst>
            </a:custGeom>
            <a:noFill/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25614" name="TextBox 22"/>
            <p:cNvSpPr txBox="1">
              <a:spLocks noChangeArrowheads="1"/>
            </p:cNvSpPr>
            <p:nvPr/>
          </p:nvSpPr>
          <p:spPr bwMode="auto">
            <a:xfrm>
              <a:off x="5410200" y="3276600"/>
              <a:ext cx="13067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000">
                  <a:latin typeface="+mj-lt"/>
                </a:rPr>
                <a:t>Logic 1 out</a:t>
              </a:r>
            </a:p>
          </p:txBody>
        </p:sp>
        <p:sp>
          <p:nvSpPr>
            <p:cNvPr id="25615" name="TextBox 23"/>
            <p:cNvSpPr txBox="1">
              <a:spLocks noChangeArrowheads="1"/>
            </p:cNvSpPr>
            <p:nvPr/>
          </p:nvSpPr>
          <p:spPr bwMode="auto">
            <a:xfrm>
              <a:off x="5484813" y="5024438"/>
              <a:ext cx="13067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000">
                  <a:latin typeface="+mj-lt"/>
                </a:rPr>
                <a:t>Logic 0 out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8728899"/>
      </p:ext>
    </p:extLst>
  </p:cSld>
  <p:clrMapOvr>
    <a:masterClrMapping/>
  </p:clrMapOvr>
  <p:transition>
    <p:pull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436" r="28331" b="48862"/>
          <a:stretch>
            <a:fillRect/>
          </a:stretch>
        </p:blipFill>
        <p:spPr bwMode="auto">
          <a:xfrm>
            <a:off x="6219886" y="1219200"/>
            <a:ext cx="4336026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Output Example: Driving LEDs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757364" y="906463"/>
            <a:ext cx="4795837" cy="5422900"/>
          </a:xfrm>
        </p:spPr>
        <p:txBody>
          <a:bodyPr/>
          <a:lstStyle/>
          <a:p>
            <a:r>
              <a:rPr lang="en-US" sz="2000" dirty="0"/>
              <a:t>Need to limit current to a value which is safe for both LED and MCU port driver</a:t>
            </a:r>
          </a:p>
          <a:p>
            <a:r>
              <a:rPr lang="en-US" sz="2000" dirty="0"/>
              <a:t>Use current-limiting resistor</a:t>
            </a:r>
          </a:p>
          <a:p>
            <a:pPr lvl="1"/>
            <a:r>
              <a:rPr lang="en-US" sz="1900" dirty="0"/>
              <a:t>R = (V</a:t>
            </a:r>
            <a:r>
              <a:rPr lang="en-US" sz="1900" baseline="-25000" dirty="0"/>
              <a:t>DD</a:t>
            </a:r>
            <a:r>
              <a:rPr lang="en-US" sz="1900" dirty="0"/>
              <a:t> – V</a:t>
            </a:r>
            <a:r>
              <a:rPr lang="en-US" sz="1900" baseline="-25000" dirty="0"/>
              <a:t>LED</a:t>
            </a:r>
            <a:r>
              <a:rPr lang="en-US" sz="1900" dirty="0"/>
              <a:t>)/I</a:t>
            </a:r>
            <a:r>
              <a:rPr lang="en-US" sz="1900" baseline="-25000" dirty="0"/>
              <a:t>LED</a:t>
            </a:r>
          </a:p>
          <a:p>
            <a:r>
              <a:rPr lang="en-US" sz="2000" dirty="0"/>
              <a:t>Set I</a:t>
            </a:r>
            <a:r>
              <a:rPr lang="en-US" sz="2000" baseline="-25000" dirty="0"/>
              <a:t>LED</a:t>
            </a:r>
            <a:r>
              <a:rPr lang="en-US" sz="2000" dirty="0"/>
              <a:t> = 4 mA</a:t>
            </a:r>
          </a:p>
          <a:p>
            <a:r>
              <a:rPr lang="en-US" sz="2000" dirty="0"/>
              <a:t>V</a:t>
            </a:r>
            <a:r>
              <a:rPr lang="en-US" sz="2000" baseline="-25000" dirty="0"/>
              <a:t>LED</a:t>
            </a:r>
            <a:r>
              <a:rPr lang="en-US" sz="2000" dirty="0"/>
              <a:t> depends on type of LED (mainly color)</a:t>
            </a:r>
          </a:p>
          <a:p>
            <a:pPr lvl="1"/>
            <a:r>
              <a:rPr lang="en-US" sz="1800" dirty="0"/>
              <a:t>Red: ~1.8V</a:t>
            </a:r>
          </a:p>
          <a:p>
            <a:pPr lvl="1"/>
            <a:r>
              <a:rPr lang="en-US" sz="1800" dirty="0"/>
              <a:t>Blue: ~2.7 V</a:t>
            </a:r>
          </a:p>
          <a:p>
            <a:pPr lvl="0"/>
            <a:r>
              <a:rPr lang="en-US" sz="2000" dirty="0"/>
              <a:t>Solve for R given VDD = ~3.0 V</a:t>
            </a:r>
          </a:p>
          <a:p>
            <a:pPr lvl="1"/>
            <a:r>
              <a:rPr lang="en-US" sz="1800" dirty="0"/>
              <a:t>Red: 300 </a:t>
            </a:r>
            <a:r>
              <a:rPr lang="en-US" sz="1800" dirty="0">
                <a:latin typeface="Symbol" pitchFamily="18" charset="2"/>
              </a:rPr>
              <a:t>W</a:t>
            </a:r>
          </a:p>
          <a:p>
            <a:pPr lvl="1"/>
            <a:r>
              <a:rPr lang="en-US" sz="1800" dirty="0"/>
              <a:t>Blue: 75 </a:t>
            </a:r>
            <a:r>
              <a:rPr lang="en-US" sz="1800" dirty="0">
                <a:latin typeface="Symbol" pitchFamily="18" charset="2"/>
              </a:rPr>
              <a:t>W </a:t>
            </a:r>
            <a:endParaRPr lang="en-US" sz="1800" dirty="0"/>
          </a:p>
          <a:p>
            <a:pPr lvl="0"/>
            <a:r>
              <a:rPr lang="en-US" sz="2000" dirty="0"/>
              <a:t>Demonstration code in Basic Light Switching Example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57091448"/>
      </p:ext>
    </p:extLst>
  </p:cSld>
  <p:clrMapOvr>
    <a:masterClrMapping/>
  </p:clrMapOvr>
  <p:transition>
    <p:pull dir="r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7" t="39716" r="43706" b="45609"/>
          <a:stretch>
            <a:fillRect/>
          </a:stretch>
        </p:blipFill>
        <p:spPr bwMode="auto">
          <a:xfrm>
            <a:off x="6203950" y="914400"/>
            <a:ext cx="43116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Output Example: Driving a Speaker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5029200" cy="5867400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Create a square wave with a GPIO output</a:t>
            </a:r>
          </a:p>
          <a:p>
            <a:pPr>
              <a:defRPr/>
            </a:pPr>
            <a:r>
              <a:rPr lang="en-US" sz="2000" dirty="0"/>
              <a:t>Use capacitor to block DC value</a:t>
            </a:r>
          </a:p>
          <a:p>
            <a:pPr>
              <a:defRPr/>
            </a:pPr>
            <a:r>
              <a:rPr lang="en-US" sz="2000" dirty="0"/>
              <a:t>Use resistor to reduce volume if needed</a:t>
            </a:r>
          </a:p>
          <a:p>
            <a:pPr>
              <a:defRPr/>
            </a:pPr>
            <a:r>
              <a:rPr lang="en-US" sz="2000" dirty="0"/>
              <a:t>Write to port toggle output register (PTOR) to simplify code</a:t>
            </a:r>
          </a:p>
          <a:p>
            <a:pPr marL="0" indent="0">
              <a:buNone/>
              <a:tabLst>
                <a:tab pos="457200" algn="l"/>
                <a:tab pos="914400" algn="l"/>
              </a:tabLst>
              <a:defRPr/>
            </a:pPr>
            <a:endParaRPr lang="en-US" dirty="0">
              <a:latin typeface="Lucida Console" pitchFamily="49" charset="0"/>
            </a:endParaRPr>
          </a:p>
          <a:p>
            <a:pPr marL="0" indent="0">
              <a:buNone/>
              <a:tabLst>
                <a:tab pos="457200" algn="l"/>
                <a:tab pos="914400" algn="l"/>
              </a:tabLst>
              <a:defRPr/>
            </a:pPr>
            <a:r>
              <a:rPr lang="en-US" sz="2000" dirty="0">
                <a:latin typeface="Lucida Console" pitchFamily="49" charset="0"/>
              </a:rPr>
              <a:t>void Beep(void) {</a:t>
            </a:r>
          </a:p>
          <a:p>
            <a:pPr marL="0" indent="0">
              <a:buNone/>
              <a:tabLst>
                <a:tab pos="457200" algn="l"/>
                <a:tab pos="914400" algn="l"/>
              </a:tabLst>
              <a:defRPr/>
            </a:pPr>
            <a:r>
              <a:rPr lang="en-US" sz="2000" dirty="0">
                <a:latin typeface="Lucida Console" pitchFamily="49" charset="0"/>
              </a:rPr>
              <a:t>	unsigned </a:t>
            </a:r>
            <a:r>
              <a:rPr lang="en-US" sz="2000" dirty="0" err="1">
                <a:latin typeface="Lucida Console" pitchFamily="49" charset="0"/>
              </a:rPr>
              <a:t>int</a:t>
            </a:r>
            <a:r>
              <a:rPr lang="en-US" sz="2000" dirty="0">
                <a:latin typeface="Lucida Console" pitchFamily="49" charset="0"/>
              </a:rPr>
              <a:t> period=20000;</a:t>
            </a:r>
          </a:p>
          <a:p>
            <a:pPr marL="0" indent="0">
              <a:buNone/>
              <a:tabLst>
                <a:tab pos="457200" algn="l"/>
                <a:tab pos="914400" algn="l"/>
              </a:tabLst>
              <a:defRPr/>
            </a:pPr>
            <a:r>
              <a:rPr lang="en-US" sz="2000" dirty="0">
                <a:latin typeface="Lucida Console" pitchFamily="49" charset="0"/>
              </a:rPr>
              <a:t>	while (1) {</a:t>
            </a:r>
          </a:p>
          <a:p>
            <a:pPr marL="0" indent="0">
              <a:buNone/>
              <a:tabLst>
                <a:tab pos="457200" algn="l"/>
                <a:tab pos="914400" algn="l"/>
              </a:tabLst>
              <a:defRPr/>
            </a:pPr>
            <a:r>
              <a:rPr lang="en-US" sz="2000" dirty="0">
                <a:latin typeface="Lucida Console" pitchFamily="49" charset="0"/>
              </a:rPr>
              <a:t>		PTC-&gt;PTOR = MASK(SPKR_POS);</a:t>
            </a:r>
          </a:p>
          <a:p>
            <a:pPr marL="0" indent="0">
              <a:buNone/>
              <a:tabLst>
                <a:tab pos="457200" algn="l"/>
                <a:tab pos="914400" algn="l"/>
              </a:tabLst>
              <a:defRPr/>
            </a:pPr>
            <a:r>
              <a:rPr lang="en-US" sz="2000" dirty="0">
                <a:latin typeface="Lucida Console" pitchFamily="49" charset="0"/>
              </a:rPr>
              <a:t>		Delay(period/2);</a:t>
            </a:r>
          </a:p>
          <a:p>
            <a:pPr marL="0" indent="0">
              <a:buNone/>
              <a:tabLst>
                <a:tab pos="457200" algn="l"/>
                <a:tab pos="914400" algn="l"/>
              </a:tabLst>
              <a:defRPr/>
            </a:pPr>
            <a:r>
              <a:rPr lang="en-US" sz="2000" dirty="0">
                <a:latin typeface="Lucida Console" pitchFamily="49" charset="0"/>
              </a:rPr>
              <a:t>	}</a:t>
            </a:r>
          </a:p>
          <a:p>
            <a:pPr marL="0" indent="0">
              <a:buNone/>
              <a:tabLst>
                <a:tab pos="457200" algn="l"/>
                <a:tab pos="914400" algn="l"/>
              </a:tabLst>
              <a:defRPr/>
            </a:pPr>
            <a:r>
              <a:rPr lang="en-US" sz="2000" dirty="0">
                <a:latin typeface="Lucida Console" pitchFamily="49" charset="0"/>
              </a:rPr>
              <a:t>}</a:t>
            </a:r>
          </a:p>
        </p:txBody>
      </p:sp>
      <p:pic>
        <p:nvPicPr>
          <p:cNvPr id="27653" name="Picture 4" descr="F:\NewFile0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4" y="3357564"/>
            <a:ext cx="3646487" cy="26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887695"/>
      </p:ext>
    </p:extLst>
  </p:cSld>
  <p:clrMapOvr>
    <a:masterClrMapping/>
  </p:clrMapOvr>
  <p:transition>
    <p:pull dir="r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Additional Configuration in PCR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1752600" y="3240088"/>
            <a:ext cx="8839200" cy="3389312"/>
          </a:xfrm>
        </p:spPr>
        <p:txBody>
          <a:bodyPr/>
          <a:lstStyle/>
          <a:p>
            <a:r>
              <a:rPr lang="en-US" sz="2000" dirty="0"/>
              <a:t>Pull-up and pull-down resistors</a:t>
            </a:r>
          </a:p>
          <a:p>
            <a:pPr lvl="1"/>
            <a:r>
              <a:rPr lang="en-US" sz="1800" dirty="0"/>
              <a:t>Used to ensure input signal voltage is pulled to correct value when high-impedance</a:t>
            </a:r>
          </a:p>
          <a:p>
            <a:pPr lvl="1"/>
            <a:r>
              <a:rPr lang="en-US" sz="1800" dirty="0"/>
              <a:t>PE: Pull Enable. 1 enables the pull resistor</a:t>
            </a:r>
          </a:p>
          <a:p>
            <a:pPr lvl="1"/>
            <a:r>
              <a:rPr lang="en-US" sz="1800" dirty="0"/>
              <a:t>PS: Pull Select. 1 pulls up, 0 pulls down.</a:t>
            </a:r>
          </a:p>
          <a:p>
            <a:r>
              <a:rPr lang="en-US" sz="2000" dirty="0"/>
              <a:t>High current drive strength</a:t>
            </a:r>
          </a:p>
          <a:p>
            <a:pPr lvl="1"/>
            <a:r>
              <a:rPr lang="en-US" sz="1800" dirty="0"/>
              <a:t>DSE: Set to 1 to drive more current (e.g. 18 mA vs. 5 mA @ &gt; 2.7 V, or 6 mA vs. 1.5 mA @ &lt;2.7 V) </a:t>
            </a:r>
          </a:p>
          <a:p>
            <a:pPr lvl="1"/>
            <a:r>
              <a:rPr lang="en-US" sz="1800" dirty="0"/>
              <a:t>Available on some pins - MCU dependent</a:t>
            </a: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71"/>
          <a:stretch>
            <a:fillRect/>
          </a:stretch>
        </p:blipFill>
        <p:spPr bwMode="auto">
          <a:xfrm>
            <a:off x="1752600" y="990600"/>
            <a:ext cx="8534400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6678728"/>
      </p:ext>
    </p:extLst>
  </p:cSld>
  <p:clrMapOvr>
    <a:masterClrMapping/>
  </p:clrMapOvr>
  <p:transition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Basic Concepts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752600" y="3124201"/>
            <a:ext cx="8839200" cy="3584575"/>
          </a:xfrm>
        </p:spPr>
        <p:txBody>
          <a:bodyPr/>
          <a:lstStyle/>
          <a:p>
            <a:r>
              <a:rPr lang="en-US" sz="2000" dirty="0"/>
              <a:t>Goal: light either LED1 or LED2 based on switch SW1 position</a:t>
            </a:r>
          </a:p>
          <a:p>
            <a:r>
              <a:rPr lang="en-US" sz="2000" dirty="0"/>
              <a:t>GPIO = General-purpose input and output (digital)</a:t>
            </a:r>
          </a:p>
          <a:p>
            <a:pPr lvl="1"/>
            <a:r>
              <a:rPr lang="en-US" sz="1800" dirty="0"/>
              <a:t>Input: program can determine if input signal is a 1 or a 0</a:t>
            </a:r>
          </a:p>
          <a:p>
            <a:pPr lvl="1"/>
            <a:r>
              <a:rPr lang="en-US" sz="1800" dirty="0"/>
              <a:t>Output: program can set output to 1 or 0</a:t>
            </a:r>
          </a:p>
          <a:p>
            <a:r>
              <a:rPr lang="en-US" sz="2000" dirty="0"/>
              <a:t>Can use this to interface with external devices</a:t>
            </a:r>
          </a:p>
          <a:p>
            <a:pPr lvl="1"/>
            <a:r>
              <a:rPr lang="en-US" sz="1800" dirty="0"/>
              <a:t>Input: switch</a:t>
            </a:r>
          </a:p>
          <a:p>
            <a:pPr lvl="1"/>
            <a:r>
              <a:rPr lang="en-US" sz="1800" dirty="0"/>
              <a:t>Output: LEDs</a:t>
            </a:r>
          </a:p>
          <a:p>
            <a:pPr lvl="1"/>
            <a:endParaRPr lang="en-US" sz="1800" dirty="0"/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28" t="29584" r="27748" b="53098"/>
          <a:stretch>
            <a:fillRect/>
          </a:stretch>
        </p:blipFill>
        <p:spPr bwMode="auto">
          <a:xfrm>
            <a:off x="3200400" y="914401"/>
            <a:ext cx="6172200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006643"/>
      </p:ext>
    </p:extLst>
  </p:cSld>
  <p:clrMapOvr>
    <a:masterClrMapping/>
  </p:clrMapOvr>
  <p:transition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KL25Z GPIO Ports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2514600" cy="5867400"/>
          </a:xfrm>
        </p:spPr>
        <p:txBody>
          <a:bodyPr/>
          <a:lstStyle/>
          <a:p>
            <a:r>
              <a:rPr lang="en-US" sz="2000" dirty="0"/>
              <a:t>Port A (PTA) through Port E (PTE)</a:t>
            </a:r>
          </a:p>
          <a:p>
            <a:endParaRPr lang="en-US" sz="2000" dirty="0"/>
          </a:p>
          <a:p>
            <a:r>
              <a:rPr lang="en-US" sz="2000" dirty="0"/>
              <a:t>Not all port bits are available</a:t>
            </a:r>
          </a:p>
          <a:p>
            <a:endParaRPr lang="en-US" sz="2000" dirty="0"/>
          </a:p>
          <a:p>
            <a:r>
              <a:rPr lang="en-US" sz="2000" dirty="0"/>
              <a:t>Quantity depends on package pin count</a:t>
            </a:r>
          </a:p>
          <a:p>
            <a:endParaRPr lang="en-US" sz="2000" dirty="0"/>
          </a:p>
          <a:p>
            <a:endParaRPr lang="en-US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4337050" y="887414"/>
            <a:ext cx="5839888" cy="5437187"/>
            <a:chOff x="2813050" y="887413"/>
            <a:chExt cx="6330950" cy="5894387"/>
          </a:xfrm>
        </p:grpSpPr>
        <p:pic>
          <p:nvPicPr>
            <p:cNvPr id="512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3050" y="887413"/>
              <a:ext cx="6330950" cy="589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" name="Straight Connector 4"/>
            <p:cNvCxnSpPr/>
            <p:nvPr/>
          </p:nvCxnSpPr>
          <p:spPr bwMode="auto">
            <a:xfrm>
              <a:off x="3733800" y="1752600"/>
              <a:ext cx="4114800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" name="Straight Connector 6"/>
            <p:cNvCxnSpPr/>
            <p:nvPr/>
          </p:nvCxnSpPr>
          <p:spPr bwMode="auto">
            <a:xfrm flipV="1">
              <a:off x="8088313" y="2438400"/>
              <a:ext cx="0" cy="327660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Straight Connector 8"/>
            <p:cNvCxnSpPr/>
            <p:nvPr/>
          </p:nvCxnSpPr>
          <p:spPr bwMode="auto">
            <a:xfrm flipV="1">
              <a:off x="3429000" y="2038350"/>
              <a:ext cx="0" cy="108585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/>
            <p:cNvCxnSpPr/>
            <p:nvPr/>
          </p:nvCxnSpPr>
          <p:spPr bwMode="auto">
            <a:xfrm flipV="1">
              <a:off x="3429000" y="4572000"/>
              <a:ext cx="0" cy="68580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3692525" y="6400800"/>
              <a:ext cx="3505200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Straight Connector 15"/>
            <p:cNvCxnSpPr/>
            <p:nvPr/>
          </p:nvCxnSpPr>
          <p:spPr bwMode="auto">
            <a:xfrm flipV="1">
              <a:off x="8096250" y="6062663"/>
              <a:ext cx="0" cy="7620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Straight Connector 18"/>
            <p:cNvCxnSpPr/>
            <p:nvPr/>
          </p:nvCxnSpPr>
          <p:spPr bwMode="auto">
            <a:xfrm rot="5400000" flipV="1">
              <a:off x="7826375" y="6362700"/>
              <a:ext cx="0" cy="7620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871745517"/>
      </p:ext>
    </p:extLst>
  </p:cSld>
  <p:clrMapOvr>
    <a:masterClrMapping/>
  </p:clrMapOvr>
  <p:transition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GPIO Port Bit Circuitry in MCU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2971800" cy="5867400"/>
          </a:xfrm>
        </p:spPr>
        <p:txBody>
          <a:bodyPr/>
          <a:lstStyle/>
          <a:p>
            <a:r>
              <a:rPr lang="en-US" sz="2000" dirty="0"/>
              <a:t>Configuration</a:t>
            </a:r>
          </a:p>
          <a:p>
            <a:pPr lvl="1"/>
            <a:r>
              <a:rPr lang="en-US" sz="1800" dirty="0"/>
              <a:t>Direction</a:t>
            </a:r>
          </a:p>
          <a:p>
            <a:pPr lvl="1"/>
            <a:r>
              <a:rPr lang="en-US" sz="1800" dirty="0"/>
              <a:t>MUX</a:t>
            </a:r>
          </a:p>
          <a:p>
            <a:endParaRPr lang="en-US" sz="2000" dirty="0"/>
          </a:p>
          <a:p>
            <a:r>
              <a:rPr lang="en-US" sz="2000" dirty="0"/>
              <a:t>Data</a:t>
            </a:r>
          </a:p>
          <a:p>
            <a:pPr lvl="1"/>
            <a:r>
              <a:rPr lang="en-US" sz="1800" dirty="0"/>
              <a:t>Output (different ways to access it)</a:t>
            </a:r>
          </a:p>
          <a:p>
            <a:pPr lvl="1"/>
            <a:r>
              <a:rPr lang="en-US" sz="1800" dirty="0"/>
              <a:t>Input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320" y="1295400"/>
            <a:ext cx="5922130" cy="5034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454228"/>
      </p:ext>
    </p:extLst>
  </p:cSld>
  <p:clrMapOvr>
    <a:masterClrMapping/>
  </p:clrMapOvr>
  <p:transition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Control Registers</a:t>
            </a:r>
          </a:p>
        </p:txBody>
      </p:sp>
      <p:pic>
        <p:nvPicPr>
          <p:cNvPr id="7171" name="Content Placeholder 3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6"/>
          <a:stretch>
            <a:fillRect/>
          </a:stretch>
        </p:blipFill>
        <p:spPr>
          <a:xfrm>
            <a:off x="2822575" y="990600"/>
            <a:ext cx="5556250" cy="1504950"/>
          </a:xfrm>
        </p:spPr>
      </p:pic>
      <p:sp>
        <p:nvSpPr>
          <p:cNvPr id="7173" name="Text Placeholder 5"/>
          <p:cNvSpPr>
            <a:spLocks noGrp="1"/>
          </p:cNvSpPr>
          <p:nvPr>
            <p:ph type="body" idx="4294967295"/>
          </p:nvPr>
        </p:nvSpPr>
        <p:spPr>
          <a:xfrm>
            <a:off x="1828800" y="4343400"/>
            <a:ext cx="8839200" cy="2514600"/>
          </a:xfrm>
        </p:spPr>
        <p:txBody>
          <a:bodyPr/>
          <a:lstStyle/>
          <a:p>
            <a:r>
              <a:rPr lang="en-US" sz="2000"/>
              <a:t>One set of control registers per port</a:t>
            </a:r>
          </a:p>
          <a:p>
            <a:r>
              <a:rPr lang="en-US" sz="2000" dirty="0"/>
              <a:t>Each bit in a control register corresponds to a port bit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"/>
          <a:stretch>
            <a:fillRect/>
          </a:stretch>
        </p:blipFill>
        <p:spPr bwMode="auto">
          <a:xfrm>
            <a:off x="2819400" y="2482851"/>
            <a:ext cx="556260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6295367"/>
      </p:ext>
    </p:extLst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15142"/>
            <a:ext cx="6211888" cy="528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PDDR: Port Data Direction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2438400" cy="5867400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Each bit can be configured differently</a:t>
            </a:r>
          </a:p>
          <a:p>
            <a:pPr>
              <a:defRPr/>
            </a:pPr>
            <a:r>
              <a:rPr lang="en-US" sz="2000" dirty="0">
                <a:solidFill>
                  <a:srgbClr val="FF0000"/>
                </a:solidFill>
              </a:rPr>
              <a:t>Input: 0</a:t>
            </a:r>
          </a:p>
          <a:p>
            <a:pPr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Output: 1</a:t>
            </a:r>
          </a:p>
          <a:p>
            <a:pPr>
              <a:defRPr/>
            </a:pPr>
            <a:r>
              <a:rPr lang="en-US" sz="2000" dirty="0"/>
              <a:t>Reset clears port bit direction to 0</a:t>
            </a:r>
          </a:p>
          <a:p>
            <a:pPr>
              <a:defRPr/>
            </a:pPr>
            <a:endParaRPr lang="en-US" sz="2000" dirty="0"/>
          </a:p>
        </p:txBody>
      </p:sp>
      <p:cxnSp>
        <p:nvCxnSpPr>
          <p:cNvPr id="8197" name="Straight Arrow Connector 14"/>
          <p:cNvCxnSpPr>
            <a:cxnSpLocks noChangeShapeType="1"/>
          </p:cNvCxnSpPr>
          <p:nvPr/>
        </p:nvCxnSpPr>
        <p:spPr bwMode="auto">
          <a:xfrm flipH="1">
            <a:off x="5181600" y="4724400"/>
            <a:ext cx="4876800" cy="106680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/>
          <p:cNvCxnSpPr/>
          <p:nvPr/>
        </p:nvCxnSpPr>
        <p:spPr bwMode="auto">
          <a:xfrm>
            <a:off x="5257800" y="4343400"/>
            <a:ext cx="4800600" cy="228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4898120"/>
      </p:ext>
    </p:extLst>
  </p:cSld>
  <p:clrMapOvr>
    <a:masterClrMapping/>
  </p:clrMapOvr>
  <p:transition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15142"/>
            <a:ext cx="6211888" cy="528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Writing Output Port Data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2438400" cy="5867400"/>
          </a:xfrm>
        </p:spPr>
        <p:txBody>
          <a:bodyPr/>
          <a:lstStyle/>
          <a:p>
            <a:r>
              <a:rPr lang="en-US" sz="2000" dirty="0"/>
              <a:t>Direct: write value to PDOR</a:t>
            </a:r>
          </a:p>
          <a:p>
            <a:r>
              <a:rPr lang="en-US" sz="2000" dirty="0"/>
              <a:t>Toggle: write 1 to PTOR</a:t>
            </a:r>
          </a:p>
          <a:p>
            <a:r>
              <a:rPr lang="en-US" sz="2000" dirty="0"/>
              <a:t>Clear (to 0): Write 1 to PCOR</a:t>
            </a:r>
          </a:p>
          <a:p>
            <a:r>
              <a:rPr lang="en-US" sz="2000" dirty="0"/>
              <a:t>Set (to 1): write 1 to PSOR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7315200" y="4343400"/>
            <a:ext cx="2743200" cy="228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54338006"/>
      </p:ext>
    </p:extLst>
  </p:cSld>
  <p:clrMapOvr>
    <a:masterClrMapping/>
  </p:clrMapOvr>
  <p:transition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15142"/>
            <a:ext cx="6211888" cy="528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Reading Input Port Data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2438400" cy="5867400"/>
          </a:xfrm>
        </p:spPr>
        <p:txBody>
          <a:bodyPr/>
          <a:lstStyle/>
          <a:p>
            <a:r>
              <a:rPr lang="en-US" sz="2000" dirty="0"/>
              <a:t>Read from PDIR</a:t>
            </a:r>
          </a:p>
        </p:txBody>
      </p:sp>
      <p:cxnSp>
        <p:nvCxnSpPr>
          <p:cNvPr id="10245" name="Straight Arrow Connector 14"/>
          <p:cNvCxnSpPr>
            <a:cxnSpLocks noChangeShapeType="1"/>
          </p:cNvCxnSpPr>
          <p:nvPr/>
        </p:nvCxnSpPr>
        <p:spPr bwMode="auto">
          <a:xfrm flipH="1">
            <a:off x="5181600" y="4724400"/>
            <a:ext cx="4876800" cy="106680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00477081"/>
      </p:ext>
    </p:extLst>
  </p:cSld>
  <p:clrMapOvr>
    <a:masterClrMapping/>
  </p:clrMapOvr>
  <p:transition>
    <p:pull dir="ru"/>
  </p:transition>
</p:sld>
</file>

<file path=ppt/theme/theme1.xml><?xml version="1.0" encoding="utf-8"?>
<a:theme xmlns:a="http://schemas.openxmlformats.org/drawingml/2006/main" name="Arm_PPT_Public">
  <a:themeElements>
    <a:clrScheme name="Arm PPT">
      <a:dk1>
        <a:srgbClr val="000000"/>
      </a:dk1>
      <a:lt1>
        <a:srgbClr val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m_PPT_Master_Arm_Limited_2020  -  Read-Only" id="{BD0E42B8-277F-492F-BBEA-74E7B3D42271}" vid="{507946A8-C8EA-4323-9B3A-2097FA9C4DC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61D4E06-5D3F-4994-A4A7-4BA626FA722D}">
  <ds:schemaRefs>
    <ds:schemaRef ds:uri="f2ad5090-61a8-4b8c-ab70-68f4ff4d1933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c0950e01-db07-4e41-9c32-b7a8e9fccc9b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sharepoint/v3/field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1954</Words>
  <Application>Microsoft Office PowerPoint</Application>
  <PresentationFormat>Widescreen</PresentationFormat>
  <Paragraphs>295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Lucida Console</vt:lpstr>
      <vt:lpstr>Symbol</vt:lpstr>
      <vt:lpstr>Times New Roman</vt:lpstr>
      <vt:lpstr>Wingdings</vt:lpstr>
      <vt:lpstr>Arm_PPT_Public</vt:lpstr>
      <vt:lpstr>General Purpose I/O</vt:lpstr>
      <vt:lpstr>Overview</vt:lpstr>
      <vt:lpstr>Basic Concepts</vt:lpstr>
      <vt:lpstr>KL25Z GPIO Ports</vt:lpstr>
      <vt:lpstr>GPIO Port Bit Circuitry in MCU</vt:lpstr>
      <vt:lpstr>Control Registers</vt:lpstr>
      <vt:lpstr>PDDR: Port Data Direction</vt:lpstr>
      <vt:lpstr>Writing Output Port Data</vt:lpstr>
      <vt:lpstr>Reading Input Port Data</vt:lpstr>
      <vt:lpstr>Pseudocode for Program</vt:lpstr>
      <vt:lpstr>CMSIS - Accessing Hardware Registers in C</vt:lpstr>
      <vt:lpstr>Accessing Hardware Registers in C (2)</vt:lpstr>
      <vt:lpstr>Coding Style and Bit Access</vt:lpstr>
      <vt:lpstr>Using Masks</vt:lpstr>
      <vt:lpstr>C Code</vt:lpstr>
      <vt:lpstr>Clocking Logic</vt:lpstr>
      <vt:lpstr>Connecting a GPIO Signal to a Pin</vt:lpstr>
      <vt:lpstr>Pin Control Register</vt:lpstr>
      <vt:lpstr>CMSIS C Support for PCR</vt:lpstr>
      <vt:lpstr>CMSIS C Support for PCR</vt:lpstr>
      <vt:lpstr>Resulting C Code for Clock Control and Mux</vt:lpstr>
      <vt:lpstr>Interfacing</vt:lpstr>
      <vt:lpstr>Inputs: What’s a One? A Zero?</vt:lpstr>
      <vt:lpstr>Outputs: What’s a One? A Zero?</vt:lpstr>
      <vt:lpstr>Output Example: Driving LEDs</vt:lpstr>
      <vt:lpstr>Output Example: Driving a Speaker</vt:lpstr>
      <vt:lpstr>Additional Configuration in PCR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2019-11-19T11:59:02Z</dcterms:created>
  <dcterms:modified xsi:type="dcterms:W3CDTF">2020-12-10T13:48:07Z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