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431" r:id="rId6"/>
  </p:sldMasterIdLst>
  <p:notesMasterIdLst>
    <p:notesMasterId r:id="rId26"/>
  </p:notesMasterIdLst>
  <p:handoutMasterIdLst>
    <p:handoutMasterId r:id="rId27"/>
  </p:handoutMasterIdLst>
  <p:sldIdLst>
    <p:sldId id="258" r:id="rId7"/>
    <p:sldId id="260" r:id="rId8"/>
    <p:sldId id="270" r:id="rId9"/>
    <p:sldId id="275" r:id="rId10"/>
    <p:sldId id="276" r:id="rId11"/>
    <p:sldId id="261" r:id="rId12"/>
    <p:sldId id="262" r:id="rId13"/>
    <p:sldId id="263" r:id="rId14"/>
    <p:sldId id="279" r:id="rId15"/>
    <p:sldId id="272" r:id="rId16"/>
    <p:sldId id="277" r:id="rId17"/>
    <p:sldId id="273" r:id="rId18"/>
    <p:sldId id="274" r:id="rId19"/>
    <p:sldId id="278" r:id="rId20"/>
    <p:sldId id="264" r:id="rId21"/>
    <p:sldId id="267" r:id="rId22"/>
    <p:sldId id="265" r:id="rId23"/>
    <p:sldId id="266" r:id="rId24"/>
    <p:sldId id="268" r:id="rId2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E5ECEB"/>
    <a:srgbClr val="95D600"/>
    <a:srgbClr val="FF6B00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34" autoAdjust="0"/>
    <p:restoredTop sz="93466"/>
  </p:normalViewPr>
  <p:slideViewPr>
    <p:cSldViewPr snapToGrid="0">
      <p:cViewPr varScale="1">
        <p:scale>
          <a:sx n="110" d="100"/>
          <a:sy n="110" d="100"/>
        </p:scale>
        <p:origin x="21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75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12/10/2020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12/10/2020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/>
              <a:t>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8124B16-C652-4F07-AE90-68AA171FCFBD}" type="slidenum">
              <a:rPr lang="en-US" sz="1200" smtClean="0"/>
              <a:pPr/>
              <a:t>1</a:t>
            </a:fld>
            <a:endParaRPr lang="en-US" sz="120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12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EA65F2F-8105-44AB-B823-0D665C1E1D8B}" type="slidenum">
              <a:rPr lang="en-US" sz="1200" smtClean="0"/>
              <a:pPr/>
              <a:t>10</a:t>
            </a:fld>
            <a:endParaRPr lang="en-US" sz="12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082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10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6F2880-0C92-4D07-A2D6-893540E2322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8595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6F2880-0C92-4D07-A2D6-893540E2322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65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4589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5751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18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758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9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1AD765A-BFF3-49BB-A271-56277EE8CEE5}" type="slidenum">
              <a:rPr lang="en-US" sz="1200" smtClean="0"/>
              <a:pPr/>
              <a:t>19</a:t>
            </a:fld>
            <a:endParaRPr lang="en-US" sz="120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2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526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C08C5A6-CE0F-4F81-B07A-C90EFADEBDA6}" type="slidenum">
              <a:rPr lang="en-US" sz="1200" smtClean="0"/>
              <a:pPr/>
              <a:t>3</a:t>
            </a:fld>
            <a:endParaRPr lang="en-US" sz="120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77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24782" indent="-278762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115048" indent="-22301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61068" indent="-22301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07087" indent="-22301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453106" indent="-22301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99126" indent="-22301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345145" indent="-22301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791165" indent="-22301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1F35520-C71E-4F5F-86B1-8F441D6ECC80}" type="slidenum">
              <a:rPr lang="en-US" sz="1300"/>
              <a:pPr/>
              <a:t>4</a:t>
            </a:fld>
            <a:endParaRPr lang="en-US" sz="130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814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24782" indent="-278762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115048" indent="-22301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61068" indent="-22301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07087" indent="-22301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453106" indent="-22301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99126" indent="-22301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345145" indent="-22301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791165" indent="-22301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1F35520-C71E-4F5F-86B1-8F441D6ECC80}" type="slidenum">
              <a:rPr lang="en-US" sz="1300"/>
              <a:pPr/>
              <a:t>5</a:t>
            </a:fld>
            <a:endParaRPr lang="en-US" sz="130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32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551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6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91D82-99B5-4E52-9503-784ADD2F01C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371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1099B84-9EB5-40E4-A6F9-E6E9737B0ED3}" type="slidenum">
              <a:rPr lang="en-US" sz="1200" baseline="0" smtClean="0"/>
              <a:pPr/>
              <a:t>9</a:t>
            </a:fld>
            <a:endParaRPr lang="en-US" sz="1200" baseline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71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5DE345E-C0B2-144E-821D-478353FD7B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8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68" t="18093" b="5564"/>
          <a:stretch/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2DC592-EAC9-634F-9EE1-EDC89A2624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39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200936EE-7EE0-D441-851D-618ACC029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9DC87DCF-87C4-CE4F-9C7C-31ECAA7922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490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9EB7B32-132E-C34C-A290-44FDD641BA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4" t="-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75CEC7D-A359-1740-9727-7D6F154D859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ctr"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D395BE9-4949-E244-ACF9-1A2EB57C1C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75A4ED9-47E4-4F44-AAD7-16DA7F4189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22732B47-45F3-C946-9945-2403B16182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5AD1A3C3-3C14-2B42-9074-E87275C219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87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64A5F8-C720-354C-A6E2-C00E801C55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99" b="7799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8674FB4-14BE-B54B-B389-3384C06E1E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38BAC75-B7C6-FE40-9C8B-21A49F1AC3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D7C4A91-C1F1-FD49-AF4E-49381B249C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tx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id="{6AA3F778-80A5-3E45-999D-10AC5502419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tx1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13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80BE67C-B00B-7444-99B6-10A3997029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29" name="Picture 16">
            <a:extLst>
              <a:ext uri="{FF2B5EF4-FFF2-40B4-BE49-F238E27FC236}">
                <a16:creationId xmlns:a16="http://schemas.microsoft.com/office/drawing/2014/main" id="{0A94567B-B8A8-AB41-BF7F-41919C86BD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0CD7DAB-58BC-C442-ABC0-6D7414DFC2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Divider Page Title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CDE2EBD-0FA3-D24B-AC33-4F98A57EE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id="{0E175DD0-C128-104A-84B5-17835CB39B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27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4E377C-10E8-4245-959B-762A975F9D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8" name="Picture 16">
            <a:extLst>
              <a:ext uri="{FF2B5EF4-FFF2-40B4-BE49-F238E27FC236}">
                <a16:creationId xmlns:a16="http://schemas.microsoft.com/office/drawing/2014/main" id="{07331875-D936-B748-9004-0EDA896B17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73DAA08-2A8E-BC49-A908-D83D95CBFD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Divider Page Title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18585A9-CBDE-FB4B-A656-FBBD0B0CAA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id="{ED7A184D-DF83-F84A-837C-3EBA03A2EA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799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02548AC-BB94-2E4E-AE54-6CAE711F35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4913759B-8ABA-8F41-8F02-AABD53CFD1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02B157-BA2E-444C-B53E-75E5005648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Divider Page Title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7FC899D-8C55-104D-89CA-EA4FCE459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id="{473DFF03-CE2E-F445-98FC-31F036C923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041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6250"/>
            <a:ext cx="11233150" cy="654760"/>
          </a:xfrm>
        </p:spPr>
        <p:txBody>
          <a:bodyPr anchor="t"/>
          <a:lstStyle>
            <a:lvl1pPr>
              <a:defRPr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479425" y="1171111"/>
            <a:ext cx="11233150" cy="494833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</a:defRPr>
            </a:lvl1pPr>
            <a:lvl2pPr marL="672783"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3250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79425" y="1554489"/>
            <a:ext cx="11233150" cy="455323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750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20481"/>
            <a:ext cx="0" cy="45152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991131"/>
            <a:ext cx="11233150" cy="359204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 hasCustomPrompt="1"/>
          </p:nvPr>
        </p:nvSpPr>
        <p:spPr>
          <a:xfrm>
            <a:off x="479425" y="1620481"/>
            <a:ext cx="5345642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77587" y="2202443"/>
            <a:ext cx="5347480" cy="3933245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 hasCustomPrompt="1"/>
          </p:nvPr>
        </p:nvSpPr>
        <p:spPr>
          <a:xfrm>
            <a:off x="6341534" y="1620481"/>
            <a:ext cx="5371042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 hasCustomPrompt="1"/>
          </p:nvPr>
        </p:nvSpPr>
        <p:spPr>
          <a:xfrm>
            <a:off x="6339947" y="2202442"/>
            <a:ext cx="5372628" cy="393324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26211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795D2F-D322-4144-8DA8-55D6A294274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148138" y="1611050"/>
            <a:ext cx="0" cy="44484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B4D2EAD-40A5-4C0B-900F-916EB19FF7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8051800" y="1611050"/>
            <a:ext cx="0" cy="44484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 userDrawn="1"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 userDrawn="1">
            <p:ph idx="1"/>
          </p:nvPr>
        </p:nvSpPr>
        <p:spPr>
          <a:xfrm>
            <a:off x="479426" y="2373786"/>
            <a:ext cx="3372644" cy="368570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79425" y="1611050"/>
            <a:ext cx="33726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 userDrawn="1">
            <p:ph idx="17"/>
          </p:nvPr>
        </p:nvSpPr>
        <p:spPr>
          <a:xfrm>
            <a:off x="4416359" y="2373786"/>
            <a:ext cx="3359281" cy="368570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 userDrawn="1">
            <p:ph idx="18"/>
          </p:nvPr>
        </p:nvSpPr>
        <p:spPr>
          <a:xfrm>
            <a:off x="8300113" y="2373786"/>
            <a:ext cx="3412462" cy="368570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4419997" y="1611050"/>
            <a:ext cx="33599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299449" y="1611050"/>
            <a:ext cx="3413126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007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299119" y="2372564"/>
            <a:ext cx="3413455" cy="3686924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grpSp>
        <p:nvGrpSpPr>
          <p:cNvPr id="36" name="Group 6">
            <a:extLst>
              <a:ext uri="{FF2B5EF4-FFF2-40B4-BE49-F238E27FC236}">
                <a16:creationId xmlns:a16="http://schemas.microsoft.com/office/drawing/2014/main" id="{CCE81F77-7204-0241-970A-63C43B1D7B8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11050"/>
            <a:ext cx="3903662" cy="4448438"/>
            <a:chOff x="3706307" y="1883391"/>
            <a:chExt cx="3803176" cy="4472959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266E339-1F3B-8E41-B64F-AA6A42EDF79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22B3030-62BD-3440-A850-5C6E7CCDD54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 Placeholder 131">
            <a:extLst>
              <a:ext uri="{FF2B5EF4-FFF2-40B4-BE49-F238E27FC236}">
                <a16:creationId xmlns:a16="http://schemas.microsoft.com/office/drawing/2014/main" id="{B54BFFD1-D378-D841-B5DD-88788B48D0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425" y="1611050"/>
            <a:ext cx="33726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Text Placeholder 131">
            <a:extLst>
              <a:ext uri="{FF2B5EF4-FFF2-40B4-BE49-F238E27FC236}">
                <a16:creationId xmlns:a16="http://schemas.microsoft.com/office/drawing/2014/main" id="{E3125198-F65A-8049-9D3E-A6AF258DAEB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16192" y="1611050"/>
            <a:ext cx="33599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5" name="Text Placeholder 131">
            <a:extLst>
              <a:ext uri="{FF2B5EF4-FFF2-40B4-BE49-F238E27FC236}">
                <a16:creationId xmlns:a16="http://schemas.microsoft.com/office/drawing/2014/main" id="{7C8008EA-19DB-814F-9284-A055A2AB89C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99449" y="1611050"/>
            <a:ext cx="3413126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Content Placeholder 8">
            <a:extLst>
              <a:ext uri="{FF2B5EF4-FFF2-40B4-BE49-F238E27FC236}">
                <a16:creationId xmlns:a16="http://schemas.microsoft.com/office/drawing/2014/main" id="{DD4BA2E6-FACA-5C45-B75F-9327959A672A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415863" y="2372564"/>
            <a:ext cx="3360274" cy="3686924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47" name="Content Placeholder 8">
            <a:extLst>
              <a:ext uri="{FF2B5EF4-FFF2-40B4-BE49-F238E27FC236}">
                <a16:creationId xmlns:a16="http://schemas.microsoft.com/office/drawing/2014/main" id="{5AB0A5A2-CEF5-6E44-BACF-2C0296FE30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79425" y="2372564"/>
            <a:ext cx="3360274" cy="3686924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37187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BDB4B4-FCA0-E042-A960-9090E3A6B0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8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3" b="1156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87E4BC-2B2B-B045-B01E-E0001545D8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D59F83AF-D8A4-3D48-9AAD-FC11BC3D96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3ABC2AA1-F23E-4741-8A87-A266E89756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727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55004" y="1631950"/>
            <a:ext cx="0" cy="444060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1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79425" y="1631111"/>
            <a:ext cx="2619375" cy="44406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1"/>
            <a:ext cx="8296540" cy="444060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9991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629287"/>
            <a:ext cx="0" cy="444326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1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7" y="1629597"/>
            <a:ext cx="2674937" cy="444348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79425" y="1629287"/>
            <a:ext cx="8348664" cy="444326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9496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18445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755872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18445"/>
            <a:ext cx="2646362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755872"/>
            <a:ext cx="2646362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79425" y="1618445"/>
            <a:ext cx="26193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18445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41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79425" y="1629079"/>
            <a:ext cx="5481108" cy="4455197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50924" y="1629080"/>
            <a:ext cx="5461651" cy="4455198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42164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79425" y="1259574"/>
            <a:ext cx="11233150" cy="483642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noProof="0"/>
              <a:t>Click icon to add table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75123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41880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7665C31-5022-CB46-9BF3-40857C6D37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pic>
        <p:nvPicPr>
          <p:cNvPr id="14" name="Picture 16">
            <a:extLst>
              <a:ext uri="{FF2B5EF4-FFF2-40B4-BE49-F238E27FC236}">
                <a16:creationId xmlns:a16="http://schemas.microsoft.com/office/drawing/2014/main" id="{63C45D27-5718-5E4E-A3E4-6B2E5A1E456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F0B8120E-2A86-304C-807A-A4EF33DC694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3" y="6413179"/>
            <a:ext cx="343139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BE9654-6674-1A47-879A-411922E2183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0505" y="1028343"/>
            <a:ext cx="4655186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Thank You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Danke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Merci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谢谢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ありがとう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Gracias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Kiitos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감사합니다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धन्यवाद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ar-SA" sz="2800" kern="1200" dirty="0">
                <a:solidFill>
                  <a:schemeClr val="bg1"/>
                </a:solidFill>
                <a:latin typeface="Calibri" charset="0"/>
                <a:ea typeface="ＭＳ Ｐゴシック" charset="-128"/>
                <a:cs typeface="+mn-cs"/>
              </a:rPr>
              <a:t>شكرًا</a:t>
            </a:r>
            <a:endParaRPr lang="en-GB" sz="2800" kern="1200" dirty="0">
              <a:solidFill>
                <a:schemeClr val="bg1"/>
              </a:solidFill>
              <a:latin typeface="Calibri" charset="0"/>
              <a:ea typeface="ＭＳ Ｐゴシック" charset="-128"/>
              <a:cs typeface="+mn-cs"/>
            </a:endParaRPr>
          </a:p>
          <a:p>
            <a:pPr algn="r">
              <a:defRPr/>
            </a:pPr>
            <a:r>
              <a:rPr lang="as-IN" altLang="en-US" sz="2800" dirty="0">
                <a:solidFill>
                  <a:schemeClr val="bg1"/>
                </a:solidFill>
              </a:rPr>
              <a:t>ধন্যবাদ</a:t>
            </a:r>
            <a:r>
              <a:rPr lang="ar-AE" altLang="en-US" sz="2800" dirty="0">
                <a:solidFill>
                  <a:schemeClr val="bg1"/>
                </a:solidFill>
              </a:rPr>
              <a:t> 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he-IL" altLang="en-US" sz="2800" dirty="0">
                <a:solidFill>
                  <a:schemeClr val="bg1"/>
                </a:solidFill>
              </a:rPr>
              <a:t>תודה</a:t>
            </a:r>
            <a:endParaRPr lang="en-US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73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losing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7665C31-5022-CB46-9BF3-40857C6D37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4" name="Picture 16">
            <a:extLst>
              <a:ext uri="{FF2B5EF4-FFF2-40B4-BE49-F238E27FC236}">
                <a16:creationId xmlns:a16="http://schemas.microsoft.com/office/drawing/2014/main" id="{63C45D27-5718-5E4E-A3E4-6B2E5A1E456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0">
            <a:extLst>
              <a:ext uri="{FF2B5EF4-FFF2-40B4-BE49-F238E27FC236}">
                <a16:creationId xmlns:a16="http://schemas.microsoft.com/office/drawing/2014/main" id="{80E931A6-339D-464D-9104-DD510C21286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3" y="6413179"/>
            <a:ext cx="3622588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95C1D9-935B-DC4C-BCF2-4F613057C93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0505" y="1028343"/>
            <a:ext cx="4655186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Thank You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Danke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Merci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谢谢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ありがとう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Gracias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Kiitos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감사합니다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धन्यवाद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ar-SA" sz="2800" kern="1200" dirty="0">
                <a:solidFill>
                  <a:schemeClr val="bg1"/>
                </a:solidFill>
                <a:latin typeface="Calibri" charset="0"/>
                <a:ea typeface="ＭＳ Ｐゴシック" charset="-128"/>
                <a:cs typeface="+mn-cs"/>
              </a:rPr>
              <a:t>شكرًا</a:t>
            </a:r>
            <a:endParaRPr lang="en-GB" sz="2800" kern="1200" dirty="0">
              <a:solidFill>
                <a:schemeClr val="bg1"/>
              </a:solidFill>
              <a:latin typeface="Calibri" charset="0"/>
              <a:ea typeface="ＭＳ Ｐゴシック" charset="-128"/>
              <a:cs typeface="+mn-cs"/>
            </a:endParaRPr>
          </a:p>
          <a:p>
            <a:pPr algn="r">
              <a:defRPr/>
            </a:pPr>
            <a:r>
              <a:rPr lang="as-IN" altLang="en-US" sz="2800" dirty="0">
                <a:solidFill>
                  <a:schemeClr val="bg1"/>
                </a:solidFill>
              </a:rPr>
              <a:t>ধন্যবাদ</a:t>
            </a:r>
            <a:r>
              <a:rPr lang="ar-AE" altLang="en-US" sz="2800" dirty="0">
                <a:solidFill>
                  <a:schemeClr val="bg1"/>
                </a:solidFill>
              </a:rPr>
              <a:t> 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he-IL" altLang="en-US" sz="2800" dirty="0">
                <a:solidFill>
                  <a:schemeClr val="bg1"/>
                </a:solidFill>
              </a:rPr>
              <a:t>תודה</a:t>
            </a:r>
            <a:endParaRPr lang="en-US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4466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3333C0-34BE-704E-807B-860FBC2357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078942" y="1087378"/>
            <a:ext cx="42333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en-US" altLang="x-none" sz="1200" dirty="0">
                <a:solidFill>
                  <a:schemeClr val="bg1"/>
                </a:solidFill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algn="r">
              <a:defRPr/>
            </a:pPr>
            <a:br>
              <a:rPr lang="en-US" altLang="x-none" sz="1200" dirty="0">
                <a:solidFill>
                  <a:schemeClr val="bg1"/>
                </a:solidFill>
              </a:rPr>
            </a:br>
            <a:r>
              <a:rPr lang="en-US" altLang="x-none" sz="1200" dirty="0" err="1">
                <a:solidFill>
                  <a:schemeClr val="bg1"/>
                </a:solidFill>
              </a:rPr>
              <a:t>www.arm.com</a:t>
            </a:r>
            <a:r>
              <a:rPr lang="en-US" altLang="x-none" sz="1200" dirty="0">
                <a:solidFill>
                  <a:schemeClr val="bg1"/>
                </a:solidFill>
              </a:rPr>
              <a:t>/company/policies/trademarks</a:t>
            </a:r>
          </a:p>
        </p:txBody>
      </p:sp>
      <p:pic>
        <p:nvPicPr>
          <p:cNvPr id="10" name="Picture 16">
            <a:extLst>
              <a:ext uri="{FF2B5EF4-FFF2-40B4-BE49-F238E27FC236}">
                <a16:creationId xmlns:a16="http://schemas.microsoft.com/office/drawing/2014/main" id="{DAF95499-8272-DF43-8B3C-788EA26EBD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0">
            <a:extLst>
              <a:ext uri="{FF2B5EF4-FFF2-40B4-BE49-F238E27FC236}">
                <a16:creationId xmlns:a16="http://schemas.microsoft.com/office/drawing/2014/main" id="{8CF351C2-1F3E-ED47-85F9-B7B84948FF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7161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losing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3333C0-34BE-704E-807B-860FBC2357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078942" y="1087378"/>
            <a:ext cx="42333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en-US" altLang="x-none" sz="1200" dirty="0">
                <a:solidFill>
                  <a:schemeClr val="bg1"/>
                </a:solidFill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algn="r">
              <a:defRPr/>
            </a:pPr>
            <a:br>
              <a:rPr lang="en-US" altLang="x-none" sz="1200" dirty="0">
                <a:solidFill>
                  <a:schemeClr val="bg1"/>
                </a:solidFill>
              </a:rPr>
            </a:br>
            <a:r>
              <a:rPr lang="en-US" altLang="x-none" sz="1200" dirty="0" err="1">
                <a:solidFill>
                  <a:schemeClr val="bg1"/>
                </a:solidFill>
              </a:rPr>
              <a:t>www.arm.com</a:t>
            </a:r>
            <a:r>
              <a:rPr lang="en-US" altLang="x-none" sz="1200" dirty="0">
                <a:solidFill>
                  <a:schemeClr val="bg1"/>
                </a:solidFill>
              </a:rPr>
              <a:t>/company/policies/trademarks</a:t>
            </a:r>
          </a:p>
        </p:txBody>
      </p:sp>
      <p:pic>
        <p:nvPicPr>
          <p:cNvPr id="10" name="Picture 16">
            <a:extLst>
              <a:ext uri="{FF2B5EF4-FFF2-40B4-BE49-F238E27FC236}">
                <a16:creationId xmlns:a16="http://schemas.microsoft.com/office/drawing/2014/main" id="{DAF95499-8272-DF43-8B3C-788EA26EBD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0">
            <a:extLst>
              <a:ext uri="{FF2B5EF4-FFF2-40B4-BE49-F238E27FC236}">
                <a16:creationId xmlns:a16="http://schemas.microsoft.com/office/drawing/2014/main" id="{D8F3CACD-986B-204A-99E9-82DBFDFB41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050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3A3907-DBF3-5343-B91B-35A57D8310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69" t="14507" b="64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D2F924C-135F-554D-93F0-AB47D68FAEB2}"/>
              </a:ext>
            </a:extLst>
          </p:cNvPr>
          <p:cNvSpPr/>
          <p:nvPr userDrawn="1"/>
        </p:nvSpPr>
        <p:spPr>
          <a:xfrm rot="16200000">
            <a:off x="6025093" y="691093"/>
            <a:ext cx="6862654" cy="5471160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4655"/>
            <a:ext cx="12192000" cy="6857999"/>
          </a:xfrm>
          <a:prstGeom prst="rect">
            <a:avLst/>
          </a:prstGeom>
        </p:spPr>
      </p:pic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28F18B9-825A-C643-BA5E-9620354031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9634863-0C8B-5F4F-B35A-4D468E8EC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A0A056D2-AAAA-5446-A582-12D01B2A39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023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102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1273801"/>
      </p:ext>
    </p:extLst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D95416-8B48-B74A-8CC3-5494CCB060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2000"/>
          </a:blip>
          <a:srcRect b="15625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2F45A70-6A1D-5943-8B02-2010995888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21CCBE84-A3EE-DA41-BB17-C2EE027C0E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44E78AC1-80BC-0B47-8368-509A24FBC0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02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0C1A8E-651C-F144-B408-3DAE5F56BE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9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0" t="19300" r="2210"/>
          <a:stretch/>
        </p:blipFill>
        <p:spPr>
          <a:xfrm>
            <a:off x="0" y="-4656"/>
            <a:ext cx="12192000" cy="686265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9C855E-7087-584A-BBB4-44CE2BD68C9E}"/>
              </a:ext>
            </a:extLst>
          </p:cNvPr>
          <p:cNvSpPr/>
          <p:nvPr userDrawn="1"/>
        </p:nvSpPr>
        <p:spPr>
          <a:xfrm rot="16200000">
            <a:off x="5794735" y="460734"/>
            <a:ext cx="6862654" cy="5931877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4657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39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964FB5B-BAC3-AC46-8166-1B8CCBE24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28C4AE80-A942-A94D-9D03-1C89C28629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683A764A-AD34-5F44-8D31-1D002A3CBE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68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A827D4-DAD6-A14B-B977-75B840581C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05" b="91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9C855E-7087-584A-BBB4-44CE2BD68C9E}"/>
              </a:ext>
            </a:extLst>
          </p:cNvPr>
          <p:cNvSpPr/>
          <p:nvPr userDrawn="1"/>
        </p:nvSpPr>
        <p:spPr>
          <a:xfrm rot="16200000">
            <a:off x="5794735" y="460734"/>
            <a:ext cx="6862654" cy="5931877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4655"/>
            <a:ext cx="12192000" cy="6857999"/>
          </a:xfrm>
          <a:prstGeom prst="rect">
            <a:avLst/>
          </a:prstGeom>
        </p:spPr>
      </p:pic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C9BE8F-3B53-B24B-8202-E7DDC587BF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67B2024A-A0B8-5D48-B2AD-E9A66CF104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4A95A0A0-8486-7044-92CE-73B2117A56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096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F56BAD-390B-1E42-966F-903A26340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84" b="3501"/>
          <a:stretch/>
        </p:blipFill>
        <p:spPr>
          <a:xfrm>
            <a:off x="-2417" y="-4655"/>
            <a:ext cx="12194417" cy="686265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9C855E-7087-584A-BBB4-44CE2BD68C9E}"/>
              </a:ext>
            </a:extLst>
          </p:cNvPr>
          <p:cNvSpPr/>
          <p:nvPr userDrawn="1"/>
        </p:nvSpPr>
        <p:spPr>
          <a:xfrm rot="16200000">
            <a:off x="4754732" y="-579271"/>
            <a:ext cx="6862654" cy="8011886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4657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39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C60D2D7-6351-ED48-8D39-DF4D3B06FA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EE0145AD-284C-9241-B886-C8320F3291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DCF860B3-3479-8143-83A4-E9F53FBD372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50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EAB8576-5C78-C743-9CEC-5B21D439D8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8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82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9C855E-7087-584A-BBB4-44CE2BD68C9E}"/>
              </a:ext>
            </a:extLst>
          </p:cNvPr>
          <p:cNvSpPr/>
          <p:nvPr userDrawn="1"/>
        </p:nvSpPr>
        <p:spPr>
          <a:xfrm rot="16200000">
            <a:off x="5172924" y="-161079"/>
            <a:ext cx="6862654" cy="7175502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4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5555E-95A7-C641-8EB5-0619DE2A3F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106C3B07-082E-DB42-B5EB-8FC5A1CED0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F90D8C41-1611-904D-BE8D-E91140D6CE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536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FCF5603F-EAC1-654C-B84B-7FC1F8B4C1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28"/>
            <a:ext cx="12192000" cy="68605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B0FD2ED-33BC-584E-B579-C6E68F0AA8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39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5A9EDC-D6F8-D44D-A166-BF363AD0E8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3120599-1266-FE46-AC08-C11A2D8A77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8A878557-4736-5B45-AE41-36C67FA0C8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832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78301"/>
            <a:ext cx="11233150" cy="6547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>
            <a:off x="492125" y="6410643"/>
            <a:ext cx="312738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2682C2D1-8EA8-E748-B66F-74D4D53CF8F8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 dirty="0">
              <a:solidFill>
                <a:srgbClr val="7F7F7F"/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133061"/>
            <a:ext cx="11243088" cy="49746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8" name="TextBox 20"/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rgbClr val="7F7F7F"/>
                </a:solidFill>
              </a:rPr>
              <a:t>© 2020 Arm Limited (or its affiliates)</a:t>
            </a:r>
            <a:endParaRPr lang="en-US" altLang="en-US" sz="1000" dirty="0">
              <a:solidFill>
                <a:srgbClr val="7F7F7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221E4D-F4C1-6849-9126-BB587364DCD7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293" y="6390376"/>
            <a:ext cx="869282" cy="26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91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4" r:id="rId1"/>
    <p:sldLayoutId id="2147485515" r:id="rId2"/>
    <p:sldLayoutId id="2147485516" r:id="rId3"/>
    <p:sldLayoutId id="2147485517" r:id="rId4"/>
    <p:sldLayoutId id="2147485520" r:id="rId5"/>
    <p:sldLayoutId id="2147485521" r:id="rId6"/>
    <p:sldLayoutId id="2147485524" r:id="rId7"/>
    <p:sldLayoutId id="2147485522" r:id="rId8"/>
    <p:sldLayoutId id="2147485507" r:id="rId9"/>
    <p:sldLayoutId id="2147485525" r:id="rId10"/>
    <p:sldLayoutId id="2147485527" r:id="rId11"/>
    <p:sldLayoutId id="2147485510" r:id="rId12"/>
    <p:sldLayoutId id="2147485436" r:id="rId13"/>
    <p:sldLayoutId id="2147485438" r:id="rId14"/>
    <p:sldLayoutId id="2147485440" r:id="rId15"/>
    <p:sldLayoutId id="2147485441" r:id="rId16"/>
    <p:sldLayoutId id="2147485442" r:id="rId17"/>
    <p:sldLayoutId id="2147485443" r:id="rId18"/>
    <p:sldLayoutId id="2147485444" r:id="rId19"/>
    <p:sldLayoutId id="2147485445" r:id="rId20"/>
    <p:sldLayoutId id="2147485446" r:id="rId21"/>
    <p:sldLayoutId id="2147485447" r:id="rId22"/>
    <p:sldLayoutId id="2147485448" r:id="rId23"/>
    <p:sldLayoutId id="2147485449" r:id="rId24"/>
    <p:sldLayoutId id="2147485450" r:id="rId25"/>
    <p:sldLayoutId id="2147485452" r:id="rId26"/>
    <p:sldLayoutId id="2147485512" r:id="rId27"/>
    <p:sldLayoutId id="2147485453" r:id="rId28"/>
    <p:sldLayoutId id="2147485513" r:id="rId29"/>
    <p:sldLayoutId id="2147485528" r:id="rId30"/>
    <p:sldLayoutId id="2147485529" r:id="rId31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0" kern="1200" spc="-50">
          <a:solidFill>
            <a:schemeClr val="accent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sz="2000" kern="1200">
          <a:solidFill>
            <a:srgbClr val="383838"/>
          </a:solidFill>
          <a:latin typeface="+mn-lt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619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4020" userDrawn="1">
          <p15:clr>
            <a:srgbClr val="F26B43"/>
          </p15:clr>
        </p15:guide>
        <p15:guide id="6" pos="7378" userDrawn="1">
          <p15:clr>
            <a:srgbClr val="F26B43"/>
          </p15:clr>
        </p15:guide>
        <p15:guide id="7" pos="302" userDrawn="1">
          <p15:clr>
            <a:srgbClr val="F26B43"/>
          </p15:clr>
        </p15:guide>
        <p15:guide id="8" pos="70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/>
              <a:t>Introduction </a:t>
            </a:r>
            <a:r>
              <a:rPr lang="en-US" sz="4000"/>
              <a:t>to </a:t>
            </a:r>
            <a:br>
              <a:rPr lang="en-US" sz="4000"/>
            </a:br>
            <a:r>
              <a:rPr lang="en-US" sz="4000"/>
              <a:t>Embedded Systems Design</a:t>
            </a:r>
            <a:endParaRPr lang="en-US" sz="4400" i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6CA502-B2ED-4E27-B331-4A2F2FAD5D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102548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Microcontroller vs. Microprocessor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1066800"/>
            <a:ext cx="3429000" cy="5638800"/>
          </a:xfrm>
        </p:spPr>
        <p:txBody>
          <a:bodyPr/>
          <a:lstStyle/>
          <a:p>
            <a:r>
              <a:rPr lang="en-US" sz="2000" dirty="0"/>
              <a:t>Both have a CPU core to execute instructions</a:t>
            </a:r>
          </a:p>
          <a:p>
            <a:r>
              <a:rPr lang="en-US" sz="2000" dirty="0"/>
              <a:t>Microcontroller has peripherals for concurrent embedded interfacing and control</a:t>
            </a:r>
          </a:p>
          <a:p>
            <a:pPr lvl="1"/>
            <a:r>
              <a:rPr lang="en-US" sz="1800" dirty="0"/>
              <a:t>Analog</a:t>
            </a:r>
          </a:p>
          <a:p>
            <a:pPr lvl="1"/>
            <a:r>
              <a:rPr lang="en-US" sz="1800" dirty="0"/>
              <a:t>Non-logic level</a:t>
            </a:r>
            <a:br>
              <a:rPr lang="en-US" sz="1800" dirty="0"/>
            </a:br>
            <a:r>
              <a:rPr lang="en-US" sz="1800" dirty="0"/>
              <a:t>signals</a:t>
            </a:r>
          </a:p>
          <a:p>
            <a:pPr lvl="1"/>
            <a:r>
              <a:rPr lang="en-US" sz="1800" dirty="0"/>
              <a:t>Timing</a:t>
            </a:r>
          </a:p>
          <a:p>
            <a:pPr lvl="1"/>
            <a:r>
              <a:rPr lang="en-US" sz="1800" dirty="0"/>
              <a:t>Clock generators</a:t>
            </a:r>
          </a:p>
          <a:p>
            <a:pPr lvl="1"/>
            <a:r>
              <a:rPr lang="en-US" sz="1800" dirty="0"/>
              <a:t>Communications</a:t>
            </a:r>
          </a:p>
          <a:p>
            <a:pPr lvl="2"/>
            <a:r>
              <a:rPr lang="en-US" sz="1600" dirty="0"/>
              <a:t>point to point</a:t>
            </a:r>
          </a:p>
          <a:p>
            <a:pPr lvl="2"/>
            <a:r>
              <a:rPr lang="en-US" sz="1600" dirty="0"/>
              <a:t>network</a:t>
            </a:r>
          </a:p>
          <a:p>
            <a:pPr lvl="1"/>
            <a:r>
              <a:rPr lang="en-US" sz="1800" dirty="0"/>
              <a:t>Reliability </a:t>
            </a:r>
            <a:br>
              <a:rPr lang="en-US" sz="1800" dirty="0"/>
            </a:br>
            <a:r>
              <a:rPr lang="en-US" sz="1800" dirty="0"/>
              <a:t>and safety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486400" y="926690"/>
            <a:ext cx="4969446" cy="5321710"/>
            <a:chOff x="3428998" y="926690"/>
            <a:chExt cx="5514976" cy="590591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999" y="926690"/>
              <a:ext cx="5514975" cy="5905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 bwMode="auto">
            <a:xfrm>
              <a:off x="3428998" y="930319"/>
              <a:ext cx="1600201" cy="2574882"/>
            </a:xfrm>
            <a:prstGeom prst="rect">
              <a:avLst/>
            </a:prstGeom>
            <a:noFill/>
            <a:ln w="2857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938300"/>
      </p:ext>
    </p:extLst>
  </p:cSld>
  <p:clrMapOvr>
    <a:masterClrMapping/>
  </p:clrMapOvr>
  <p:transition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Attributes of Embedded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Concurrent, reactive behaviors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Must respond to sequences and combinations of events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Real-time systems have deadlines on responses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Typically must perform multiple separate activities concurrently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1595339"/>
      </p:ext>
    </p:extLst>
  </p:cSld>
  <p:clrMapOvr>
    <a:masterClrMapping/>
  </p:clrMapOvr>
  <p:transition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7485" y="282720"/>
            <a:ext cx="8839200" cy="440146"/>
          </a:xfrm>
        </p:spPr>
        <p:txBody>
          <a:bodyPr/>
          <a:lstStyle/>
          <a:p>
            <a:r>
              <a:rPr lang="en-US" sz="3200" dirty="0"/>
              <a:t>MCU Hardware &amp; Software for Concurrency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35726" y="838200"/>
            <a:ext cx="4241074" cy="5867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CPU executes instructions from one or more thread of execution</a:t>
            </a:r>
          </a:p>
          <a:p>
            <a:pPr>
              <a:spcBef>
                <a:spcPts val="0"/>
              </a:spcBef>
            </a:pPr>
            <a:r>
              <a:rPr lang="en-US" dirty="0"/>
              <a:t>Specialized hardware peripherals add dedicated concurrent processing</a:t>
            </a:r>
          </a:p>
          <a:p>
            <a:pPr lvl="1"/>
            <a:r>
              <a:rPr lang="en-US" sz="1600" dirty="0"/>
              <a:t>DMA - transferring data between memory and peripherals</a:t>
            </a:r>
          </a:p>
          <a:p>
            <a:pPr lvl="1"/>
            <a:r>
              <a:rPr lang="en-US" sz="1600" dirty="0"/>
              <a:t>Watchdog timer</a:t>
            </a:r>
          </a:p>
          <a:p>
            <a:pPr lvl="1"/>
            <a:r>
              <a:rPr lang="en-US" sz="1600" dirty="0"/>
              <a:t>Analog interfacing</a:t>
            </a:r>
          </a:p>
          <a:p>
            <a:pPr lvl="1"/>
            <a:r>
              <a:rPr lang="en-US" sz="1600" dirty="0"/>
              <a:t>Timers</a:t>
            </a:r>
          </a:p>
          <a:p>
            <a:pPr lvl="1"/>
            <a:r>
              <a:rPr lang="en-US" sz="1600" dirty="0"/>
              <a:t>Communications with other devices</a:t>
            </a:r>
          </a:p>
          <a:p>
            <a:pPr lvl="1"/>
            <a:r>
              <a:rPr lang="en-US" sz="1600" dirty="0"/>
              <a:t>Detecting external signal events</a:t>
            </a:r>
          </a:p>
          <a:p>
            <a:pPr>
              <a:spcBef>
                <a:spcPts val="0"/>
              </a:spcBef>
            </a:pPr>
            <a:r>
              <a:rPr lang="en-US" dirty="0"/>
              <a:t>Peripherals use </a:t>
            </a:r>
            <a:r>
              <a:rPr lang="en-US" b="1" i="1" dirty="0"/>
              <a:t>interrupts </a:t>
            </a:r>
            <a:r>
              <a:rPr lang="en-US" dirty="0"/>
              <a:t>to notify CPU of events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334001" y="926691"/>
            <a:ext cx="5008409" cy="5363435"/>
            <a:chOff x="3428998" y="926690"/>
            <a:chExt cx="5514976" cy="590591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999" y="926690"/>
              <a:ext cx="5514975" cy="5905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 bwMode="auto">
            <a:xfrm>
              <a:off x="3428999" y="926690"/>
              <a:ext cx="1600201" cy="2502310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428998" y="3505200"/>
              <a:ext cx="990603" cy="893643"/>
            </a:xfrm>
            <a:prstGeom prst="rect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5333998" y="1752600"/>
              <a:ext cx="1066802" cy="609600"/>
            </a:xfrm>
            <a:prstGeom prst="rect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4419598" y="3505200"/>
              <a:ext cx="1066802" cy="2514600"/>
            </a:xfrm>
            <a:prstGeom prst="rect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5486398" y="3505200"/>
              <a:ext cx="1066802" cy="2590800"/>
            </a:xfrm>
            <a:prstGeom prst="rect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6553200" y="3525957"/>
              <a:ext cx="1143000" cy="3179643"/>
            </a:xfrm>
            <a:prstGeom prst="rect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7696200" y="3525957"/>
              <a:ext cx="1143000" cy="1655643"/>
            </a:xfrm>
            <a:prstGeom prst="rect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7311943"/>
      </p:ext>
    </p:extLst>
  </p:cSld>
  <p:clrMapOvr>
    <a:masterClrMapping/>
  </p:clrMapOvr>
  <p:transition>
    <p:pull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804" y="239123"/>
            <a:ext cx="8839200" cy="474980"/>
          </a:xfrm>
        </p:spPr>
        <p:txBody>
          <a:bodyPr/>
          <a:lstStyle/>
          <a:p>
            <a:r>
              <a:rPr lang="en-US" sz="3200" dirty="0"/>
              <a:t>Concurrent Hardware &amp; Software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5638800"/>
            <a:ext cx="8458200" cy="1066800"/>
          </a:xfrm>
        </p:spPr>
        <p:txBody>
          <a:bodyPr/>
          <a:lstStyle/>
          <a:p>
            <a:r>
              <a:rPr lang="en-US" sz="2000" dirty="0"/>
              <a:t>Embedded systems rely on both MCU </a:t>
            </a:r>
            <a:r>
              <a:rPr lang="en-US" sz="2000" b="1" i="1" dirty="0"/>
              <a:t>hardware peripherals </a:t>
            </a:r>
            <a:r>
              <a:rPr lang="en-US" sz="2000" dirty="0"/>
              <a:t>and </a:t>
            </a:r>
            <a:r>
              <a:rPr lang="en-US" sz="2000" b="1" i="1" dirty="0"/>
              <a:t>software </a:t>
            </a:r>
            <a:r>
              <a:rPr lang="en-US" sz="2000" dirty="0"/>
              <a:t>to get everything done on time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06067" y="863188"/>
            <a:ext cx="6787937" cy="4775612"/>
            <a:chOff x="981612" y="914400"/>
            <a:chExt cx="7148380" cy="5029200"/>
          </a:xfrm>
        </p:grpSpPr>
        <p:pic>
          <p:nvPicPr>
            <p:cNvPr id="552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5425" y="1218244"/>
              <a:ext cx="6400800" cy="4725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743200" y="914400"/>
              <a:ext cx="1129693" cy="356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00B0F0"/>
                  </a:solidFill>
                  <a:latin typeface="Arial" pitchFamily="34" charset="0"/>
                  <a:cs typeface="Arial" pitchFamily="34" charset="0"/>
                </a:rPr>
                <a:t>Hardware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556670" y="914400"/>
              <a:ext cx="1129693" cy="356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00B0F0"/>
                  </a:solidFill>
                  <a:latin typeface="Arial" pitchFamily="34" charset="0"/>
                  <a:cs typeface="Arial" pitchFamily="34" charset="0"/>
                </a:rPr>
                <a:t>Hardware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47800" y="914400"/>
              <a:ext cx="1046975" cy="356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itchFamily="34" charset="0"/>
                  <a:cs typeface="Arial" pitchFamily="34" charset="0"/>
                </a:rPr>
                <a:t>Software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191000" y="914400"/>
              <a:ext cx="1046975" cy="356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itchFamily="34" charset="0"/>
                  <a:cs typeface="Arial" pitchFamily="34" charset="0"/>
                </a:rPr>
                <a:t>Software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083017" y="914400"/>
              <a:ext cx="1046975" cy="356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itchFamily="34" charset="0"/>
                  <a:cs typeface="Arial" pitchFamily="34" charset="0"/>
                </a:rPr>
                <a:t>Software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5400000">
              <a:off x="826946" y="3233380"/>
              <a:ext cx="665864" cy="356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itchFamily="34" charset="0"/>
                  <a:cs typeface="Arial" pitchFamily="34" charset="0"/>
                </a:rPr>
                <a:t>Time</a:t>
              </a:r>
            </a:p>
          </p:txBody>
        </p:sp>
        <p:cxnSp>
          <p:nvCxnSpPr>
            <p:cNvPr id="11" name="Straight Arrow Connector 10"/>
            <p:cNvCxnSpPr/>
            <p:nvPr/>
          </p:nvCxnSpPr>
          <p:spPr bwMode="auto">
            <a:xfrm>
              <a:off x="1295400" y="1752600"/>
              <a:ext cx="0" cy="36576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76445255"/>
      </p:ext>
    </p:extLst>
  </p:cSld>
  <p:clrMapOvr>
    <a:masterClrMapping/>
  </p:clrMapOvr>
  <p:transition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Attributes of Embedded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Fault handling</a:t>
            </a:r>
          </a:p>
          <a:p>
            <a:pPr lvl="1"/>
            <a:r>
              <a:rPr lang="en-US" sz="1800" dirty="0"/>
              <a:t>Many systems must operate independently for long periods of time, requiring system to handle likely faults without crashing</a:t>
            </a:r>
          </a:p>
          <a:p>
            <a:pPr lvl="1"/>
            <a:r>
              <a:rPr lang="en-US" sz="1800" dirty="0"/>
              <a:t>Often fault-handling code is larger and more complex than the normal-case code</a:t>
            </a:r>
          </a:p>
          <a:p>
            <a:endParaRPr lang="en-US" sz="2000" dirty="0"/>
          </a:p>
          <a:p>
            <a:r>
              <a:rPr lang="en-US" sz="2000" dirty="0"/>
              <a:t>Diagnostics</a:t>
            </a:r>
          </a:p>
          <a:p>
            <a:pPr lvl="1"/>
            <a:r>
              <a:rPr lang="en-US" sz="1800" dirty="0"/>
              <a:t>Help service personnel determine problem quickly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19992164"/>
      </p:ext>
    </p:extLst>
  </p:cSld>
  <p:clrMapOvr>
    <a:masterClrMapping/>
  </p:clrMapOvr>
  <p:transition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Cost</a:t>
            </a:r>
          </a:p>
          <a:p>
            <a:pPr lvl="1"/>
            <a:r>
              <a:rPr lang="en-US" sz="1800" dirty="0"/>
              <a:t>Competitive markets penalize products which don’t deliver adequate value for the cost</a:t>
            </a:r>
          </a:p>
          <a:p>
            <a:pPr lvl="1"/>
            <a:endParaRPr lang="en-US" sz="1800" dirty="0"/>
          </a:p>
          <a:p>
            <a:r>
              <a:rPr lang="en-US" sz="2000" dirty="0"/>
              <a:t>Size and weight limits</a:t>
            </a:r>
          </a:p>
          <a:p>
            <a:pPr lvl="1"/>
            <a:r>
              <a:rPr lang="en-US" sz="1800" dirty="0"/>
              <a:t>Mobile (aviation, automotive) and portable (e.g. handheld) systems</a:t>
            </a:r>
          </a:p>
          <a:p>
            <a:endParaRPr lang="en-US" sz="2000" dirty="0"/>
          </a:p>
          <a:p>
            <a:r>
              <a:rPr lang="en-US" sz="2000" dirty="0"/>
              <a:t>Power and energy limits</a:t>
            </a:r>
          </a:p>
          <a:p>
            <a:pPr lvl="1"/>
            <a:r>
              <a:rPr lang="en-US" sz="1800" dirty="0"/>
              <a:t>Battery capacity</a:t>
            </a:r>
          </a:p>
          <a:p>
            <a:pPr lvl="1"/>
            <a:r>
              <a:rPr lang="en-US" sz="1800" dirty="0"/>
              <a:t>Cooling limits</a:t>
            </a:r>
          </a:p>
          <a:p>
            <a:endParaRPr lang="en-US" sz="2000" dirty="0"/>
          </a:p>
          <a:p>
            <a:r>
              <a:rPr lang="en-US" sz="2000" dirty="0"/>
              <a:t>Environment</a:t>
            </a:r>
          </a:p>
          <a:p>
            <a:pPr lvl="1"/>
            <a:r>
              <a:rPr lang="en-US" sz="1800" dirty="0"/>
              <a:t>Temperatures may range from -40°C to 125°C, or even more</a:t>
            </a:r>
          </a:p>
        </p:txBody>
      </p:sp>
    </p:spTree>
    <p:extLst>
      <p:ext uri="{BB962C8B-B14F-4D97-AF65-F5344CB8AC3E}">
        <p14:creationId xmlns:p14="http://schemas.microsoft.com/office/powerpoint/2010/main" val="2116965465"/>
      </p:ext>
    </p:extLst>
  </p:cSld>
  <p:clrMapOvr>
    <a:masterClrMapping/>
  </p:clrMapOvr>
  <p:transition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of 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Microcontrollers used (rather than microprocessors)</a:t>
            </a:r>
          </a:p>
          <a:p>
            <a:pPr lvl="1"/>
            <a:r>
              <a:rPr lang="en-US" sz="1800" dirty="0"/>
              <a:t>Include peripherals to interface with other devices, respond efficiently </a:t>
            </a:r>
          </a:p>
          <a:p>
            <a:pPr lvl="1"/>
            <a:r>
              <a:rPr lang="en-US" sz="1800" dirty="0"/>
              <a:t>On-chip RAM, ROM reduce circuit board complexity and cost</a:t>
            </a:r>
          </a:p>
          <a:p>
            <a:pPr lvl="1"/>
            <a:endParaRPr lang="en-US" sz="1800" dirty="0"/>
          </a:p>
          <a:p>
            <a:r>
              <a:rPr lang="en-US" sz="2000" dirty="0"/>
              <a:t>Programming language</a:t>
            </a:r>
          </a:p>
          <a:p>
            <a:pPr lvl="1"/>
            <a:r>
              <a:rPr lang="en-US" sz="1800" dirty="0"/>
              <a:t>Programmed in C rather than Java (smaller and faster code, so less expensive MCU)</a:t>
            </a:r>
          </a:p>
          <a:p>
            <a:pPr lvl="1"/>
            <a:r>
              <a:rPr lang="en-US" sz="1800" dirty="0"/>
              <a:t>Some performance-critical code may be in assembly language</a:t>
            </a:r>
          </a:p>
          <a:p>
            <a:endParaRPr lang="en-US" sz="2000" dirty="0"/>
          </a:p>
          <a:p>
            <a:r>
              <a:rPr lang="en-US" sz="2000" dirty="0"/>
              <a:t>Operating system</a:t>
            </a:r>
          </a:p>
          <a:p>
            <a:pPr lvl="1"/>
            <a:r>
              <a:rPr lang="en-US" sz="1800" dirty="0"/>
              <a:t>Typically no OS, but instead simple scheduler (or even just interrupts + main code (foreground/background system)</a:t>
            </a:r>
          </a:p>
          <a:p>
            <a:pPr lvl="1"/>
            <a:r>
              <a:rPr lang="en-US" sz="1800" dirty="0"/>
              <a:t>If OS is used, likely to be a lean RTOS</a:t>
            </a:r>
          </a:p>
        </p:txBody>
      </p:sp>
    </p:spTree>
    <p:extLst>
      <p:ext uri="{BB962C8B-B14F-4D97-AF65-F5344CB8AC3E}">
        <p14:creationId xmlns:p14="http://schemas.microsoft.com/office/powerpoint/2010/main" val="3105116281"/>
      </p:ext>
    </p:extLst>
  </p:cSld>
  <p:clrMapOvr>
    <a:masterClrMapping/>
  </p:clrMapOvr>
  <p:transition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Curriculum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Introductory Course: Building an Embedded System with an MCU</a:t>
            </a:r>
          </a:p>
          <a:p>
            <a:pPr lvl="1"/>
            <a:r>
              <a:rPr lang="en-US" dirty="0"/>
              <a:t>Microcontroller concepts</a:t>
            </a:r>
          </a:p>
          <a:p>
            <a:pPr lvl="1"/>
            <a:r>
              <a:rPr lang="en-US" dirty="0"/>
              <a:t>Software design basics</a:t>
            </a:r>
          </a:p>
          <a:p>
            <a:pPr lvl="1"/>
            <a:r>
              <a:rPr lang="en-US" dirty="0"/>
              <a:t>Arm Cortex M0+ architecture and interrupt system</a:t>
            </a:r>
          </a:p>
          <a:p>
            <a:pPr lvl="1"/>
            <a:r>
              <a:rPr lang="en-US" dirty="0"/>
              <a:t>C as implemented in assembly language</a:t>
            </a:r>
          </a:p>
          <a:p>
            <a:pPr lvl="1"/>
            <a:r>
              <a:rPr lang="en-US" dirty="0"/>
              <a:t>Peripherals and interfacing</a:t>
            </a:r>
          </a:p>
          <a:p>
            <a:pPr lvl="1"/>
            <a:endParaRPr lang="en-US" dirty="0"/>
          </a:p>
          <a:p>
            <a:r>
              <a:rPr lang="en-US" dirty="0"/>
              <a:t>Advanced Course: Performance Analysis and Optimizations</a:t>
            </a:r>
          </a:p>
          <a:p>
            <a:pPr lvl="1"/>
            <a:r>
              <a:rPr lang="en-US" dirty="0"/>
              <a:t>Creating responsive systems</a:t>
            </a:r>
            <a:endParaRPr lang="en-US" sz="2400" dirty="0"/>
          </a:p>
          <a:p>
            <a:pPr lvl="1"/>
            <a:r>
              <a:rPr lang="en-US" dirty="0"/>
              <a:t>Creating fast systems</a:t>
            </a:r>
            <a:endParaRPr lang="en-US" sz="2400" dirty="0"/>
          </a:p>
          <a:p>
            <a:pPr lvl="1"/>
            <a:r>
              <a:rPr lang="en-US" dirty="0"/>
              <a:t>Optimizing system power and energy</a:t>
            </a:r>
          </a:p>
        </p:txBody>
      </p:sp>
    </p:spTree>
    <p:extLst>
      <p:ext uri="{BB962C8B-B14F-4D97-AF65-F5344CB8AC3E}">
        <p14:creationId xmlns:p14="http://schemas.microsoft.com/office/powerpoint/2010/main" val="1403020776"/>
      </p:ext>
    </p:extLst>
  </p:cSld>
  <p:clrMapOvr>
    <a:masterClrMapping/>
  </p:clrMapOvr>
  <p:transition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Board - FRDM-KL25Z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209913"/>
            <a:ext cx="4953000" cy="4828903"/>
          </a:xfrm>
        </p:spPr>
        <p:txBody>
          <a:bodyPr/>
          <a:lstStyle/>
          <a:p>
            <a:r>
              <a:rPr lang="en-US" sz="2000" dirty="0"/>
              <a:t>32-bit Cortex M0+ Processor Core</a:t>
            </a:r>
          </a:p>
          <a:p>
            <a:r>
              <a:rPr lang="en-US" sz="2000" dirty="0"/>
              <a:t>Freescale Kinetis MKL25Z128VLK4 processor</a:t>
            </a:r>
          </a:p>
          <a:p>
            <a:pPr lvl="1"/>
            <a:r>
              <a:rPr lang="en-US" sz="1800" dirty="0"/>
              <a:t>Extremely low power use</a:t>
            </a:r>
          </a:p>
          <a:p>
            <a:pPr lvl="1"/>
            <a:r>
              <a:rPr lang="en-US" sz="1800" dirty="0"/>
              <a:t>48 MHz max clock</a:t>
            </a:r>
          </a:p>
          <a:p>
            <a:pPr lvl="1"/>
            <a:r>
              <a:rPr lang="en-US" sz="1800" dirty="0"/>
              <a:t>On-chip 128 KB ROM, 16 KB RAM</a:t>
            </a:r>
          </a:p>
          <a:p>
            <a:pPr lvl="1"/>
            <a:r>
              <a:rPr lang="en-US" sz="1800" dirty="0"/>
              <a:t>Wide range of peripherals, including USB on-the-go</a:t>
            </a:r>
            <a:r>
              <a:rPr lang="en-US" sz="1400" dirty="0"/>
              <a:t> </a:t>
            </a:r>
          </a:p>
          <a:p>
            <a:r>
              <a:rPr lang="en-US" sz="2000" dirty="0"/>
              <a:t>FRDM-KL25Z board</a:t>
            </a:r>
          </a:p>
          <a:p>
            <a:pPr lvl="1"/>
            <a:r>
              <a:rPr lang="en-US" sz="1800" dirty="0"/>
              <a:t>$13 (USD)</a:t>
            </a:r>
          </a:p>
          <a:p>
            <a:pPr lvl="1"/>
            <a:r>
              <a:rPr lang="en-US" sz="1800" dirty="0"/>
              <a:t>Peripherals: 3-axis accelerometer, RGB LED, capacitive touch slider</a:t>
            </a:r>
          </a:p>
          <a:p>
            <a:pPr lvl="1"/>
            <a:r>
              <a:rPr lang="en-US" sz="1800" dirty="0"/>
              <a:t>Expansion ports  are compatible with </a:t>
            </a:r>
            <a:r>
              <a:rPr lang="en-US" sz="1800" dirty="0" err="1"/>
              <a:t>Arduino</a:t>
            </a:r>
            <a:r>
              <a:rPr lang="en-US" sz="1800" dirty="0"/>
              <a:t> shield ecosystem – endless opportunities, low-cost hardware</a:t>
            </a:r>
          </a:p>
          <a:p>
            <a:pPr lvl="1"/>
            <a:r>
              <a:rPr lang="en-US" sz="1800" dirty="0"/>
              <a:t>mbed.org enabled - online software development </a:t>
            </a:r>
            <a:r>
              <a:rPr lang="en-US" sz="1800" dirty="0" err="1"/>
              <a:t>toolchain</a:t>
            </a:r>
            <a:r>
              <a:rPr lang="en-US" sz="1800" dirty="0"/>
              <a:t>, reusable code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" t="9065" r="4278" b="4347"/>
          <a:stretch/>
        </p:blipFill>
        <p:spPr bwMode="auto">
          <a:xfrm rot="16200000">
            <a:off x="5740572" y="1721641"/>
            <a:ext cx="5206656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475026"/>
      </p:ext>
    </p:extLst>
  </p:cSld>
  <p:clrMapOvr>
    <a:masterClrMapping/>
  </p:clrMapOvr>
  <p:transition>
    <p:pull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Why Are We…?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Using C instead of Java (or Python, or your other favorite language)?</a:t>
            </a:r>
          </a:p>
          <a:p>
            <a:pPr lvl="1"/>
            <a:r>
              <a:rPr lang="en-US" sz="1800" dirty="0"/>
              <a:t>C is the de facto standard for embedded systems because of:</a:t>
            </a:r>
          </a:p>
          <a:p>
            <a:pPr lvl="2"/>
            <a:r>
              <a:rPr lang="en-US" dirty="0"/>
              <a:t>Precise control over what the processor is doing.</a:t>
            </a:r>
          </a:p>
          <a:p>
            <a:pPr lvl="2"/>
            <a:r>
              <a:rPr lang="en-US" dirty="0"/>
              <a:t>Modest requirements for ROM, RAM, and MIPS, so much cheaper system</a:t>
            </a:r>
          </a:p>
          <a:p>
            <a:pPr lvl="2"/>
            <a:r>
              <a:rPr lang="en-US" dirty="0"/>
              <a:t>Predictable behavior, no OS (e.g. Garbage Collection) preemption</a:t>
            </a:r>
          </a:p>
          <a:p>
            <a:r>
              <a:rPr lang="en-US" sz="2000" dirty="0"/>
              <a:t>Learning assembly language?</a:t>
            </a:r>
          </a:p>
          <a:p>
            <a:pPr lvl="1"/>
            <a:r>
              <a:rPr lang="en-US" sz="1800" dirty="0"/>
              <a:t>The compiler translates C into assembly language. To understand whether the compiler is doing a reasonable job, you need to understand what it has produced. </a:t>
            </a:r>
          </a:p>
          <a:p>
            <a:pPr lvl="1"/>
            <a:r>
              <a:rPr lang="en-US" sz="1800" dirty="0"/>
              <a:t>Sometimes we may need to improve performance by writing assembly versions of functions.</a:t>
            </a:r>
          </a:p>
          <a:p>
            <a:r>
              <a:rPr lang="en-US" sz="2000" dirty="0"/>
              <a:t>Required to have a microcontroller board?</a:t>
            </a:r>
          </a:p>
          <a:p>
            <a:pPr lvl="1"/>
            <a:r>
              <a:rPr lang="en-US" sz="1800" dirty="0"/>
              <a:t>The best way to learn is hands-on. </a:t>
            </a:r>
          </a:p>
          <a:p>
            <a:pPr lvl="1"/>
            <a:r>
              <a:rPr lang="en-US" sz="1800" dirty="0"/>
              <a:t>You will keep these boards after the semester ends for possible use in other projects (e.g. Senior Design, Advanced Embedded System Design, Mechatronics, etc.)</a:t>
            </a:r>
          </a:p>
        </p:txBody>
      </p:sp>
    </p:spTree>
    <p:extLst>
      <p:ext uri="{BB962C8B-B14F-4D97-AF65-F5344CB8AC3E}">
        <p14:creationId xmlns:p14="http://schemas.microsoft.com/office/powerpoint/2010/main" val="1551332322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6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6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6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6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6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6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6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6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6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6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6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6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9" grpId="0" build="p" bldLvl="2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What is an Embedded System?</a:t>
            </a:r>
          </a:p>
          <a:p>
            <a:pPr lvl="1"/>
            <a:r>
              <a:rPr lang="en-US" sz="1800" dirty="0"/>
              <a:t>Application-specific computer system</a:t>
            </a:r>
          </a:p>
          <a:p>
            <a:pPr lvl="1"/>
            <a:r>
              <a:rPr lang="en-US" sz="1800" dirty="0"/>
              <a:t>Built into a larger system</a:t>
            </a:r>
          </a:p>
          <a:p>
            <a:r>
              <a:rPr lang="en-US" sz="2000" dirty="0"/>
              <a:t>Why add a computer to the larger system?</a:t>
            </a:r>
          </a:p>
          <a:p>
            <a:pPr lvl="1"/>
            <a:r>
              <a:rPr lang="en-US" sz="1800" dirty="0"/>
              <a:t>Better performance</a:t>
            </a:r>
          </a:p>
          <a:p>
            <a:pPr lvl="1"/>
            <a:r>
              <a:rPr lang="en-US" sz="1800" dirty="0"/>
              <a:t>More functions and features</a:t>
            </a:r>
          </a:p>
          <a:p>
            <a:pPr lvl="1"/>
            <a:r>
              <a:rPr lang="en-US" sz="1800" dirty="0"/>
              <a:t>Lower cost</a:t>
            </a:r>
          </a:p>
          <a:p>
            <a:pPr lvl="1"/>
            <a:r>
              <a:rPr lang="en-US" sz="1800" dirty="0"/>
              <a:t>More dependability</a:t>
            </a:r>
          </a:p>
          <a:p>
            <a:r>
              <a:rPr lang="en-US" sz="2000" dirty="0"/>
              <a:t>Economics</a:t>
            </a:r>
          </a:p>
          <a:p>
            <a:pPr lvl="1"/>
            <a:r>
              <a:rPr lang="en-US" sz="1800" dirty="0"/>
              <a:t>Microcontrollers (used for embedded computers) are high-volume, so recurring cost is low</a:t>
            </a:r>
          </a:p>
          <a:p>
            <a:pPr lvl="1"/>
            <a:r>
              <a:rPr lang="en-US" sz="1800" dirty="0"/>
              <a:t>Nonrecurring cost dominated by software development</a:t>
            </a:r>
          </a:p>
          <a:p>
            <a:r>
              <a:rPr lang="en-US" sz="2000" dirty="0"/>
              <a:t>Networks</a:t>
            </a:r>
          </a:p>
          <a:p>
            <a:pPr lvl="1"/>
            <a:r>
              <a:rPr lang="en-US" sz="1800" dirty="0"/>
              <a:t>Often embedded system will use multiple processors communicating across a network to lower parts and assembly costs and improve reliability</a:t>
            </a:r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11326122"/>
      </p:ext>
    </p:extLst>
  </p:cSld>
  <p:clrMapOvr>
    <a:masterClrMapping/>
  </p:clrMapOvr>
  <p:transition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02772" y="223430"/>
            <a:ext cx="8915401" cy="440146"/>
          </a:xfrm>
        </p:spPr>
        <p:txBody>
          <a:bodyPr/>
          <a:lstStyle/>
          <a:p>
            <a:pPr>
              <a:defRPr/>
            </a:pPr>
            <a:r>
              <a:rPr lang="en-US" sz="3400" dirty="0"/>
              <a:t>Options for Building Embedded Systems</a:t>
            </a:r>
          </a:p>
        </p:txBody>
      </p:sp>
      <p:graphicFrame>
        <p:nvGraphicFramePr>
          <p:cNvPr id="359712" name="Group 2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604100"/>
              </p:ext>
            </p:extLst>
          </p:nvPr>
        </p:nvGraphicFramePr>
        <p:xfrm>
          <a:off x="2209800" y="1143000"/>
          <a:ext cx="8382000" cy="5051424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3156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Implementation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Design</a:t>
                      </a:r>
                      <a:b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Cost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Unit </a:t>
                      </a:r>
                      <a:b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Cost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Upgrades</a:t>
                      </a:r>
                      <a:b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 &amp; Bug</a:t>
                      </a:r>
                      <a:b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Fixes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Size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Weight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Power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System</a:t>
                      </a:r>
                      <a:b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Speed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</a:rPr>
                        <a:t>Discrete Logic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low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mid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hard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large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high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?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very fast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301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</a:rPr>
                        <a:t>ASIC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high ($500K/ mask set)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very low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hard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tiny - 1 die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very low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low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extremely fast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4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</a:rPr>
                        <a:t>Programmable logic – FPGA, PLD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low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mid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easy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small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low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medium to high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very fast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56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</a:rPr>
                        <a:t>Microprocessor + memory + peripherals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low to mid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mid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easy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small to med.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low to moderate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medium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moderate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6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</a:rPr>
                        <a:t>Microcontroller (int. memory &amp; peripherals)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low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mid to low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easy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small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low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medium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slow to moderate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7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</a:rPr>
                        <a:t>Embedded PC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low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high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easy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medium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moderate to high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medium to high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40000"/>
                          </a:solidFill>
                          <a:effectLst/>
                          <a:latin typeface="Verdana" pitchFamily="34" charset="0"/>
                        </a:rPr>
                        <a:t>fast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389" name="Text Box 90"/>
          <p:cNvSpPr txBox="1">
            <a:spLocks noChangeArrowheads="1"/>
          </p:cNvSpPr>
          <p:nvPr/>
        </p:nvSpPr>
        <p:spPr bwMode="auto">
          <a:xfrm rot="-5400000">
            <a:off x="754063" y="2598738"/>
            <a:ext cx="1997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Verdana" pitchFamily="34" charset="0"/>
              </a:rPr>
              <a:t>Dedicated Hardware</a:t>
            </a:r>
          </a:p>
        </p:txBody>
      </p:sp>
      <p:sp>
        <p:nvSpPr>
          <p:cNvPr id="13390" name="Text Box 93"/>
          <p:cNvSpPr txBox="1">
            <a:spLocks noChangeArrowheads="1"/>
          </p:cNvSpPr>
          <p:nvPr/>
        </p:nvSpPr>
        <p:spPr bwMode="auto">
          <a:xfrm rot="-5400000">
            <a:off x="820987" y="4667578"/>
            <a:ext cx="2075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400">
                <a:solidFill>
                  <a:schemeClr val="accent2"/>
                </a:solidFill>
                <a:latin typeface="Verdana" pitchFamily="34" charset="0"/>
              </a:rPr>
              <a:t>Software Running on</a:t>
            </a:r>
            <a:br>
              <a:rPr lang="en-US" sz="1400">
                <a:solidFill>
                  <a:schemeClr val="accent2"/>
                </a:solidFill>
                <a:latin typeface="Verdana" pitchFamily="34" charset="0"/>
              </a:rPr>
            </a:br>
            <a:r>
              <a:rPr lang="en-US" sz="1400">
                <a:solidFill>
                  <a:schemeClr val="accent2"/>
                </a:solidFill>
                <a:latin typeface="Verdana" pitchFamily="34" charset="0"/>
              </a:rPr>
              <a:t>Generic Hardware</a:t>
            </a:r>
          </a:p>
        </p:txBody>
      </p:sp>
    </p:spTree>
    <p:extLst>
      <p:ext uri="{BB962C8B-B14F-4D97-AF65-F5344CB8AC3E}">
        <p14:creationId xmlns:p14="http://schemas.microsoft.com/office/powerpoint/2010/main" val="844683818"/>
      </p:ext>
    </p:extLst>
  </p:cSld>
  <p:clrMapOvr>
    <a:masterClrMapping/>
  </p:clrMapOvr>
  <p:transition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/>
              <a:t>Example Embedded System: Bike Computer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1752600" y="838200"/>
            <a:ext cx="5334000" cy="6019800"/>
          </a:xfrm>
        </p:spPr>
        <p:txBody>
          <a:bodyPr/>
          <a:lstStyle/>
          <a:p>
            <a:r>
              <a:rPr lang="en-US" dirty="0"/>
              <a:t>Functions</a:t>
            </a:r>
          </a:p>
          <a:p>
            <a:pPr lvl="1"/>
            <a:r>
              <a:rPr lang="en-US" dirty="0"/>
              <a:t>Speed and distance measurement</a:t>
            </a:r>
          </a:p>
          <a:p>
            <a:r>
              <a:rPr lang="en-US" dirty="0"/>
              <a:t>Constraints</a:t>
            </a:r>
          </a:p>
          <a:p>
            <a:pPr lvl="1"/>
            <a:r>
              <a:rPr lang="en-US" dirty="0"/>
              <a:t>Size</a:t>
            </a:r>
          </a:p>
          <a:p>
            <a:pPr lvl="1"/>
            <a:r>
              <a:rPr lang="en-US" dirty="0"/>
              <a:t>Cost</a:t>
            </a:r>
          </a:p>
          <a:p>
            <a:pPr lvl="1"/>
            <a:r>
              <a:rPr lang="en-US" dirty="0"/>
              <a:t>Power and Energy</a:t>
            </a:r>
          </a:p>
          <a:p>
            <a:pPr lvl="1"/>
            <a:r>
              <a:rPr lang="en-US" dirty="0"/>
              <a:t>Weight</a:t>
            </a:r>
          </a:p>
          <a:p>
            <a:r>
              <a:rPr lang="en-US" dirty="0"/>
              <a:t>Inputs</a:t>
            </a:r>
          </a:p>
          <a:p>
            <a:pPr lvl="1"/>
            <a:r>
              <a:rPr lang="en-US" dirty="0"/>
              <a:t>Wheel rotation indicator</a:t>
            </a:r>
          </a:p>
          <a:p>
            <a:pPr lvl="1"/>
            <a:r>
              <a:rPr lang="en-US" dirty="0"/>
              <a:t>Mode key</a:t>
            </a:r>
          </a:p>
          <a:p>
            <a:r>
              <a:rPr lang="en-US" dirty="0"/>
              <a:t>Output</a:t>
            </a:r>
          </a:p>
          <a:p>
            <a:pPr lvl="1"/>
            <a:r>
              <a:rPr lang="en-US" dirty="0"/>
              <a:t>Liquid Crystal Display </a:t>
            </a:r>
          </a:p>
          <a:p>
            <a:r>
              <a:rPr lang="en-US" dirty="0"/>
              <a:t>Low performance MCU</a:t>
            </a:r>
          </a:p>
          <a:p>
            <a:pPr lvl="1"/>
            <a:r>
              <a:rPr lang="en-US" dirty="0"/>
              <a:t>8-bit, 10 MIPS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1" y="1447800"/>
            <a:ext cx="2078037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9094826"/>
      </p:ext>
    </p:extLst>
  </p:cSld>
  <p:clrMapOvr>
    <a:masterClrMapping/>
  </p:clrMapOvr>
  <p:transition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400" dirty="0"/>
              <a:t>Gasoline Automobile Engine Control Unit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79425" y="1045699"/>
            <a:ext cx="8915400" cy="5334000"/>
          </a:xfrm>
        </p:spPr>
        <p:txBody>
          <a:bodyPr numCol="2"/>
          <a:lstStyle/>
          <a:p>
            <a:r>
              <a:rPr lang="en-US" sz="2000" dirty="0"/>
              <a:t>Functions</a:t>
            </a:r>
          </a:p>
          <a:p>
            <a:pPr lvl="1"/>
            <a:r>
              <a:rPr lang="en-US" sz="1800" dirty="0"/>
              <a:t>Fuel injection</a:t>
            </a:r>
          </a:p>
          <a:p>
            <a:pPr lvl="1"/>
            <a:r>
              <a:rPr lang="en-US" sz="1800" dirty="0"/>
              <a:t>Air intake setting</a:t>
            </a:r>
          </a:p>
          <a:p>
            <a:pPr lvl="1"/>
            <a:r>
              <a:rPr lang="en-US" sz="1800" dirty="0"/>
              <a:t>Spark timing</a:t>
            </a:r>
          </a:p>
          <a:p>
            <a:pPr lvl="1"/>
            <a:r>
              <a:rPr lang="en-US" sz="1800" dirty="0"/>
              <a:t>Exhaust gas </a:t>
            </a:r>
            <a:br>
              <a:rPr lang="en-US" sz="1800" dirty="0"/>
            </a:br>
            <a:r>
              <a:rPr lang="en-US" sz="1800" dirty="0"/>
              <a:t>circulation</a:t>
            </a:r>
          </a:p>
          <a:p>
            <a:pPr lvl="1"/>
            <a:r>
              <a:rPr lang="en-US" sz="1800" dirty="0"/>
              <a:t>Electronic </a:t>
            </a:r>
            <a:br>
              <a:rPr lang="en-US" sz="1800" dirty="0"/>
            </a:br>
            <a:r>
              <a:rPr lang="en-US" sz="1800" dirty="0"/>
              <a:t>throttle control</a:t>
            </a:r>
          </a:p>
          <a:p>
            <a:pPr lvl="1"/>
            <a:r>
              <a:rPr lang="en-US" sz="1800" dirty="0"/>
              <a:t>Knock control</a:t>
            </a:r>
          </a:p>
          <a:p>
            <a:r>
              <a:rPr lang="en-US" sz="2000" dirty="0"/>
              <a:t>Constraints</a:t>
            </a:r>
          </a:p>
          <a:p>
            <a:pPr lvl="1"/>
            <a:r>
              <a:rPr lang="en-US" sz="1800" dirty="0"/>
              <a:t>Reliability in </a:t>
            </a:r>
            <a:br>
              <a:rPr lang="en-US" sz="1800" dirty="0"/>
            </a:br>
            <a:r>
              <a:rPr lang="en-US" sz="1800" dirty="0"/>
              <a:t>harsh environment</a:t>
            </a:r>
          </a:p>
          <a:p>
            <a:pPr lvl="1"/>
            <a:r>
              <a:rPr lang="en-US" sz="1800" dirty="0"/>
              <a:t>Cost</a:t>
            </a:r>
          </a:p>
          <a:p>
            <a:pPr lvl="1"/>
            <a:r>
              <a:rPr lang="en-US" sz="1800" dirty="0"/>
              <a:t>Weight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Many Inputs and Outputs</a:t>
            </a:r>
          </a:p>
          <a:p>
            <a:pPr lvl="1"/>
            <a:r>
              <a:rPr lang="en-US" sz="1800" dirty="0"/>
              <a:t>Discrete sensors &amp; actuators</a:t>
            </a:r>
          </a:p>
          <a:p>
            <a:pPr lvl="1"/>
            <a:r>
              <a:rPr lang="en-US" sz="1800" dirty="0"/>
              <a:t>Network interface to rest of car</a:t>
            </a:r>
          </a:p>
          <a:p>
            <a:r>
              <a:rPr lang="en-US" sz="2000" dirty="0"/>
              <a:t>High Performance MCU</a:t>
            </a:r>
          </a:p>
          <a:p>
            <a:pPr lvl="1"/>
            <a:r>
              <a:rPr lang="en-US" sz="1800" dirty="0"/>
              <a:t>32-bit, 3 MB flash memory, 150 - 300 MHz</a:t>
            </a:r>
            <a:endParaRPr lang="en-US" sz="1600" dirty="0"/>
          </a:p>
          <a:p>
            <a:pPr lvl="1"/>
            <a:endParaRPr lang="en-US" sz="1600" dirty="0"/>
          </a:p>
        </p:txBody>
      </p:sp>
      <p:pic>
        <p:nvPicPr>
          <p:cNvPr id="1026" name="Picture 2" descr="http://cache.freescale.com/files/graphic/block_diagram/APLENGINECONTROL_B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0" b="9667"/>
          <a:stretch/>
        </p:blipFill>
        <p:spPr bwMode="auto">
          <a:xfrm>
            <a:off x="4011404" y="966651"/>
            <a:ext cx="6294437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154904" y="3810001"/>
            <a:ext cx="1284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itchFamily="34" charset="0"/>
                <a:cs typeface="Arial" pitchFamily="34" charset="0"/>
              </a:rPr>
              <a:t>Image courtesy of Freescale</a:t>
            </a:r>
          </a:p>
        </p:txBody>
      </p:sp>
    </p:spTree>
    <p:extLst>
      <p:ext uri="{BB962C8B-B14F-4D97-AF65-F5344CB8AC3E}">
        <p14:creationId xmlns:p14="http://schemas.microsoft.com/office/powerpoint/2010/main" val="2824925081"/>
      </p:ext>
    </p:extLst>
  </p:cSld>
  <p:clrMapOvr>
    <a:masterClrMapping/>
  </p:clrMapOvr>
  <p:transition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Benefits of Embedded Computer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425" y="956799"/>
            <a:ext cx="8910637" cy="5052115"/>
          </a:xfrm>
        </p:spPr>
        <p:txBody>
          <a:bodyPr/>
          <a:lstStyle/>
          <a:p>
            <a:r>
              <a:rPr lang="en-US" sz="2000" dirty="0"/>
              <a:t>Greater performance and efficiency</a:t>
            </a:r>
          </a:p>
          <a:p>
            <a:pPr lvl="1"/>
            <a:r>
              <a:rPr lang="en-US" sz="1800" dirty="0"/>
              <a:t>Software makes it possible to provide </a:t>
            </a:r>
            <a:r>
              <a:rPr lang="en-US" sz="1800" b="1" dirty="0"/>
              <a:t>sophisticated control</a:t>
            </a:r>
          </a:p>
          <a:p>
            <a:endParaRPr lang="en-US" sz="2000" dirty="0"/>
          </a:p>
          <a:p>
            <a:r>
              <a:rPr lang="en-US" sz="2000" dirty="0"/>
              <a:t>Lower costs</a:t>
            </a:r>
          </a:p>
          <a:p>
            <a:pPr lvl="1"/>
            <a:r>
              <a:rPr lang="en-US" sz="1800" dirty="0"/>
              <a:t>Less expensive components can be used</a:t>
            </a:r>
          </a:p>
          <a:p>
            <a:pPr lvl="1"/>
            <a:r>
              <a:rPr lang="en-US" sz="1800" dirty="0"/>
              <a:t>Manufacturing costs reduced</a:t>
            </a:r>
          </a:p>
          <a:p>
            <a:pPr lvl="1"/>
            <a:r>
              <a:rPr lang="en-US" sz="1800" dirty="0"/>
              <a:t>Operating costs reduced</a:t>
            </a:r>
          </a:p>
          <a:p>
            <a:pPr lvl="1"/>
            <a:r>
              <a:rPr lang="en-US" sz="1800" dirty="0"/>
              <a:t>Maintenance costs reduced</a:t>
            </a:r>
          </a:p>
          <a:p>
            <a:endParaRPr lang="en-US" sz="2000" dirty="0"/>
          </a:p>
          <a:p>
            <a:r>
              <a:rPr lang="en-US" sz="2000" dirty="0"/>
              <a:t>More features</a:t>
            </a:r>
          </a:p>
          <a:p>
            <a:pPr lvl="1"/>
            <a:r>
              <a:rPr lang="en-US" sz="1800" dirty="0"/>
              <a:t>Many not possible or practical with other approaches</a:t>
            </a:r>
          </a:p>
          <a:p>
            <a:endParaRPr lang="en-US" sz="2000" dirty="0"/>
          </a:p>
          <a:p>
            <a:r>
              <a:rPr lang="en-US" sz="2000" dirty="0"/>
              <a:t>Better dependability</a:t>
            </a:r>
          </a:p>
          <a:p>
            <a:pPr lvl="1"/>
            <a:r>
              <a:rPr lang="en-US" sz="1800" dirty="0"/>
              <a:t>Adaptive system which can compensate for failures</a:t>
            </a:r>
          </a:p>
          <a:p>
            <a:pPr lvl="1"/>
            <a:r>
              <a:rPr lang="en-US" sz="1800" dirty="0"/>
              <a:t>Better diagnostics to improve repair time</a:t>
            </a:r>
          </a:p>
        </p:txBody>
      </p:sp>
    </p:spTree>
    <p:extLst>
      <p:ext uri="{BB962C8B-B14F-4D97-AF65-F5344CB8AC3E}">
        <p14:creationId xmlns:p14="http://schemas.microsoft.com/office/powerpoint/2010/main" val="1272200754"/>
      </p:ext>
    </p:extLst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Embedded System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Closed-loop control system</a:t>
            </a:r>
          </a:p>
          <a:p>
            <a:pPr lvl="1"/>
            <a:r>
              <a:rPr lang="en-US" sz="1800" dirty="0"/>
              <a:t>Monitor a process, adjust an output to maintain desired set point (temperature, speed, direction, etc.)</a:t>
            </a:r>
          </a:p>
          <a:p>
            <a:r>
              <a:rPr lang="en-US" sz="2000" dirty="0"/>
              <a:t>Sequencing</a:t>
            </a:r>
          </a:p>
          <a:p>
            <a:pPr lvl="1"/>
            <a:r>
              <a:rPr lang="en-US" sz="1800" dirty="0"/>
              <a:t>Step through different stages based on environment and system </a:t>
            </a:r>
          </a:p>
          <a:p>
            <a:r>
              <a:rPr lang="en-US" sz="2000" dirty="0"/>
              <a:t>Signal processing</a:t>
            </a:r>
          </a:p>
          <a:p>
            <a:pPr lvl="1"/>
            <a:r>
              <a:rPr lang="en-US" sz="1800" dirty="0"/>
              <a:t>Remove noise, select desired signal features</a:t>
            </a:r>
          </a:p>
          <a:p>
            <a:r>
              <a:rPr lang="en-US" sz="2000" dirty="0"/>
              <a:t>Communications and networking</a:t>
            </a:r>
          </a:p>
          <a:p>
            <a:pPr lvl="1"/>
            <a:r>
              <a:rPr lang="en-US" sz="1800" dirty="0"/>
              <a:t>Exchange information reliably and quickly</a:t>
            </a:r>
          </a:p>
        </p:txBody>
      </p:sp>
    </p:spTree>
    <p:extLst>
      <p:ext uri="{BB962C8B-B14F-4D97-AF65-F5344CB8AC3E}">
        <p14:creationId xmlns:p14="http://schemas.microsoft.com/office/powerpoint/2010/main" val="948505776"/>
      </p:ext>
    </p:extLst>
  </p:cSld>
  <p:clrMapOvr>
    <a:masterClrMapping/>
  </p:clrMapOvr>
  <p:transition>
    <p:pull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Attributes of Embedded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Interfacing with larger system and environment</a:t>
            </a:r>
          </a:p>
          <a:p>
            <a:pPr lvl="1"/>
            <a:r>
              <a:rPr lang="en-US" sz="1800" dirty="0"/>
              <a:t>Analog signals for reading sensors</a:t>
            </a:r>
          </a:p>
          <a:p>
            <a:pPr lvl="2"/>
            <a:r>
              <a:rPr lang="en-US" dirty="0"/>
              <a:t>Typically use a voltage to represent a physical value</a:t>
            </a:r>
          </a:p>
          <a:p>
            <a:pPr lvl="1"/>
            <a:r>
              <a:rPr lang="en-US" sz="1800" dirty="0"/>
              <a:t>Power electronics for driving motors, solenoids</a:t>
            </a:r>
          </a:p>
          <a:p>
            <a:pPr lvl="1"/>
            <a:r>
              <a:rPr lang="en-US" sz="1800" dirty="0"/>
              <a:t>Digital interfaces for communicating with other digital devices</a:t>
            </a:r>
          </a:p>
          <a:p>
            <a:pPr lvl="2"/>
            <a:r>
              <a:rPr lang="en-US" dirty="0"/>
              <a:t>Simple - switches</a:t>
            </a:r>
          </a:p>
          <a:p>
            <a:pPr lvl="2"/>
            <a:r>
              <a:rPr lang="en-US" dirty="0"/>
              <a:t>Complex - displays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55446206"/>
      </p:ext>
    </p:extLst>
  </p:cSld>
  <p:clrMapOvr>
    <a:masterClrMapping/>
  </p:clrMapOvr>
  <p:transition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Example Analog Sensor - Depth Gauge</a:t>
            </a:r>
          </a:p>
        </p:txBody>
      </p:sp>
      <p:sp>
        <p:nvSpPr>
          <p:cNvPr id="6164" name="Rectangle 44"/>
          <p:cNvSpPr>
            <a:spLocks noGrp="1" noChangeArrowheads="1"/>
          </p:cNvSpPr>
          <p:nvPr>
            <p:ph idx="1"/>
          </p:nvPr>
        </p:nvSpPr>
        <p:spPr>
          <a:xfrm>
            <a:off x="6096000" y="4343400"/>
            <a:ext cx="4495800" cy="25146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AutoNum type="arabicPeriod"/>
            </a:pPr>
            <a:r>
              <a:rPr lang="en-US" sz="1600" dirty="0"/>
              <a:t>Sensor detects </a:t>
            </a:r>
            <a:r>
              <a:rPr lang="en-US" sz="1600" i="1" dirty="0"/>
              <a:t>pressure </a:t>
            </a:r>
            <a:r>
              <a:rPr lang="en-US" sz="1600" dirty="0"/>
              <a:t>and generates a proportional </a:t>
            </a:r>
            <a:r>
              <a:rPr lang="en-US" sz="1600" i="1" dirty="0"/>
              <a:t>output voltage</a:t>
            </a:r>
            <a:r>
              <a:rPr lang="en-US" sz="1600" dirty="0"/>
              <a:t> </a:t>
            </a:r>
            <a:r>
              <a:rPr lang="en-US" sz="1600" dirty="0" err="1"/>
              <a:t>V_sensor</a:t>
            </a:r>
            <a:endParaRPr lang="en-US" sz="1600" dirty="0"/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sz="1600" dirty="0"/>
              <a:t>ADC generates a proportional digital </a:t>
            </a:r>
            <a:r>
              <a:rPr lang="en-US" sz="1600" i="1" dirty="0"/>
              <a:t>integer</a:t>
            </a:r>
            <a:r>
              <a:rPr lang="en-US" sz="1600" dirty="0"/>
              <a:t> (code) based on </a:t>
            </a:r>
            <a:r>
              <a:rPr lang="en-US" sz="1600" dirty="0" err="1"/>
              <a:t>V_sensor</a:t>
            </a:r>
            <a:r>
              <a:rPr lang="en-US" sz="1600" dirty="0"/>
              <a:t> and </a:t>
            </a:r>
            <a:r>
              <a:rPr lang="en-US" sz="1600" dirty="0" err="1"/>
              <a:t>V_ref</a:t>
            </a:r>
            <a:endParaRPr lang="en-US" sz="1600" dirty="0"/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sz="1600" dirty="0"/>
              <a:t>Code can convert that integer to a something more useful</a:t>
            </a:r>
          </a:p>
          <a:p>
            <a:pPr marL="762000" lvl="1" indent="-304800">
              <a:lnSpc>
                <a:spcPct val="80000"/>
              </a:lnSpc>
              <a:buFontTx/>
              <a:buAutoNum type="arabicPeriod"/>
            </a:pPr>
            <a:r>
              <a:rPr lang="en-US" sz="1400" dirty="0"/>
              <a:t>first a float representing the </a:t>
            </a:r>
            <a:r>
              <a:rPr lang="en-US" sz="1400" i="1" dirty="0"/>
              <a:t>voltage</a:t>
            </a:r>
            <a:r>
              <a:rPr lang="en-US" sz="1400" dirty="0"/>
              <a:t>, </a:t>
            </a:r>
          </a:p>
          <a:p>
            <a:pPr marL="762000" lvl="1" indent="-304800">
              <a:lnSpc>
                <a:spcPct val="80000"/>
              </a:lnSpc>
              <a:buFontTx/>
              <a:buAutoNum type="arabicPeriod"/>
            </a:pPr>
            <a:r>
              <a:rPr lang="en-US" sz="1400" dirty="0"/>
              <a:t>then another float representing </a:t>
            </a:r>
            <a:r>
              <a:rPr lang="en-US" sz="1400" i="1" dirty="0"/>
              <a:t>pressure</a:t>
            </a:r>
            <a:r>
              <a:rPr lang="en-US" sz="1400" dirty="0"/>
              <a:t>,</a:t>
            </a:r>
          </a:p>
          <a:p>
            <a:pPr marL="762000" lvl="1" indent="-304800">
              <a:lnSpc>
                <a:spcPct val="80000"/>
              </a:lnSpc>
              <a:buFontTx/>
              <a:buAutoNum type="arabicPeriod"/>
            </a:pPr>
            <a:r>
              <a:rPr lang="en-US" sz="1400" dirty="0"/>
              <a:t>finally another float representing </a:t>
            </a:r>
            <a:r>
              <a:rPr lang="en-US" sz="1400" i="1" dirty="0"/>
              <a:t>depth</a:t>
            </a:r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2317750" y="1495065"/>
            <a:ext cx="958850" cy="590550"/>
          </a:xfrm>
          <a:prstGeom prst="rect">
            <a:avLst/>
          </a:prstGeom>
          <a:solidFill>
            <a:srgbClr val="CCEC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aseline="0">
                <a:latin typeface="Tahoma" charset="0"/>
              </a:rPr>
              <a:t>Pressure</a:t>
            </a:r>
            <a:br>
              <a:rPr lang="en-US" sz="1600" baseline="0">
                <a:latin typeface="Tahoma" charset="0"/>
              </a:rPr>
            </a:br>
            <a:r>
              <a:rPr lang="en-US" sz="1600" baseline="0">
                <a:latin typeface="Tahoma" charset="0"/>
              </a:rPr>
              <a:t>Sensor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3536950" y="1372829"/>
            <a:ext cx="1111250" cy="835025"/>
          </a:xfrm>
          <a:prstGeom prst="rect">
            <a:avLst/>
          </a:prstGeom>
          <a:solidFill>
            <a:srgbClr val="CCEC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aseline="0">
                <a:latin typeface="Tahoma" charset="0"/>
              </a:rPr>
              <a:t>Analog to </a:t>
            </a:r>
            <a:br>
              <a:rPr lang="en-US" sz="1600" baseline="0">
                <a:latin typeface="Tahoma" charset="0"/>
              </a:rPr>
            </a:br>
            <a:r>
              <a:rPr lang="en-US" sz="1600" baseline="0">
                <a:latin typeface="Tahoma" charset="0"/>
              </a:rPr>
              <a:t>Digital </a:t>
            </a:r>
            <a:br>
              <a:rPr lang="en-US" sz="1600" baseline="0">
                <a:latin typeface="Tahoma" charset="0"/>
              </a:rPr>
            </a:br>
            <a:r>
              <a:rPr lang="en-US" sz="1600" baseline="0">
                <a:latin typeface="Tahoma" charset="0"/>
              </a:rPr>
              <a:t>Converter</a:t>
            </a:r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5029200" y="1129941"/>
            <a:ext cx="5638800" cy="1323975"/>
          </a:xfrm>
          <a:prstGeom prst="rect">
            <a:avLst/>
          </a:prstGeom>
          <a:solidFill>
            <a:srgbClr val="CCEC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 baseline="0" dirty="0">
                <a:latin typeface="Tahoma" charset="0"/>
              </a:rPr>
              <a:t>// Your software</a:t>
            </a:r>
          </a:p>
          <a:p>
            <a:r>
              <a:rPr lang="en-US" sz="1600" baseline="0" dirty="0" err="1">
                <a:latin typeface="Tahoma" charset="0"/>
              </a:rPr>
              <a:t>ADC_Code</a:t>
            </a:r>
            <a:r>
              <a:rPr lang="en-US" sz="1600" baseline="0" dirty="0">
                <a:latin typeface="Tahoma" charset="0"/>
              </a:rPr>
              <a:t> = ADC0-&gt;R[0];</a:t>
            </a:r>
          </a:p>
          <a:p>
            <a:r>
              <a:rPr lang="en-US" sz="1600" baseline="0" dirty="0" err="1">
                <a:latin typeface="Tahoma" charset="0"/>
              </a:rPr>
              <a:t>V_sensor</a:t>
            </a:r>
            <a:r>
              <a:rPr lang="en-US" sz="1600" baseline="0" dirty="0">
                <a:latin typeface="Tahoma" charset="0"/>
              </a:rPr>
              <a:t> = </a:t>
            </a:r>
            <a:r>
              <a:rPr lang="en-US" sz="1600" baseline="0" dirty="0" err="1">
                <a:latin typeface="Tahoma" charset="0"/>
              </a:rPr>
              <a:t>ADC_code</a:t>
            </a:r>
            <a:r>
              <a:rPr lang="en-US" sz="1600" baseline="0" dirty="0">
                <a:latin typeface="Tahoma" charset="0"/>
              </a:rPr>
              <a:t>*</a:t>
            </a:r>
            <a:r>
              <a:rPr lang="en-US" sz="1600" baseline="0" dirty="0" err="1">
                <a:latin typeface="Tahoma" charset="0"/>
              </a:rPr>
              <a:t>V_ref</a:t>
            </a:r>
            <a:r>
              <a:rPr lang="en-US" sz="1600" baseline="0" dirty="0">
                <a:latin typeface="Tahoma" charset="0"/>
              </a:rPr>
              <a:t>/1023;</a:t>
            </a:r>
          </a:p>
          <a:p>
            <a:r>
              <a:rPr lang="en-US" sz="1600" baseline="0" dirty="0" err="1">
                <a:latin typeface="Tahoma" charset="0"/>
              </a:rPr>
              <a:t>Pressure_kPa</a:t>
            </a:r>
            <a:r>
              <a:rPr lang="en-US" sz="1600" baseline="0" dirty="0">
                <a:latin typeface="Tahoma" charset="0"/>
              </a:rPr>
              <a:t> = 250 * (</a:t>
            </a:r>
            <a:r>
              <a:rPr lang="en-US" sz="1600" baseline="0" dirty="0" err="1">
                <a:latin typeface="Tahoma" charset="0"/>
              </a:rPr>
              <a:t>V_sensor</a:t>
            </a:r>
            <a:r>
              <a:rPr lang="en-US" sz="1600" baseline="0" dirty="0">
                <a:latin typeface="Tahoma" charset="0"/>
              </a:rPr>
              <a:t>/V_supply+0.04);</a:t>
            </a:r>
          </a:p>
          <a:p>
            <a:r>
              <a:rPr lang="en-US" sz="1600" baseline="0" dirty="0" err="1">
                <a:latin typeface="Tahoma" charset="0"/>
              </a:rPr>
              <a:t>Depth_ft</a:t>
            </a:r>
            <a:r>
              <a:rPr lang="en-US" sz="1600" baseline="0" dirty="0">
                <a:latin typeface="Tahoma" charset="0"/>
              </a:rPr>
              <a:t> = 33 * (</a:t>
            </a:r>
            <a:r>
              <a:rPr lang="en-US" sz="1600" baseline="0" dirty="0" err="1">
                <a:latin typeface="Tahoma" charset="0"/>
              </a:rPr>
              <a:t>Pressure_kPa</a:t>
            </a:r>
            <a:r>
              <a:rPr lang="en-US" sz="1600" baseline="0" dirty="0">
                <a:latin typeface="Tahoma" charset="0"/>
              </a:rPr>
              <a:t> – </a:t>
            </a:r>
            <a:r>
              <a:rPr lang="en-US" sz="1600" baseline="0" dirty="0" err="1">
                <a:latin typeface="Tahoma" charset="0"/>
              </a:rPr>
              <a:t>Atmos_Press_kPa</a:t>
            </a:r>
            <a:r>
              <a:rPr lang="en-US" sz="1600" baseline="0" dirty="0">
                <a:latin typeface="Tahoma" charset="0"/>
              </a:rPr>
              <a:t>)/101.3;</a:t>
            </a:r>
          </a:p>
        </p:txBody>
      </p:sp>
      <p:cxnSp>
        <p:nvCxnSpPr>
          <p:cNvPr id="6150" name="AutoShape 8"/>
          <p:cNvCxnSpPr>
            <a:cxnSpLocks noChangeShapeType="1"/>
            <a:stCxn id="6147" idx="3"/>
            <a:endCxn id="6148" idx="1"/>
          </p:cNvCxnSpPr>
          <p:nvPr/>
        </p:nvCxnSpPr>
        <p:spPr bwMode="auto">
          <a:xfrm>
            <a:off x="3276600" y="1790340"/>
            <a:ext cx="26035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AutoShape 9"/>
          <p:cNvCxnSpPr>
            <a:cxnSpLocks noChangeShapeType="1"/>
            <a:stCxn id="6148" idx="3"/>
            <a:endCxn id="6149" idx="1"/>
          </p:cNvCxnSpPr>
          <p:nvPr/>
        </p:nvCxnSpPr>
        <p:spPr bwMode="auto">
          <a:xfrm>
            <a:off x="4648200" y="1790340"/>
            <a:ext cx="381000" cy="1588"/>
          </a:xfrm>
          <a:prstGeom prst="straightConnector1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Text Box 11"/>
          <p:cNvSpPr txBox="1">
            <a:spLocks noChangeArrowheads="1"/>
          </p:cNvSpPr>
          <p:nvPr/>
        </p:nvSpPr>
        <p:spPr bwMode="auto">
          <a:xfrm>
            <a:off x="2895601" y="2958740"/>
            <a:ext cx="1000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aseline="0">
                <a:solidFill>
                  <a:srgbClr val="FF0066"/>
                </a:solidFill>
                <a:latin typeface="Tahoma" charset="0"/>
              </a:rPr>
              <a:t>V_sensor</a:t>
            </a:r>
          </a:p>
        </p:txBody>
      </p:sp>
      <p:cxnSp>
        <p:nvCxnSpPr>
          <p:cNvPr id="6153" name="AutoShape 12"/>
          <p:cNvCxnSpPr>
            <a:cxnSpLocks noChangeShapeType="1"/>
            <a:stCxn id="6152" idx="0"/>
          </p:cNvCxnSpPr>
          <p:nvPr/>
        </p:nvCxnSpPr>
        <p:spPr bwMode="auto">
          <a:xfrm rot="5400000" flipH="1" flipV="1">
            <a:off x="2840832" y="2370572"/>
            <a:ext cx="1143000" cy="33337"/>
          </a:xfrm>
          <a:prstGeom prst="straightConnector1">
            <a:avLst/>
          </a:prstGeom>
          <a:noFill/>
          <a:ln w="9525">
            <a:solidFill>
              <a:srgbClr val="FF0066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 Box 13"/>
          <p:cNvSpPr txBox="1">
            <a:spLocks noChangeArrowheads="1"/>
          </p:cNvSpPr>
          <p:nvPr/>
        </p:nvSpPr>
        <p:spPr bwMode="auto">
          <a:xfrm>
            <a:off x="3976688" y="2926990"/>
            <a:ext cx="11303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aseline="0">
                <a:solidFill>
                  <a:schemeClr val="accent2"/>
                </a:solidFill>
                <a:latin typeface="Tahoma" charset="0"/>
              </a:rPr>
              <a:t>ADC_Code</a:t>
            </a:r>
          </a:p>
        </p:txBody>
      </p:sp>
      <p:cxnSp>
        <p:nvCxnSpPr>
          <p:cNvPr id="6155" name="AutoShape 14"/>
          <p:cNvCxnSpPr>
            <a:cxnSpLocks noChangeShapeType="1"/>
            <a:stCxn id="6154" idx="0"/>
          </p:cNvCxnSpPr>
          <p:nvPr/>
        </p:nvCxnSpPr>
        <p:spPr bwMode="auto">
          <a:xfrm flipV="1">
            <a:off x="4541838" y="1783990"/>
            <a:ext cx="195262" cy="114300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6" name="Text Box 17"/>
          <p:cNvSpPr txBox="1">
            <a:spLocks noChangeArrowheads="1"/>
          </p:cNvSpPr>
          <p:nvPr/>
        </p:nvSpPr>
        <p:spPr bwMode="auto">
          <a:xfrm>
            <a:off x="2743200" y="977540"/>
            <a:ext cx="660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aseline="0">
                <a:solidFill>
                  <a:schemeClr val="hlink"/>
                </a:solidFill>
                <a:latin typeface="Tahoma" charset="0"/>
              </a:rPr>
              <a:t>V_ref</a:t>
            </a:r>
          </a:p>
        </p:txBody>
      </p:sp>
      <p:sp>
        <p:nvSpPr>
          <p:cNvPr id="6157" name="Line 18"/>
          <p:cNvSpPr>
            <a:spLocks noChangeShapeType="1"/>
          </p:cNvSpPr>
          <p:nvPr/>
        </p:nvSpPr>
        <p:spPr bwMode="auto">
          <a:xfrm>
            <a:off x="3352800" y="1129940"/>
            <a:ext cx="381000" cy="228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158" name="Group 42"/>
          <p:cNvGrpSpPr>
            <a:grpSpLocks/>
          </p:cNvGrpSpPr>
          <p:nvPr/>
        </p:nvGrpSpPr>
        <p:grpSpPr bwMode="auto">
          <a:xfrm>
            <a:off x="6626225" y="2577740"/>
            <a:ext cx="2082800" cy="1817688"/>
            <a:chOff x="2542" y="1632"/>
            <a:chExt cx="2136" cy="1866"/>
          </a:xfrm>
        </p:grpSpPr>
        <p:sp>
          <p:nvSpPr>
            <p:cNvPr id="6169" name="Text Box 15"/>
            <p:cNvSpPr txBox="1">
              <a:spLocks noChangeArrowheads="1"/>
            </p:cNvSpPr>
            <p:nvPr/>
          </p:nvSpPr>
          <p:spPr bwMode="auto">
            <a:xfrm>
              <a:off x="2542" y="2815"/>
              <a:ext cx="715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solidFill>
                    <a:srgbClr val="FF0066"/>
                  </a:solidFill>
                  <a:latin typeface="Tahoma" charset="0"/>
                </a:rPr>
                <a:t>V_sensor</a:t>
              </a:r>
            </a:p>
          </p:txBody>
        </p:sp>
        <p:sp>
          <p:nvSpPr>
            <p:cNvPr id="6170" name="Text Box 16"/>
            <p:cNvSpPr txBox="1">
              <a:spLocks noChangeArrowheads="1"/>
            </p:cNvSpPr>
            <p:nvPr/>
          </p:nvSpPr>
          <p:spPr bwMode="auto">
            <a:xfrm>
              <a:off x="3706" y="2815"/>
              <a:ext cx="79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solidFill>
                    <a:schemeClr val="accent2"/>
                  </a:solidFill>
                  <a:latin typeface="Tahoma" charset="0"/>
                </a:rPr>
                <a:t>ADC_Code</a:t>
              </a:r>
            </a:p>
          </p:txBody>
        </p:sp>
        <p:sp>
          <p:nvSpPr>
            <p:cNvPr id="6171" name="Text Box 19"/>
            <p:cNvSpPr txBox="1">
              <a:spLocks noChangeArrowheads="1"/>
            </p:cNvSpPr>
            <p:nvPr/>
          </p:nvSpPr>
          <p:spPr bwMode="auto">
            <a:xfrm>
              <a:off x="2549" y="1759"/>
              <a:ext cx="755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="1" baseline="0">
                  <a:latin typeface="Tahoma" charset="0"/>
                </a:rPr>
                <a:t>Voltages</a:t>
              </a:r>
            </a:p>
          </p:txBody>
        </p:sp>
        <p:sp>
          <p:nvSpPr>
            <p:cNvPr id="6172" name="Text Box 20"/>
            <p:cNvSpPr txBox="1">
              <a:spLocks noChangeArrowheads="1"/>
            </p:cNvSpPr>
            <p:nvPr/>
          </p:nvSpPr>
          <p:spPr bwMode="auto">
            <a:xfrm>
              <a:off x="2664" y="2028"/>
              <a:ext cx="495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solidFill>
                    <a:schemeClr val="hlink"/>
                  </a:solidFill>
                  <a:latin typeface="Tahoma" charset="0"/>
                </a:rPr>
                <a:t>V_ref</a:t>
              </a:r>
            </a:p>
          </p:txBody>
        </p:sp>
        <p:sp>
          <p:nvSpPr>
            <p:cNvPr id="6173" name="Text Box 21"/>
            <p:cNvSpPr txBox="1">
              <a:spLocks noChangeArrowheads="1"/>
            </p:cNvSpPr>
            <p:nvPr/>
          </p:nvSpPr>
          <p:spPr bwMode="auto">
            <a:xfrm>
              <a:off x="2592" y="3247"/>
              <a:ext cx="611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latin typeface="Tahoma" charset="0"/>
                </a:rPr>
                <a:t>Ground</a:t>
              </a:r>
            </a:p>
          </p:txBody>
        </p:sp>
        <p:sp>
          <p:nvSpPr>
            <p:cNvPr id="6174" name="Text Box 22"/>
            <p:cNvSpPr txBox="1">
              <a:spLocks noChangeArrowheads="1"/>
            </p:cNvSpPr>
            <p:nvPr/>
          </p:nvSpPr>
          <p:spPr bwMode="auto">
            <a:xfrm>
              <a:off x="3604" y="1712"/>
              <a:ext cx="1074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="1" baseline="0">
                  <a:latin typeface="Tahoma" charset="0"/>
                </a:rPr>
                <a:t>ADC </a:t>
              </a:r>
              <a:br>
                <a:rPr lang="en-US" sz="1000" b="1" baseline="0">
                  <a:latin typeface="Tahoma" charset="0"/>
                </a:rPr>
              </a:br>
              <a:r>
                <a:rPr lang="en-US" sz="1000" b="1" baseline="0">
                  <a:latin typeface="Tahoma" charset="0"/>
                </a:rPr>
                <a:t>Output Codes</a:t>
              </a:r>
            </a:p>
          </p:txBody>
        </p:sp>
        <p:grpSp>
          <p:nvGrpSpPr>
            <p:cNvPr id="6175" name="Group 28"/>
            <p:cNvGrpSpPr>
              <a:grpSpLocks/>
            </p:cNvGrpSpPr>
            <p:nvPr/>
          </p:nvGrpSpPr>
          <p:grpSpPr bwMode="auto">
            <a:xfrm>
              <a:off x="3216" y="2064"/>
              <a:ext cx="432" cy="1248"/>
              <a:chOff x="3216" y="2064"/>
              <a:chExt cx="864" cy="1248"/>
            </a:xfrm>
          </p:grpSpPr>
          <p:sp>
            <p:nvSpPr>
              <p:cNvPr id="6183" name="Line 23"/>
              <p:cNvSpPr>
                <a:spLocks noChangeShapeType="1"/>
              </p:cNvSpPr>
              <p:nvPr/>
            </p:nvSpPr>
            <p:spPr bwMode="auto">
              <a:xfrm>
                <a:off x="3216" y="2064"/>
                <a:ext cx="86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4" name="Line 24"/>
              <p:cNvSpPr>
                <a:spLocks noChangeShapeType="1"/>
              </p:cNvSpPr>
              <p:nvPr/>
            </p:nvSpPr>
            <p:spPr bwMode="auto">
              <a:xfrm>
                <a:off x="3216" y="2880"/>
                <a:ext cx="86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5" name="Line 25"/>
              <p:cNvSpPr>
                <a:spLocks noChangeShapeType="1"/>
              </p:cNvSpPr>
              <p:nvPr/>
            </p:nvSpPr>
            <p:spPr bwMode="auto">
              <a:xfrm>
                <a:off x="3216" y="3312"/>
                <a:ext cx="86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76" name="Text Box 26"/>
            <p:cNvSpPr txBox="1">
              <a:spLocks noChangeArrowheads="1"/>
            </p:cNvSpPr>
            <p:nvPr/>
          </p:nvSpPr>
          <p:spPr bwMode="auto">
            <a:xfrm>
              <a:off x="3757" y="2048"/>
              <a:ext cx="6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solidFill>
                    <a:schemeClr val="hlink"/>
                  </a:solidFill>
                  <a:latin typeface="Tahoma" charset="0"/>
                </a:rPr>
                <a:t>111..111</a:t>
              </a:r>
            </a:p>
          </p:txBody>
        </p:sp>
        <p:sp>
          <p:nvSpPr>
            <p:cNvPr id="6177" name="Text Box 27"/>
            <p:cNvSpPr txBox="1">
              <a:spLocks noChangeArrowheads="1"/>
            </p:cNvSpPr>
            <p:nvPr/>
          </p:nvSpPr>
          <p:spPr bwMode="auto">
            <a:xfrm>
              <a:off x="3713" y="3247"/>
              <a:ext cx="6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latin typeface="Tahoma" charset="0"/>
                </a:rPr>
                <a:t>000..000</a:t>
              </a:r>
            </a:p>
          </p:txBody>
        </p:sp>
        <p:sp>
          <p:nvSpPr>
            <p:cNvPr id="6178" name="Text Box 29"/>
            <p:cNvSpPr txBox="1">
              <a:spLocks noChangeArrowheads="1"/>
            </p:cNvSpPr>
            <p:nvPr/>
          </p:nvSpPr>
          <p:spPr bwMode="auto">
            <a:xfrm>
              <a:off x="3703" y="3131"/>
              <a:ext cx="697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solidFill>
                    <a:schemeClr val="bg2"/>
                  </a:solidFill>
                  <a:latin typeface="Tahoma" charset="0"/>
                </a:rPr>
                <a:t>000..001</a:t>
              </a:r>
            </a:p>
          </p:txBody>
        </p:sp>
        <p:sp>
          <p:nvSpPr>
            <p:cNvPr id="6179" name="Text Box 30"/>
            <p:cNvSpPr txBox="1">
              <a:spLocks noChangeArrowheads="1"/>
            </p:cNvSpPr>
            <p:nvPr/>
          </p:nvSpPr>
          <p:spPr bwMode="auto">
            <a:xfrm>
              <a:off x="3752" y="2171"/>
              <a:ext cx="6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solidFill>
                    <a:schemeClr val="bg2"/>
                  </a:solidFill>
                  <a:latin typeface="Tahoma" charset="0"/>
                </a:rPr>
                <a:t>111..110</a:t>
              </a:r>
            </a:p>
          </p:txBody>
        </p:sp>
        <p:sp>
          <p:nvSpPr>
            <p:cNvPr id="6180" name="Text Box 31"/>
            <p:cNvSpPr txBox="1">
              <a:spLocks noChangeArrowheads="1"/>
            </p:cNvSpPr>
            <p:nvPr/>
          </p:nvSpPr>
          <p:spPr bwMode="auto">
            <a:xfrm>
              <a:off x="3752" y="2287"/>
              <a:ext cx="6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solidFill>
                    <a:schemeClr val="bg2"/>
                  </a:solidFill>
                  <a:latin typeface="Tahoma" charset="0"/>
                </a:rPr>
                <a:t>111..101</a:t>
              </a:r>
            </a:p>
          </p:txBody>
        </p:sp>
        <p:sp>
          <p:nvSpPr>
            <p:cNvPr id="6181" name="Text Box 32"/>
            <p:cNvSpPr txBox="1">
              <a:spLocks noChangeArrowheads="1"/>
            </p:cNvSpPr>
            <p:nvPr/>
          </p:nvSpPr>
          <p:spPr bwMode="auto">
            <a:xfrm>
              <a:off x="3752" y="2411"/>
              <a:ext cx="6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000" baseline="0">
                  <a:solidFill>
                    <a:schemeClr val="bg2"/>
                  </a:solidFill>
                  <a:latin typeface="Tahoma" charset="0"/>
                </a:rPr>
                <a:t>111..100</a:t>
              </a:r>
            </a:p>
          </p:txBody>
        </p:sp>
        <p:sp>
          <p:nvSpPr>
            <p:cNvPr id="6182" name="Rectangle 33"/>
            <p:cNvSpPr>
              <a:spLocks noChangeArrowheads="1"/>
            </p:cNvSpPr>
            <p:nvPr/>
          </p:nvSpPr>
          <p:spPr bwMode="auto">
            <a:xfrm>
              <a:off x="2544" y="1632"/>
              <a:ext cx="2112" cy="18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159" name="AutoShape 34"/>
          <p:cNvSpPr>
            <a:spLocks noChangeArrowheads="1"/>
          </p:cNvSpPr>
          <p:nvPr/>
        </p:nvSpPr>
        <p:spPr bwMode="auto">
          <a:xfrm rot="-3533138">
            <a:off x="5334000" y="1663340"/>
            <a:ext cx="381000" cy="2514600"/>
          </a:xfrm>
          <a:prstGeom prst="downArrow">
            <a:avLst>
              <a:gd name="adj1" fmla="val 50000"/>
              <a:gd name="adj2" fmla="val 16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6160" name="AutoShape 36"/>
          <p:cNvCxnSpPr>
            <a:cxnSpLocks noChangeShapeType="1"/>
          </p:cNvCxnSpPr>
          <p:nvPr/>
        </p:nvCxnSpPr>
        <p:spPr bwMode="auto">
          <a:xfrm>
            <a:off x="2057400" y="1790340"/>
            <a:ext cx="26035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1638507" y="2272940"/>
            <a:ext cx="9552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aseline="0" dirty="0">
                <a:solidFill>
                  <a:srgbClr val="CC66FF"/>
                </a:solidFill>
                <a:latin typeface="Tahoma" charset="0"/>
              </a:rPr>
              <a:t>Pressure</a:t>
            </a:r>
          </a:p>
        </p:txBody>
      </p:sp>
      <p:cxnSp>
        <p:nvCxnSpPr>
          <p:cNvPr id="6162" name="AutoShape 38"/>
          <p:cNvCxnSpPr>
            <a:cxnSpLocks noChangeShapeType="1"/>
            <a:stCxn id="6161" idx="0"/>
          </p:cNvCxnSpPr>
          <p:nvPr/>
        </p:nvCxnSpPr>
        <p:spPr bwMode="auto">
          <a:xfrm flipV="1">
            <a:off x="2116138" y="1815740"/>
            <a:ext cx="93662" cy="457200"/>
          </a:xfrm>
          <a:prstGeom prst="straightConnector1">
            <a:avLst/>
          </a:prstGeom>
          <a:noFill/>
          <a:ln w="9525">
            <a:solidFill>
              <a:srgbClr val="CC66FF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63" name="Group 43"/>
          <p:cNvGrpSpPr>
            <a:grpSpLocks/>
          </p:cNvGrpSpPr>
          <p:nvPr/>
        </p:nvGrpSpPr>
        <p:grpSpPr bwMode="auto">
          <a:xfrm>
            <a:off x="1752600" y="3339741"/>
            <a:ext cx="4114800" cy="2982913"/>
            <a:chOff x="144" y="2016"/>
            <a:chExt cx="1968" cy="1427"/>
          </a:xfrm>
        </p:grpSpPr>
        <p:pic>
          <p:nvPicPr>
            <p:cNvPr id="6166" name="Picture 7" descr="MPX4250 Transfer Functio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2016"/>
              <a:ext cx="1968" cy="1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7" name="Line 39"/>
            <p:cNvSpPr>
              <a:spLocks noChangeShapeType="1"/>
            </p:cNvSpPr>
            <p:nvPr/>
          </p:nvSpPr>
          <p:spPr bwMode="auto">
            <a:xfrm>
              <a:off x="528" y="3264"/>
              <a:ext cx="1440" cy="0"/>
            </a:xfrm>
            <a:prstGeom prst="line">
              <a:avLst/>
            </a:prstGeom>
            <a:noFill/>
            <a:ln w="28575">
              <a:solidFill>
                <a:srgbClr val="CC66FF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8" name="Line 41"/>
            <p:cNvSpPr>
              <a:spLocks noChangeShapeType="1"/>
            </p:cNvSpPr>
            <p:nvPr/>
          </p:nvSpPr>
          <p:spPr bwMode="auto">
            <a:xfrm flipH="1" flipV="1">
              <a:off x="240" y="2016"/>
              <a:ext cx="0" cy="1056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65" name="AutoShape 45"/>
          <p:cNvSpPr>
            <a:spLocks noChangeArrowheads="1"/>
          </p:cNvSpPr>
          <p:nvPr/>
        </p:nvSpPr>
        <p:spPr bwMode="auto">
          <a:xfrm rot="-273754">
            <a:off x="2505075" y="2044340"/>
            <a:ext cx="381000" cy="1371600"/>
          </a:xfrm>
          <a:prstGeom prst="downArrow">
            <a:avLst>
              <a:gd name="adj1" fmla="val 50000"/>
              <a:gd name="adj2" fmla="val 9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54573"/>
      </p:ext>
    </p:extLst>
  </p:cSld>
  <p:clrMapOvr>
    <a:masterClrMapping/>
  </p:clrMapOvr>
  <p:transition>
    <p:pull dir="ru"/>
  </p:transition>
</p:sld>
</file>

<file path=ppt/theme/theme1.xml><?xml version="1.0" encoding="utf-8"?>
<a:theme xmlns:a="http://schemas.openxmlformats.org/drawingml/2006/main" name="Arm_PPT_Public">
  <a:themeElements>
    <a:clrScheme name="Arm PPT">
      <a:dk1>
        <a:srgbClr val="000000"/>
      </a:dk1>
      <a:lt1>
        <a:srgbClr val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m_PPT_Master_Arm_Limited_2020  -  Read-Only" id="{BD0E42B8-277F-492F-BBEA-74E7B3D42271}" vid="{507946A8-C8EA-4323-9B3A-2097FA9C4DC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B61D4E06-5D3F-4994-A4A7-4BA626FA722D}">
  <ds:schemaRefs>
    <ds:schemaRef ds:uri="f2ad5090-61a8-4b8c-ab70-68f4ff4d1933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c0950e01-db07-4e41-9c32-b7a8e9fccc9b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sharepoint/v3/field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1303</Words>
  <Application>Microsoft Office PowerPoint</Application>
  <PresentationFormat>Widescreen</PresentationFormat>
  <Paragraphs>307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Tahoma</vt:lpstr>
      <vt:lpstr>Times New Roman</vt:lpstr>
      <vt:lpstr>Verdana</vt:lpstr>
      <vt:lpstr>Wingdings</vt:lpstr>
      <vt:lpstr>Arm_PPT_Public</vt:lpstr>
      <vt:lpstr>Introduction to  Embedded Systems Design</vt:lpstr>
      <vt:lpstr>Introduction</vt:lpstr>
      <vt:lpstr>Options for Building Embedded Systems</vt:lpstr>
      <vt:lpstr>Example Embedded System: Bike Computer</vt:lpstr>
      <vt:lpstr>Gasoline Automobile Engine Control Unit</vt:lpstr>
      <vt:lpstr>Benefits of Embedded Computer Systems</vt:lpstr>
      <vt:lpstr>Embedded System Functions</vt:lpstr>
      <vt:lpstr>Attributes of Embedded Systems</vt:lpstr>
      <vt:lpstr>Example Analog Sensor - Depth Gauge</vt:lpstr>
      <vt:lpstr>Microcontroller vs. Microprocessor</vt:lpstr>
      <vt:lpstr>Attributes of Embedded Systems</vt:lpstr>
      <vt:lpstr>MCU Hardware &amp; Software for Concurrency</vt:lpstr>
      <vt:lpstr>Concurrent Hardware &amp; Software Operation</vt:lpstr>
      <vt:lpstr>Attributes of Embedded Systems</vt:lpstr>
      <vt:lpstr>Constraints</vt:lpstr>
      <vt:lpstr>Impact of Constraints</vt:lpstr>
      <vt:lpstr>Curriculum Overview</vt:lpstr>
      <vt:lpstr>Target Board - FRDM-KL25Z</vt:lpstr>
      <vt:lpstr>Why Are We…?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2019-11-19T11:59:02Z</dcterms:created>
  <dcterms:modified xsi:type="dcterms:W3CDTF">2020-12-10T13:38:13Z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