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5"/>
  </p:sldMasterIdLst>
  <p:notesMasterIdLst>
    <p:notesMasterId r:id="rId31"/>
  </p:notesMasterIdLst>
  <p:handoutMasterIdLst>
    <p:handoutMasterId r:id="rId32"/>
  </p:handoutMasterIdLst>
  <p:sldIdLst>
    <p:sldId id="256" r:id="rId6"/>
    <p:sldId id="302" r:id="rId7"/>
    <p:sldId id="279" r:id="rId8"/>
    <p:sldId id="260" r:id="rId9"/>
    <p:sldId id="274" r:id="rId10"/>
    <p:sldId id="275" r:id="rId11"/>
    <p:sldId id="288" r:id="rId12"/>
    <p:sldId id="280" r:id="rId13"/>
    <p:sldId id="285" r:id="rId14"/>
    <p:sldId id="261" r:id="rId15"/>
    <p:sldId id="262" r:id="rId16"/>
    <p:sldId id="273" r:id="rId17"/>
    <p:sldId id="298" r:id="rId18"/>
    <p:sldId id="303" r:id="rId19"/>
    <p:sldId id="264" r:id="rId20"/>
    <p:sldId id="292" r:id="rId21"/>
    <p:sldId id="293" r:id="rId22"/>
    <p:sldId id="294" r:id="rId23"/>
    <p:sldId id="299" r:id="rId24"/>
    <p:sldId id="304" r:id="rId25"/>
    <p:sldId id="305" r:id="rId26"/>
    <p:sldId id="291" r:id="rId27"/>
    <p:sldId id="283" r:id="rId28"/>
    <p:sldId id="272" r:id="rId29"/>
    <p:sldId id="259" r:id="rId30"/>
  </p:sldIdLst>
  <p:sldSz cx="12188825" cy="6858000"/>
  <p:notesSz cx="9926638" cy="6797675"/>
  <p:defaultTextStyle>
    <a:defPPr>
      <a:defRPr lang="en-US"/>
    </a:defPPr>
    <a:lvl1pPr marL="0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6861">
          <p15:clr>
            <a:srgbClr val="A4A3A4"/>
          </p15:clr>
        </p15:guide>
        <p15:guide id="3" orient="horz" pos="903">
          <p15:clr>
            <a:srgbClr val="A4A3A4"/>
          </p15:clr>
        </p15:guide>
        <p15:guide id="4" orient="horz" pos="3839">
          <p15:clr>
            <a:srgbClr val="A4A3A4"/>
          </p15:clr>
        </p15:guide>
        <p15:guide id="5" pos="517">
          <p15:clr>
            <a:srgbClr val="A4A3A4"/>
          </p15:clr>
        </p15:guide>
        <p15:guide id="6" pos="69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Jeff" initials="BRJ" lastIdx="2" clrIdx="0"/>
  <p:cmAuthor id="1" name="eploof" initials="ehp" lastIdx="68" clrIdx="1"/>
  <p:cmAuthor id="2" name="Stuart Waldron" initials="IH" lastIdx="0" clrIdx="2"/>
  <p:cmAuthor id="3" name="Stuart Waldron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464"/>
    <a:srgbClr val="99CCFF"/>
    <a:srgbClr val="0033CC"/>
    <a:srgbClr val="3636D6"/>
    <a:srgbClr val="D5DF73"/>
    <a:srgbClr val="F2EF86"/>
    <a:srgbClr val="C2BE14"/>
    <a:srgbClr val="808000"/>
    <a:srgbClr val="FFC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2" autoAdjust="0"/>
    <p:restoredTop sz="91617" autoAdjust="0"/>
  </p:normalViewPr>
  <p:slideViewPr>
    <p:cSldViewPr snapToGrid="0">
      <p:cViewPr varScale="1">
        <p:scale>
          <a:sx n="136" d="100"/>
          <a:sy n="136" d="100"/>
        </p:scale>
        <p:origin x="456" y="192"/>
      </p:cViewPr>
      <p:guideLst>
        <p:guide orient="horz" pos="4319"/>
        <p:guide pos="6861"/>
        <p:guide orient="horz" pos="903"/>
        <p:guide orient="horz" pos="3839"/>
        <p:guide pos="517"/>
        <p:guide pos="690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096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5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CPU0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Cortex-A32</c:v>
                </c:pt>
                <c:pt idx="1">
                  <c:v>Cortex-M33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9.06666666666667</c:v>
                </c:pt>
                <c:pt idx="1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18-4563-B513-F10E55A8BF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CPU1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Cortex-A32</c:v>
                </c:pt>
                <c:pt idx="1">
                  <c:v>Cortex-M33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9.06666666666667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18-4563-B513-F10E55A8B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10584048"/>
        <c:axId val="1110586368"/>
      </c:barChart>
      <c:catAx>
        <c:axId val="111058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0586368"/>
        <c:crosses val="autoZero"/>
        <c:auto val="1"/>
        <c:lblAlgn val="ctr"/>
        <c:lblOffset val="100"/>
        <c:noMultiLvlLbl val="0"/>
      </c:catAx>
      <c:valAx>
        <c:axId val="111058636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11058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level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Cortex-A32</c:v>
                </c:pt>
                <c:pt idx="1">
                  <c:v>Cortex-M33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4.363636363636361</c:v>
                </c:pt>
                <c:pt idx="1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EB-420C-B932-3C37537AA3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CPU0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Cortex-A32</c:v>
                </c:pt>
                <c:pt idx="1">
                  <c:v>Cortex-M33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29.09090909090909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EB-420C-B932-3C37537AA3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CPU1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Cortex-A32</c:v>
                </c:pt>
                <c:pt idx="1">
                  <c:v>Cortex-M33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29.09090909090909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EB-420C-B932-3C37537AA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9744560"/>
        <c:axId val="1109747040"/>
      </c:barChart>
      <c:catAx>
        <c:axId val="110974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747040"/>
        <c:crosses val="autoZero"/>
        <c:auto val="1"/>
        <c:lblAlgn val="ctr"/>
        <c:lblOffset val="100"/>
        <c:noMultiLvlLbl val="0"/>
      </c:catAx>
      <c:valAx>
        <c:axId val="11097470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Power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0634920634920635"/>
              <c:y val="0.2724007501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crossAx val="110974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E72D30EF-8F20-0B47-8B5D-39A8BC29E860}" type="datetimeFigureOut">
              <a:rPr lang="en-US" smtClean="0"/>
              <a:pPr/>
              <a:t>7/10/17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AD7AEC5-6202-3E49-9724-6DF8556784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6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77EDD36E-1E02-F241-9611-1F1D9EAAD326}" type="datetimeFigureOut">
              <a:rPr lang="en-US" smtClean="0"/>
              <a:pPr/>
              <a:t>7/10/17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79786E7-EDAB-724E-B5AE-1BDD6B8AC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68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Heterogeneous system is a generic word</a:t>
            </a:r>
            <a:r>
              <a:rPr lang="en-US" baseline="0" dirty="0" smtClean="0"/>
              <a:t> and means different things when used in different contexts.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 heterogeneous compute to refer a complex system that combines several different compute elements like CPU, GPU, DSP, Image processor, video processor and a display processor.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use the word heterogeneous compute to refer to the combination of different processors – for example ARM’s </a:t>
            </a:r>
            <a:r>
              <a:rPr lang="en-US" baseline="0" dirty="0" err="1" smtClean="0"/>
              <a:t>big.LITTLE</a:t>
            </a:r>
            <a:r>
              <a:rPr lang="en-US" baseline="0" dirty="0" smtClean="0"/>
              <a:t> technology is an example of heterogeneous compute.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talk, we are focusing on the heterogeneous compute using combinations of ARM’s Cortex processors.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system performance</a:t>
            </a:r>
          </a:p>
          <a:p>
            <a:endParaRPr lang="en-US" dirty="0" smtClean="0"/>
          </a:p>
          <a:p>
            <a:r>
              <a:rPr lang="en-US" dirty="0" smtClean="0"/>
              <a:t>Reduce system power consumption </a:t>
            </a:r>
          </a:p>
          <a:p>
            <a:r>
              <a:rPr lang="en-US" dirty="0" smtClean="0"/>
              <a:t>Increase overall system efficiency</a:t>
            </a:r>
          </a:p>
          <a:p>
            <a:endParaRPr lang="en-US" dirty="0" smtClean="0"/>
          </a:p>
          <a:p>
            <a:r>
              <a:rPr lang="en-US" dirty="0" smtClean="0"/>
              <a:t>Maximize software reuse</a:t>
            </a:r>
          </a:p>
          <a:p>
            <a:endParaRPr lang="en-US" dirty="0" smtClean="0"/>
          </a:p>
          <a:p>
            <a:r>
              <a:rPr lang="en-US" dirty="0" smtClean="0"/>
              <a:t>Reduce system cost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have been doing this for</a:t>
            </a:r>
            <a:r>
              <a:rPr lang="en-US" baseline="0" dirty="0" smtClean="0"/>
              <a:t> years (decades) – mobile </a:t>
            </a:r>
            <a:r>
              <a:rPr lang="en-US" baseline="0" dirty="0" smtClean="0">
                <a:sym typeface="Wingdings"/>
              </a:rPr>
              <a:t> AP + modem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60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Many will know difference… but for</a:t>
            </a:r>
            <a:r>
              <a:rPr lang="en-GB" baseline="0" dirty="0"/>
              <a:t> those who don’t this lists just some of the differences</a:t>
            </a:r>
          </a:p>
          <a:p>
            <a:endParaRPr lang="en-GB" baseline="0" dirty="0"/>
          </a:p>
          <a:p>
            <a:r>
              <a:rPr lang="en-GB" baseline="0" dirty="0"/>
              <a:t>At a simple level A = higher perf, M = lower power/area and R is in the middle </a:t>
            </a:r>
          </a:p>
          <a:p>
            <a:endParaRPr lang="en-GB" baseline="0" dirty="0"/>
          </a:p>
          <a:p>
            <a:r>
              <a:rPr lang="en-GB" baseline="0" dirty="0"/>
              <a:t>But there are other feature differences which define each profile</a:t>
            </a:r>
          </a:p>
          <a:p>
            <a:endParaRPr lang="en-GB" baseline="0" dirty="0"/>
          </a:p>
          <a:p>
            <a:r>
              <a:rPr lang="en-GB" baseline="0" dirty="0"/>
              <a:t>Now some of these are blurring</a:t>
            </a:r>
          </a:p>
          <a:p>
            <a:endParaRPr lang="en-GB" baseline="0" dirty="0"/>
          </a:p>
          <a:p>
            <a:r>
              <a:rPr lang="en-GB" baseline="0" dirty="0"/>
              <a:t>The cores do overlap in PPA</a:t>
            </a:r>
          </a:p>
          <a:p>
            <a:endParaRPr lang="en-GB" baseline="0" dirty="0"/>
          </a:p>
          <a:p>
            <a:r>
              <a:rPr lang="en-GB" baseline="0" dirty="0"/>
              <a:t>And features which were previously exclusively in one profile are now starting to appear outside this – so </a:t>
            </a:r>
            <a:r>
              <a:rPr lang="en-GB" baseline="0" dirty="0" err="1"/>
              <a:t>RichOS</a:t>
            </a:r>
            <a:r>
              <a:rPr lang="en-GB" baseline="0" dirty="0"/>
              <a:t> in Cortex-R</a:t>
            </a:r>
          </a:p>
          <a:p>
            <a:endParaRPr lang="en-GB" baseline="0" dirty="0"/>
          </a:p>
          <a:p>
            <a:r>
              <a:rPr lang="en-GB" baseline="0" dirty="0"/>
              <a:t>But some things we won’t be doing</a:t>
            </a:r>
          </a:p>
          <a:p>
            <a:r>
              <a:rPr lang="en-GB" baseline="0" dirty="0"/>
              <a:t>-</a:t>
            </a:r>
            <a:r>
              <a:rPr lang="en-GB" baseline="0" dirty="0" err="1"/>
              <a:t>eg</a:t>
            </a:r>
            <a:r>
              <a:rPr lang="en-GB" baseline="0" dirty="0"/>
              <a:t> ASIL D Cortex-A</a:t>
            </a:r>
          </a:p>
          <a:p>
            <a:r>
              <a:rPr lang="en-GB" baseline="0" dirty="0"/>
              <a:t>-</a:t>
            </a:r>
            <a:r>
              <a:rPr lang="en-GB" baseline="0" dirty="0" err="1"/>
              <a:t>eg</a:t>
            </a:r>
            <a:r>
              <a:rPr lang="en-GB" baseline="0" dirty="0"/>
              <a:t> adding an MMU to Cortex-M</a:t>
            </a:r>
          </a:p>
          <a:p>
            <a:endParaRPr lang="en-GB" baseline="0" dirty="0"/>
          </a:p>
          <a:p>
            <a:r>
              <a:rPr lang="en-GB" baseline="0" dirty="0"/>
              <a:t>From a markets point of view you can make some generalisations – A-profile in servers, r-profile in </a:t>
            </a:r>
            <a:r>
              <a:rPr lang="en-GB" baseline="0" dirty="0" err="1"/>
              <a:t>beaking</a:t>
            </a:r>
            <a:r>
              <a:rPr lang="en-GB" baseline="0" dirty="0"/>
              <a:t> systems, m-profile in microcontrollers</a:t>
            </a:r>
          </a:p>
          <a:p>
            <a:endParaRPr lang="en-GB" baseline="0" dirty="0"/>
          </a:p>
          <a:p>
            <a:r>
              <a:rPr lang="en-GB" baseline="0" dirty="0"/>
              <a:t>But this picture is also more complicated &lt;click&gt;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1F19-84A7-D347-9BFC-DB9F02D4494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4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requirements – real time vs high</a:t>
            </a:r>
            <a:r>
              <a:rPr lang="en-US" baseline="0" dirty="0" smtClean="0"/>
              <a:t> performance, general data processing, multimedia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Cortex-A35</a:t>
            </a:r>
          </a:p>
          <a:p>
            <a:pPr lvl="1"/>
            <a:r>
              <a:rPr lang="en-US" sz="1400"/>
              <a:t>Runs Android OS</a:t>
            </a:r>
          </a:p>
          <a:p>
            <a:pPr lvl="1"/>
            <a:r>
              <a:rPr lang="en-US" sz="1400"/>
              <a:t>Performance optimized @1.9 GHz </a:t>
            </a:r>
          </a:p>
          <a:p>
            <a:pPr lvl="1"/>
            <a:r>
              <a:rPr lang="en-US" sz="1400"/>
              <a:t>Quad core cluster with1MB L2 cache</a:t>
            </a:r>
          </a:p>
          <a:p>
            <a:r>
              <a:rPr lang="en-US"/>
              <a:t>Cortex-M7</a:t>
            </a:r>
          </a:p>
          <a:p>
            <a:pPr lvl="1"/>
            <a:r>
              <a:rPr lang="en-US" sz="1400"/>
              <a:t>Low power, high performance, always-on sensor hub</a:t>
            </a:r>
          </a:p>
          <a:p>
            <a:pPr lvl="1"/>
            <a:r>
              <a:rPr lang="en-US" sz="1400"/>
              <a:t>Full </a:t>
            </a:r>
            <a:r>
              <a:rPr lang="en-US" sz="1400" err="1"/>
              <a:t>config</a:t>
            </a:r>
            <a:r>
              <a:rPr lang="en-US" sz="1400"/>
              <a:t> including caches, FPU</a:t>
            </a:r>
          </a:p>
          <a:p>
            <a:pPr lvl="1"/>
            <a:r>
              <a:rPr lang="en-US" sz="1400"/>
              <a:t>Clock frequency 200 MHz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13B0-8E22-DA49-9920-109D253501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5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86E7-EDAB-724E-B5AE-1BDD6B8AC6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21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9191" y="395793"/>
            <a:ext cx="6996765" cy="1168411"/>
          </a:xfrm>
        </p:spPr>
        <p:txBody>
          <a:bodyPr/>
          <a:lstStyle>
            <a:lvl1pPr>
              <a:lnSpc>
                <a:spcPts val="4533"/>
              </a:lnSpc>
              <a:defRPr sz="4400" b="0" spc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</a:t>
            </a:r>
            <a:br>
              <a:rPr lang="en-GB" noProof="0" dirty="0" smtClean="0"/>
            </a:br>
            <a:r>
              <a:rPr lang="en-GB" noProof="0" dirty="0" smtClean="0"/>
              <a:t>master title style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29" y="3272367"/>
            <a:ext cx="1387151" cy="4145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11975" y="3366959"/>
            <a:ext cx="5173786" cy="428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700" spc="0">
                <a:solidFill>
                  <a:schemeClr val="bg1"/>
                </a:solidFill>
              </a:defRPr>
            </a:lvl2pPr>
            <a:lvl3pPr marL="0" indent="0">
              <a:lnSpc>
                <a:spcPts val="2666"/>
              </a:lnSpc>
              <a:spcBef>
                <a:spcPts val="1066"/>
              </a:spcBef>
              <a:buFontTx/>
              <a:buNone/>
              <a:defRPr sz="2700" spc="-67">
                <a:solidFill>
                  <a:schemeClr val="bg1"/>
                </a:solidFill>
              </a:defRPr>
            </a:lvl3pPr>
            <a:lvl4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4pPr>
            <a:lvl5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Speaker name</a:t>
            </a:r>
          </a:p>
          <a:p>
            <a:pPr lvl="0"/>
            <a:endParaRPr lang="en-GB" noProof="0" dirty="0" smtClean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111975" y="5438820"/>
            <a:ext cx="5173786" cy="30358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700" spc="0">
                <a:solidFill>
                  <a:schemeClr val="bg1"/>
                </a:solidFill>
              </a:defRPr>
            </a:lvl2pPr>
            <a:lvl3pPr marL="0" indent="0">
              <a:lnSpc>
                <a:spcPts val="2666"/>
              </a:lnSpc>
              <a:spcBef>
                <a:spcPts val="1066"/>
              </a:spcBef>
              <a:buFontTx/>
              <a:buNone/>
              <a:defRPr sz="2700" spc="-67">
                <a:solidFill>
                  <a:schemeClr val="bg1"/>
                </a:solidFill>
              </a:defRPr>
            </a:lvl3pPr>
            <a:lvl4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4pPr>
            <a:lvl5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Location / Meeting / Speaking venue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117539" y="3805024"/>
            <a:ext cx="5167677" cy="428313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Title / Affiliation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111975" y="5749044"/>
            <a:ext cx="5173786" cy="30358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700" spc="0">
                <a:solidFill>
                  <a:schemeClr val="bg1"/>
                </a:solidFill>
              </a:defRPr>
            </a:lvl2pPr>
            <a:lvl3pPr marL="0" indent="0">
              <a:lnSpc>
                <a:spcPts val="2666"/>
              </a:lnSpc>
              <a:spcBef>
                <a:spcPts val="1066"/>
              </a:spcBef>
              <a:buFontTx/>
              <a:buNone/>
              <a:defRPr sz="2700" spc="-67">
                <a:solidFill>
                  <a:schemeClr val="bg1"/>
                </a:solidFill>
              </a:defRPr>
            </a:lvl3pPr>
            <a:lvl4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4pPr>
            <a:lvl5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Month / day /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286000" y="42333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Title 44pt sentence</a:t>
            </a:r>
            <a:r>
              <a:rPr lang="en-US" sz="1400" baseline="0" dirty="0" smtClean="0"/>
              <a:t> c</a:t>
            </a:r>
            <a:r>
              <a:rPr lang="en-US" sz="1400" dirty="0" smtClean="0"/>
              <a:t>ase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2421256" y="3652250"/>
            <a:ext cx="2421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Affiliations 24pt sentence</a:t>
            </a:r>
            <a:r>
              <a:rPr lang="en-US" sz="1400" baseline="0" dirty="0" smtClean="0"/>
              <a:t> c</a:t>
            </a:r>
            <a:r>
              <a:rPr lang="en-US" sz="1400" dirty="0" smtClean="0"/>
              <a:t>ase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21256" y="5546822"/>
            <a:ext cx="2421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20pt sentence</a:t>
            </a:r>
            <a:r>
              <a:rPr lang="en-US" sz="1400" baseline="0" dirty="0" smtClean="0"/>
              <a:t> c</a:t>
            </a:r>
            <a:r>
              <a:rPr lang="en-US" sz="1400" dirty="0" smtClean="0"/>
              <a:t>ase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112886" y="6375673"/>
            <a:ext cx="3859795" cy="12824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 smtClean="0">
                <a:solidFill>
                  <a:schemeClr val="bg2"/>
                </a:solidFill>
                <a:latin typeface="Gill Sans MT"/>
              </a:rPr>
              <a:t>© ARM 2017 </a:t>
            </a:r>
            <a:endParaRPr lang="en-GB" sz="1200" b="0" dirty="0">
              <a:solidFill>
                <a:schemeClr val="bg2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4279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5652231" y="1416100"/>
            <a:ext cx="5730442" cy="459739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17331" y="1433176"/>
            <a:ext cx="4545215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marR="0" indent="239937" algn="l" defTabSz="79554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9514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5498" y="1433178"/>
            <a:ext cx="10128104" cy="4564985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2967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88825" cy="6866259"/>
          </a:xfrm>
        </p:spPr>
        <p:txBody>
          <a:bodyPr/>
          <a:lstStyle/>
          <a:p>
            <a:r>
              <a:rPr lang="en-US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599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817328" y="1433185"/>
            <a:ext cx="10133094" cy="4531823"/>
          </a:xfrm>
        </p:spPr>
        <p:txBody>
          <a:bodyPr/>
          <a:lstStyle>
            <a:lvl1pPr>
              <a:lnSpc>
                <a:spcPts val="1600"/>
              </a:lnSpc>
              <a:defRPr sz="1300">
                <a:latin typeface="+mj-lt"/>
              </a:defRPr>
            </a:lvl1pPr>
          </a:lstStyle>
          <a:p>
            <a:r>
              <a:rPr lang="en-US" noProof="0" smtClean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1710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375" y="6299410"/>
            <a:ext cx="672923" cy="20107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67800" y="2294400"/>
            <a:ext cx="10576445" cy="2294400"/>
          </a:xfrm>
        </p:spPr>
        <p:txBody>
          <a:bodyPr/>
          <a:lstStyle>
            <a:lvl1pPr marL="0" indent="0" algn="ctr">
              <a:lnSpc>
                <a:spcPts val="5599"/>
              </a:lnSpc>
              <a:buNone/>
              <a:defRPr sz="5400" spc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40242" y="3734400"/>
            <a:ext cx="7836359" cy="1219200"/>
          </a:xfrm>
        </p:spPr>
        <p:txBody>
          <a:bodyPr/>
          <a:lstStyle>
            <a:lvl1pPr marL="0" indent="0" algn="ctr">
              <a:lnSpc>
                <a:spcPts val="5599"/>
              </a:lnSpc>
              <a:buNone/>
              <a:defRPr sz="2400" spc="0">
                <a:solidFill>
                  <a:schemeClr val="bg2"/>
                </a:solidFill>
                <a:latin typeface="Gill Sans M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24150" y="6375674"/>
            <a:ext cx="3859795" cy="12824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 smtClean="0">
                <a:solidFill>
                  <a:srgbClr val="FFFFFF"/>
                </a:solidFill>
                <a:latin typeface="Gill Sans MT"/>
              </a:rPr>
              <a:t>© ARM 2017 </a:t>
            </a:r>
            <a:endParaRPr lang="en-GB" sz="1200" b="0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11247" y="6370972"/>
            <a:ext cx="316302" cy="1376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234901-3CD3-3044-A890-7A1D647B3CBE}" type="slidenum">
              <a:rPr lang="en-GB" sz="1200" smtClean="0">
                <a:solidFill>
                  <a:srgbClr val="FFFFFF"/>
                </a:solidFill>
                <a:latin typeface="Gill Sans MT"/>
              </a:rPr>
              <a:pPr/>
              <a:t>‹#›</a:t>
            </a:fld>
            <a:endParaRPr lang="en-GB" sz="1200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218074" y="2449965"/>
            <a:ext cx="221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Text</a:t>
            </a:r>
            <a:r>
              <a:rPr lang="en-US" sz="1400" baseline="0" dirty="0" smtClean="0"/>
              <a:t> 5</a:t>
            </a:r>
            <a:r>
              <a:rPr lang="en-US" sz="1400" dirty="0" smtClean="0"/>
              <a:t>4pt sentence</a:t>
            </a:r>
            <a:r>
              <a:rPr lang="en-US" sz="1400" baseline="0" dirty="0" smtClean="0"/>
              <a:t> c</a:t>
            </a:r>
            <a:r>
              <a:rPr lang="en-US" sz="1400" dirty="0" smtClean="0"/>
              <a:t>ase</a:t>
            </a:r>
          </a:p>
        </p:txBody>
      </p:sp>
    </p:spTree>
    <p:extLst>
      <p:ext uri="{BB962C8B-B14F-4D97-AF65-F5344CB8AC3E}">
        <p14:creationId xmlns:p14="http://schemas.microsoft.com/office/powerpoint/2010/main" val="182510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375" y="6299410"/>
            <a:ext cx="672923" cy="20107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794000"/>
            <a:ext cx="12188825" cy="1794800"/>
          </a:xfrm>
        </p:spPr>
        <p:txBody>
          <a:bodyPr/>
          <a:lstStyle>
            <a:lvl1pPr marL="0" indent="0" algn="ctr">
              <a:lnSpc>
                <a:spcPts val="5599"/>
              </a:lnSpc>
              <a:buNone/>
              <a:defRPr sz="5400" spc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24150" y="6375674"/>
            <a:ext cx="3859795" cy="12824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 smtClean="0">
                <a:solidFill>
                  <a:srgbClr val="FFFFFF"/>
                </a:solidFill>
                <a:latin typeface="Gill Sans MT"/>
              </a:rPr>
              <a:t>© ARM 2017 </a:t>
            </a:r>
            <a:endParaRPr lang="en-GB" sz="1200" b="0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11247" y="6370972"/>
            <a:ext cx="316302" cy="1376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234901-3CD3-3044-A890-7A1D647B3CBE}" type="slidenum">
              <a:rPr lang="en-GB" sz="1200" smtClean="0">
                <a:solidFill>
                  <a:srgbClr val="FFFFFF"/>
                </a:solidFill>
                <a:latin typeface="Gill Sans MT"/>
              </a:rPr>
              <a:pPr/>
              <a:t>‹#›</a:t>
            </a:fld>
            <a:endParaRPr lang="en-GB" sz="1200" dirty="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218074" y="2957955"/>
            <a:ext cx="221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Text</a:t>
            </a:r>
            <a:r>
              <a:rPr lang="en-US" sz="1400" baseline="0" dirty="0" smtClean="0"/>
              <a:t> 5</a:t>
            </a:r>
            <a:r>
              <a:rPr lang="en-US" sz="1400" dirty="0" smtClean="0"/>
              <a:t>4pt sentence</a:t>
            </a:r>
            <a:r>
              <a:rPr lang="en-US" sz="1400" baseline="0" dirty="0" smtClean="0"/>
              <a:t> c</a:t>
            </a:r>
            <a:r>
              <a:rPr lang="en-US" sz="1400" dirty="0" smtClean="0"/>
              <a:t>ase</a:t>
            </a:r>
          </a:p>
        </p:txBody>
      </p:sp>
    </p:spTree>
    <p:extLst>
      <p:ext uri="{BB962C8B-B14F-4D97-AF65-F5344CB8AC3E}">
        <p14:creationId xmlns:p14="http://schemas.microsoft.com/office/powerpoint/2010/main" val="378759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>
            <a:lvl1pPr>
              <a:defRPr spc="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6034" y="1433176"/>
            <a:ext cx="10129064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defRPr sz="2400" spc="0"/>
            </a:lvl1pPr>
            <a:lvl2pPr marL="479876" indent="-239937">
              <a:lnSpc>
                <a:spcPct val="100000"/>
              </a:lnSpc>
              <a:defRPr sz="2000" spc="0"/>
            </a:lvl2pPr>
            <a:lvl3pPr marL="719813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 spc="0"/>
            </a:lvl3pPr>
            <a:lvl4pPr>
              <a:defRPr sz="2000"/>
            </a:lvl4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 smtClean="0"/>
              <a:t>Fourth level</a:t>
            </a:r>
          </a:p>
          <a:p>
            <a:pPr lvl="2"/>
            <a:endParaRPr lang="en-GB" noProof="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4107" y="936043"/>
            <a:ext cx="10128250" cy="365125"/>
          </a:xfrm>
        </p:spPr>
        <p:txBody>
          <a:bodyPr/>
          <a:lstStyle>
            <a:lvl1pPr marL="0" indent="0">
              <a:buNone/>
              <a:defRPr sz="3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2218074" y="1002155"/>
            <a:ext cx="221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Text</a:t>
            </a:r>
            <a:r>
              <a:rPr lang="en-US" sz="1400" baseline="0" dirty="0" smtClean="0"/>
              <a:t> 30</a:t>
            </a:r>
            <a:r>
              <a:rPr lang="en-US" sz="1400" dirty="0" smtClean="0"/>
              <a:t>pt sentence</a:t>
            </a:r>
            <a:r>
              <a:rPr lang="en-US" sz="1400" baseline="0" dirty="0" smtClean="0"/>
              <a:t> c</a:t>
            </a:r>
            <a:r>
              <a:rPr lang="en-US" sz="1400" dirty="0" smtClean="0"/>
              <a:t>ase</a:t>
            </a:r>
          </a:p>
        </p:txBody>
      </p:sp>
    </p:spTree>
    <p:extLst>
      <p:ext uri="{BB962C8B-B14F-4D97-AF65-F5344CB8AC3E}">
        <p14:creationId xmlns:p14="http://schemas.microsoft.com/office/powerpoint/2010/main" val="674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328" y="1433176"/>
            <a:ext cx="479875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0613" y="1430867"/>
            <a:ext cx="479875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4107" y="936043"/>
            <a:ext cx="10128250" cy="365125"/>
          </a:xfrm>
        </p:spPr>
        <p:txBody>
          <a:bodyPr/>
          <a:lstStyle>
            <a:lvl1pPr marL="0" indent="0">
              <a:buNone/>
              <a:defRPr sz="3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2218074" y="1002155"/>
            <a:ext cx="221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Text</a:t>
            </a:r>
            <a:r>
              <a:rPr lang="en-US" sz="1400" baseline="0" dirty="0" smtClean="0"/>
              <a:t> 30</a:t>
            </a:r>
            <a:r>
              <a:rPr lang="en-US" sz="1400" dirty="0" smtClean="0"/>
              <a:t>pt sentence</a:t>
            </a:r>
            <a:r>
              <a:rPr lang="en-US" sz="1400" baseline="0" dirty="0" smtClean="0"/>
              <a:t> c</a:t>
            </a:r>
            <a:r>
              <a:rPr lang="en-US" sz="1400" dirty="0" smtClean="0"/>
              <a:t>ase</a:t>
            </a:r>
          </a:p>
        </p:txBody>
      </p:sp>
    </p:spTree>
    <p:extLst>
      <p:ext uri="{BB962C8B-B14F-4D97-AF65-F5344CB8AC3E}">
        <p14:creationId xmlns:p14="http://schemas.microsoft.com/office/powerpoint/2010/main" val="96709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with col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328" y="1860513"/>
            <a:ext cx="4798750" cy="4152937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0613" y="1859797"/>
            <a:ext cx="4798750" cy="4154400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20738" y="1433513"/>
            <a:ext cx="4818062" cy="365125"/>
          </a:xfrm>
        </p:spPr>
        <p:txBody>
          <a:bodyPr/>
          <a:lstStyle>
            <a:lvl1pPr marL="0" indent="0">
              <a:buNone/>
              <a:defRPr sz="3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0560" y="1433513"/>
            <a:ext cx="4818062" cy="365125"/>
          </a:xfrm>
        </p:spPr>
        <p:txBody>
          <a:bodyPr/>
          <a:lstStyle>
            <a:lvl1pPr marL="0" indent="0">
              <a:buNone/>
              <a:defRPr sz="3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7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uest header 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9191" y="395793"/>
            <a:ext cx="6996765" cy="1168411"/>
          </a:xfrm>
        </p:spPr>
        <p:txBody>
          <a:bodyPr/>
          <a:lstStyle>
            <a:lvl1pPr>
              <a:lnSpc>
                <a:spcPts val="4533"/>
              </a:lnSpc>
              <a:defRPr sz="4400" b="0" spc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</a:t>
            </a:r>
            <a:br>
              <a:rPr lang="en-GB" noProof="0" dirty="0" smtClean="0"/>
            </a:br>
            <a:r>
              <a:rPr lang="en-GB" noProof="0" dirty="0" smtClean="0"/>
              <a:t>master title style</a:t>
            </a:r>
            <a:endParaRPr lang="en-GB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11975" y="3366959"/>
            <a:ext cx="5173786" cy="227443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spc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400" spc="0">
                <a:solidFill>
                  <a:schemeClr val="bg1"/>
                </a:solidFill>
              </a:defRPr>
            </a:lvl2pPr>
            <a:lvl3pPr marL="0" indent="0">
              <a:lnSpc>
                <a:spcPts val="2666"/>
              </a:lnSpc>
              <a:spcBef>
                <a:spcPts val="1066"/>
              </a:spcBef>
              <a:buFontTx/>
              <a:buNone/>
              <a:defRPr sz="2700" spc="-67">
                <a:solidFill>
                  <a:schemeClr val="bg1"/>
                </a:solidFill>
              </a:defRPr>
            </a:lvl3pPr>
            <a:lvl4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4pPr>
            <a:lvl5pPr marL="0" indent="0">
              <a:lnSpc>
                <a:spcPts val="2666"/>
              </a:lnSpc>
              <a:buFontTx/>
              <a:buNone/>
              <a:defRPr sz="2700" spc="-67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112886" y="6375673"/>
            <a:ext cx="3859795" cy="12824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 smtClean="0">
                <a:solidFill>
                  <a:schemeClr val="bg2"/>
                </a:solidFill>
                <a:latin typeface="Gill Sans MT"/>
              </a:rPr>
              <a:t>© ARM 2017 </a:t>
            </a:r>
            <a:endParaRPr lang="en-GB" sz="1200" b="0" dirty="0">
              <a:solidFill>
                <a:schemeClr val="bg2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8030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>
            <a:lvl1pPr>
              <a:defRPr spc="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7583" y="1435101"/>
            <a:ext cx="10129064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defRPr sz="2400" spc="0"/>
            </a:lvl1pPr>
            <a:lvl2pPr marL="479876" indent="-239937">
              <a:lnSpc>
                <a:spcPct val="100000"/>
              </a:lnSpc>
              <a:defRPr sz="2000" spc="0"/>
            </a:lvl2pPr>
            <a:lvl3pPr marL="719813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 spc="0"/>
            </a:lvl3pPr>
            <a:lvl4pPr>
              <a:defRPr sz="2000"/>
            </a:lvl4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 smtClean="0"/>
              <a:t>Fourth level</a:t>
            </a:r>
          </a:p>
          <a:p>
            <a:pPr lvl="2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4154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knowledgements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29" y="3272367"/>
            <a:ext cx="1387151" cy="4145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112571" y="5155174"/>
            <a:ext cx="7841180" cy="1179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GB" sz="1400" dirty="0" smtClean="0">
                <a:solidFill>
                  <a:schemeClr val="bg2"/>
                </a:solidFill>
              </a:rPr>
              <a:t>The trademarks featured in this presentation are registered and/or unregistered trademarks of ARM Limited (or its subsidiaries) in the EU and/or elsewhere.  All rights reserved.  All other marks featured may be trademarks of their respective owners.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400" dirty="0" smtClean="0">
                <a:solidFill>
                  <a:schemeClr val="bg2"/>
                </a:solidFill>
              </a:rPr>
              <a:t>Copyright © 2017 ARM Limited</a:t>
            </a:r>
          </a:p>
          <a:p>
            <a:pPr>
              <a:spcAft>
                <a:spcPts val="400"/>
              </a:spcAft>
            </a:pP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112886" y="6395211"/>
            <a:ext cx="3859795" cy="12824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 smtClean="0">
                <a:solidFill>
                  <a:schemeClr val="bg2"/>
                </a:solidFill>
                <a:latin typeface="Gill Sans MT"/>
              </a:rPr>
              <a:t>© ARM 2017 </a:t>
            </a:r>
            <a:endParaRPr lang="en-GB" sz="1200" b="0" dirty="0">
              <a:solidFill>
                <a:schemeClr val="bg2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34306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328" y="1433176"/>
            <a:ext cx="479875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959752" marR="0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marL="959752" marR="0" lvl="3" indent="-239937" algn="l" defTabSz="60452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anose="05000000000000000000" pitchFamily="2" charset="2"/>
              <a:buChar char="§"/>
              <a:tabLst/>
              <a:defRPr/>
            </a:pPr>
            <a:r>
              <a:rPr lang="en-GB" noProof="0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60613" y="1430867"/>
            <a:ext cx="4798750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indent="239937">
              <a:lnSpc>
                <a:spcPct val="100000"/>
              </a:lnSpc>
              <a:buFont typeface="Wingdings" charset="2"/>
              <a:buChar char="§"/>
              <a:defRPr sz="20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1887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328" y="1433176"/>
            <a:ext cx="3119188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marR="0" indent="239937" algn="l" defTabSz="79554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322611" y="1433176"/>
            <a:ext cx="3119188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marR="0" indent="239937" algn="l" defTabSz="79554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 hasCustomPrompt="1"/>
          </p:nvPr>
        </p:nvSpPr>
        <p:spPr>
          <a:xfrm>
            <a:off x="7830021" y="1433176"/>
            <a:ext cx="3119188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marR="0" indent="239937" algn="l" defTabSz="79554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214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narrow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17326" y="1433176"/>
            <a:ext cx="3119188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2117" indent="0">
              <a:lnSpc>
                <a:spcPts val="2666"/>
              </a:lnSpc>
              <a:buNone/>
              <a:defRPr sz="2400"/>
            </a:lvl4pPr>
            <a:lvl5pPr marL="161649" indent="-214292" defTabSz="-360895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320419" y="1433176"/>
            <a:ext cx="6635012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2117" indent="0">
              <a:lnSpc>
                <a:spcPts val="2666"/>
              </a:lnSpc>
              <a:buNone/>
              <a:defRPr sz="2400"/>
            </a:lvl4pPr>
            <a:lvl5pPr marL="161865" indent="-214292" defTabSz="-360895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870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840175" y="1433176"/>
            <a:ext cx="3119188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2117" indent="0">
              <a:lnSpc>
                <a:spcPts val="2666"/>
              </a:lnSpc>
              <a:buNone/>
              <a:defRPr sz="2400"/>
            </a:lvl4pPr>
            <a:lvl5pPr marL="161649" indent="-214292" defTabSz="-360895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6821" y="1433176"/>
            <a:ext cx="6635012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2117" indent="0">
              <a:lnSpc>
                <a:spcPts val="2666"/>
              </a:lnSpc>
              <a:buNone/>
              <a:defRPr sz="2400"/>
            </a:lvl4pPr>
            <a:lvl5pPr marL="161865" indent="-214292" defTabSz="-360895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360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17326" y="1433176"/>
            <a:ext cx="3119188" cy="4564984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/>
              <a:buNone/>
              <a:defRPr sz="2400"/>
            </a:lvl1pPr>
            <a:lvl2pPr marL="323715" indent="-157416">
              <a:lnSpc>
                <a:spcPts val="2666"/>
              </a:lnSpc>
              <a:defRPr sz="2400"/>
            </a:lvl2pPr>
            <a:lvl3pPr marL="499930" indent="-155299">
              <a:lnSpc>
                <a:spcPts val="2666"/>
              </a:lnSpc>
              <a:defRPr sz="2400"/>
            </a:lvl3pPr>
            <a:lvl4pPr marL="2117" indent="0">
              <a:lnSpc>
                <a:spcPts val="2666"/>
              </a:lnSpc>
              <a:buNone/>
              <a:defRPr sz="2400"/>
            </a:lvl4pPr>
            <a:lvl5pPr marL="161649" indent="-214292" defTabSz="-360895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334164" y="1433176"/>
            <a:ext cx="3119188" cy="4564984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/>
              <a:buNone/>
              <a:defRPr sz="2400"/>
            </a:lvl1pPr>
            <a:lvl2pPr marL="323715" indent="-157416">
              <a:lnSpc>
                <a:spcPts val="2666"/>
              </a:lnSpc>
              <a:defRPr sz="2400"/>
            </a:lvl2pPr>
            <a:lvl3pPr marL="499930" indent="-155299">
              <a:lnSpc>
                <a:spcPts val="2666"/>
              </a:lnSpc>
              <a:defRPr sz="2400"/>
            </a:lvl3pPr>
            <a:lvl4pPr marL="2117" indent="0">
              <a:lnSpc>
                <a:spcPts val="2666"/>
              </a:lnSpc>
              <a:buNone/>
              <a:defRPr sz="2400"/>
            </a:lvl4pPr>
            <a:lvl5pPr marL="161865" indent="-214292" defTabSz="-360895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841133" y="1433176"/>
            <a:ext cx="3119188" cy="4564984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/>
              <a:buNone/>
              <a:defRPr sz="2400"/>
            </a:lvl1pPr>
            <a:lvl2pPr marL="323715" indent="-157416">
              <a:lnSpc>
                <a:spcPts val="2666"/>
              </a:lnSpc>
              <a:defRPr sz="2400"/>
            </a:lvl2pPr>
            <a:lvl3pPr marL="499930" indent="-155299">
              <a:lnSpc>
                <a:spcPts val="2666"/>
              </a:lnSpc>
              <a:defRPr sz="2400"/>
            </a:lvl3pPr>
            <a:lvl4pPr marL="2117" indent="0">
              <a:lnSpc>
                <a:spcPts val="2666"/>
              </a:lnSpc>
              <a:buNone/>
              <a:defRPr sz="2400"/>
            </a:lvl4pPr>
            <a:lvl5pPr marL="161865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33271" y="2379535"/>
            <a:ext cx="3119188" cy="2880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818561" y="2379535"/>
            <a:ext cx="3119188" cy="2880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7841157" y="2379535"/>
            <a:ext cx="3119188" cy="2880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121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7332" y="1433176"/>
            <a:ext cx="2364233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marR="0" indent="239937" algn="l" defTabSz="79554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5" hasCustomPrompt="1"/>
          </p:nvPr>
        </p:nvSpPr>
        <p:spPr>
          <a:xfrm>
            <a:off x="5998430" y="1433176"/>
            <a:ext cx="2364233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marR="0" indent="239937" algn="l" defTabSz="79554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15162" y="1507200"/>
            <a:ext cx="2519344" cy="1920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8409444" y="1507200"/>
            <a:ext cx="2519344" cy="1920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3215162" y="3552000"/>
            <a:ext cx="2519344" cy="1920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8409444" y="3552000"/>
            <a:ext cx="2519344" cy="1920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923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4413" y="358342"/>
            <a:ext cx="10133095" cy="558487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897035" y="1553123"/>
            <a:ext cx="5066743" cy="4250599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7331" y="1433176"/>
            <a:ext cx="4929483" cy="4564984"/>
          </a:xfrm>
        </p:spPr>
        <p:txBody>
          <a:bodyPr/>
          <a:lstStyle>
            <a:lvl1pPr marL="239937" indent="-239937">
              <a:lnSpc>
                <a:spcPct val="100000"/>
              </a:lnSpc>
              <a:buFont typeface="Wingdings" panose="05000000000000000000" pitchFamily="2" charset="2"/>
              <a:buChar char="§"/>
              <a:defRPr sz="2400"/>
            </a:lvl1pPr>
            <a:lvl2pPr marL="479876" indent="-239937">
              <a:lnSpc>
                <a:spcPct val="100000"/>
              </a:lnSpc>
              <a:defRPr sz="2000"/>
            </a:lvl2pPr>
            <a:lvl3pPr marL="719813" indent="-239937">
              <a:lnSpc>
                <a:spcPct val="100000"/>
              </a:lnSpc>
              <a:defRPr sz="2000"/>
            </a:lvl3pPr>
            <a:lvl4pPr marL="719813" marR="0" indent="239937" algn="l" defTabSz="79554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charset="2"/>
              <a:buChar char="§"/>
              <a:tabLst/>
              <a:defRPr sz="2000"/>
            </a:lvl4pPr>
            <a:lvl5pPr marL="214292" indent="-214292">
              <a:lnSpc>
                <a:spcPts val="2666"/>
              </a:lnSpc>
              <a:defRPr sz="24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488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411" y="358084"/>
            <a:ext cx="10133095" cy="5585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410" y="1428277"/>
            <a:ext cx="10133095" cy="45649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pic>
        <p:nvPicPr>
          <p:cNvPr id="8" name="Picture 7" descr="ARM_logo.emf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384" y="6294968"/>
            <a:ext cx="686914" cy="205261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824150" y="6375674"/>
            <a:ext cx="3859795" cy="12824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 smtClean="0">
                <a:solidFill>
                  <a:schemeClr val="tx2"/>
                </a:solidFill>
                <a:latin typeface="Gill Sans MT"/>
              </a:rPr>
              <a:t>© ARM 2017 </a:t>
            </a:r>
            <a:endParaRPr lang="en-GB" sz="1200" b="0" dirty="0">
              <a:solidFill>
                <a:schemeClr val="tx2"/>
              </a:solidFill>
              <a:latin typeface="Gill Sans MT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411247" y="6370972"/>
            <a:ext cx="316302" cy="1376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kern="1200" spc="-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234901-3CD3-3044-A890-7A1D647B3CBE}" type="slidenum">
              <a:rPr lang="en-GB" sz="1200" smtClean="0">
                <a:latin typeface="Gill Sans MT"/>
              </a:rPr>
              <a:pPr/>
              <a:t>‹#›</a:t>
            </a:fld>
            <a:endParaRPr lang="en-GB" sz="1200" dirty="0"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87600" y="423333"/>
            <a:ext cx="238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Title 40pt sentence</a:t>
            </a:r>
            <a:r>
              <a:rPr lang="en-US" sz="1400" baseline="0" dirty="0" smtClean="0"/>
              <a:t> c</a:t>
            </a:r>
            <a:r>
              <a:rPr lang="en-US" sz="1400" dirty="0" smtClean="0"/>
              <a:t>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218074" y="1484784"/>
            <a:ext cx="221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Bullets 24pt sentence</a:t>
            </a:r>
            <a:r>
              <a:rPr lang="en-US" sz="1400" baseline="0" dirty="0" smtClean="0"/>
              <a:t> c</a:t>
            </a:r>
            <a:r>
              <a:rPr lang="en-US" sz="1400" dirty="0" smtClean="0"/>
              <a:t>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455120" y="1806682"/>
            <a:ext cx="2455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Sub-bullets 20pt sentence</a:t>
            </a:r>
            <a:r>
              <a:rPr lang="en-US" sz="1400" baseline="0" dirty="0" smtClean="0"/>
              <a:t> c</a:t>
            </a:r>
            <a:r>
              <a:rPr lang="en-US" sz="1400" dirty="0" smtClean="0"/>
              <a:t>ase</a:t>
            </a:r>
          </a:p>
        </p:txBody>
      </p:sp>
    </p:spTree>
    <p:extLst>
      <p:ext uri="{BB962C8B-B14F-4D97-AF65-F5344CB8AC3E}">
        <p14:creationId xmlns:p14="http://schemas.microsoft.com/office/powerpoint/2010/main" val="419645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71" r:id="rId15"/>
    <p:sldLayoutId id="2147483772" r:id="rId16"/>
    <p:sldLayoutId id="2147483773" r:id="rId17"/>
    <p:sldLayoutId id="2147483774" r:id="rId18"/>
    <p:sldLayoutId id="2147483755" r:id="rId19"/>
    <p:sldLayoutId id="2147483769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04554" rtl="0" eaLnBrk="1" latinLnBrk="0" hangingPunct="1">
        <a:lnSpc>
          <a:spcPts val="4266"/>
        </a:lnSpc>
        <a:spcBef>
          <a:spcPct val="0"/>
        </a:spcBef>
        <a:buNone/>
        <a:defRPr sz="4000" b="0" kern="1200" spc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9947" indent="-239947" algn="l" defTabSz="60455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2400" kern="1200" spc="0">
          <a:solidFill>
            <a:schemeClr val="tx2"/>
          </a:solidFill>
          <a:latin typeface="Gill Sans MT"/>
          <a:ea typeface="+mn-ea"/>
          <a:cs typeface="+mn-cs"/>
        </a:defRPr>
      </a:lvl1pPr>
      <a:lvl2pPr marL="479896" indent="-239947" algn="l" defTabSz="60455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2000" kern="1200" spc="0">
          <a:solidFill>
            <a:schemeClr val="tx2"/>
          </a:solidFill>
          <a:latin typeface="Gill Sans MT"/>
          <a:ea typeface="+mn-ea"/>
          <a:cs typeface="+mn-cs"/>
        </a:defRPr>
      </a:lvl2pPr>
      <a:lvl3pPr marL="719843" indent="-239947" algn="l" defTabSz="60455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76000"/>
        <a:buFont typeface="Wingdings" panose="05000000000000000000" pitchFamily="2" charset="2"/>
        <a:buChar char="§"/>
        <a:defRPr sz="2000" kern="1200" spc="0">
          <a:solidFill>
            <a:schemeClr val="tx2"/>
          </a:solidFill>
          <a:latin typeface="Gill Sans MT"/>
          <a:ea typeface="+mn-ea"/>
          <a:cs typeface="+mn-cs"/>
        </a:defRPr>
      </a:lvl3pPr>
      <a:lvl4pPr marL="959792" indent="-239947" algn="l" defTabSz="795578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76000"/>
        <a:buFont typeface="Wingdings" charset="2"/>
        <a:buChar char="§"/>
        <a:defRPr sz="2000" kern="1200" spc="-67">
          <a:solidFill>
            <a:schemeClr val="tx2"/>
          </a:solidFill>
          <a:latin typeface="+mn-lt"/>
          <a:ea typeface="+mn-ea"/>
          <a:cs typeface="+mn-cs"/>
        </a:defRPr>
      </a:lvl4pPr>
      <a:lvl5pPr marL="237192" indent="-237192" algn="l" defTabSz="-600358" rtl="0" eaLnBrk="1" latinLnBrk="0" hangingPunct="1">
        <a:lnSpc>
          <a:spcPts val="3466"/>
        </a:lnSpc>
        <a:spcBef>
          <a:spcPts val="0"/>
        </a:spcBef>
        <a:buSzPct val="76000"/>
        <a:buFont typeface="+mj-lt"/>
        <a:buAutoNum type="arabicPeriod"/>
        <a:defRPr sz="3200" kern="1200" spc="-67">
          <a:solidFill>
            <a:schemeClr val="tx1"/>
          </a:solidFill>
          <a:latin typeface="+mn-lt"/>
          <a:ea typeface="+mn-ea"/>
          <a:cs typeface="+mn-cs"/>
        </a:defRPr>
      </a:lvl5pPr>
      <a:lvl6pPr marL="3325017" indent="-302406" algn="l" defTabSz="60455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9683" indent="-302406" algn="l" defTabSz="60455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34190" indent="-302406" algn="l" defTabSz="60455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38709" indent="-302406" algn="l" defTabSz="60455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4554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111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3664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8261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2790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7326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31946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36453" algn="l" defTabSz="6045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microsoft.com/office/2007/relationships/hdphoto" Target="../media/hdphoto1.wdp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HMP for </a:t>
            </a:r>
            <a:r>
              <a:rPr lang="en-US" dirty="0" err="1"/>
              <a:t>IoT</a:t>
            </a:r>
            <a:r>
              <a:rPr lang="en-US" dirty="0"/>
              <a:t> – The path to powerful ultra-efficient nodes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Mike Eftimakis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Linley </a:t>
            </a:r>
            <a:r>
              <a:rPr lang="en-US" dirty="0" err="1" smtClean="0"/>
              <a:t>IoT</a:t>
            </a:r>
            <a:r>
              <a:rPr lang="en-US" dirty="0" smtClean="0"/>
              <a:t> Conference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Product Manager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IoT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2182090" y="1433176"/>
            <a:ext cx="3433987" cy="4564984"/>
          </a:xfrm>
        </p:spPr>
        <p:txBody>
          <a:bodyPr/>
          <a:lstStyle/>
          <a:p>
            <a:r>
              <a:rPr lang="en-US" dirty="0" smtClean="0"/>
              <a:t>Power constrained</a:t>
            </a:r>
          </a:p>
          <a:p>
            <a:pPr lvl="1"/>
            <a:r>
              <a:rPr lang="en-US" dirty="0" smtClean="0"/>
              <a:t>Battery operation</a:t>
            </a:r>
          </a:p>
          <a:p>
            <a:pPr lvl="1"/>
            <a:r>
              <a:rPr lang="en-US" dirty="0" smtClean="0"/>
              <a:t>Long usage life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Increasing performance</a:t>
            </a:r>
          </a:p>
          <a:p>
            <a:pPr lvl="1"/>
            <a:r>
              <a:rPr lang="en-US" dirty="0" smtClean="0"/>
              <a:t>More sensors</a:t>
            </a:r>
          </a:p>
          <a:p>
            <a:pPr lvl="1"/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Complex control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Security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Low cost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7232073" y="1430867"/>
            <a:ext cx="3727290" cy="4564984"/>
          </a:xfrm>
        </p:spPr>
        <p:txBody>
          <a:bodyPr/>
          <a:lstStyle/>
          <a:p>
            <a:r>
              <a:rPr lang="en-US" dirty="0" smtClean="0"/>
              <a:t>Always ready</a:t>
            </a:r>
          </a:p>
          <a:p>
            <a:pPr lvl="1"/>
            <a:r>
              <a:rPr lang="en-US" dirty="0" smtClean="0"/>
              <a:t>Most of the time scanning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Side applications</a:t>
            </a:r>
          </a:p>
          <a:p>
            <a:pPr lvl="1"/>
            <a:r>
              <a:rPr lang="en-US" dirty="0" smtClean="0"/>
              <a:t>Voice control</a:t>
            </a:r>
          </a:p>
          <a:p>
            <a:pPr lvl="1"/>
            <a:r>
              <a:rPr lang="en-US" dirty="0" smtClean="0"/>
              <a:t>Smart sensing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Security</a:t>
            </a:r>
          </a:p>
          <a:p>
            <a:endParaRPr lang="en-US" dirty="0"/>
          </a:p>
          <a:p>
            <a:r>
              <a:rPr lang="en-US" dirty="0" smtClean="0"/>
              <a:t>Low cost</a:t>
            </a:r>
            <a:endParaRPr lang="en-US" dirty="0"/>
          </a:p>
        </p:txBody>
      </p:sp>
      <p:pic>
        <p:nvPicPr>
          <p:cNvPr id="5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3" y="1433513"/>
            <a:ext cx="1022926" cy="4564062"/>
          </a:xfrm>
          <a:prstGeom prst="rect">
            <a:avLst/>
          </a:prstGeom>
        </p:spPr>
      </p:pic>
      <p:pic>
        <p:nvPicPr>
          <p:cNvPr id="7" name="Picture 14" descr="Image result for gatewa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13" y="1430867"/>
            <a:ext cx="759732" cy="7597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HMP for </a:t>
            </a:r>
            <a:r>
              <a:rPr lang="en-US" dirty="0" err="1" smtClean="0"/>
              <a:t>IoT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process locally</a:t>
            </a:r>
          </a:p>
          <a:p>
            <a:pPr lvl="1"/>
            <a:r>
              <a:rPr lang="en-US" dirty="0" smtClean="0"/>
              <a:t>Low</a:t>
            </a:r>
            <a:r>
              <a:rPr lang="en-US" baseline="0" dirty="0" smtClean="0"/>
              <a:t> power</a:t>
            </a:r>
          </a:p>
          <a:p>
            <a:pPr lvl="1"/>
            <a:r>
              <a:rPr lang="en-US" baseline="0" dirty="0" smtClean="0"/>
              <a:t>High efficiency</a:t>
            </a:r>
          </a:p>
          <a:p>
            <a:pPr lvl="1"/>
            <a:r>
              <a:rPr lang="en-US" dirty="0" smtClean="0"/>
              <a:t>But low-cost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Other reasons</a:t>
            </a:r>
          </a:p>
          <a:p>
            <a:pPr lvl="1"/>
            <a:r>
              <a:rPr lang="en-US" baseline="0" dirty="0" smtClean="0"/>
              <a:t>Reuse SW ecosystem</a:t>
            </a:r>
          </a:p>
          <a:p>
            <a:pPr lvl="1"/>
            <a:r>
              <a:rPr lang="en-US" baseline="0" dirty="0" smtClean="0"/>
              <a:t>Rich UI</a:t>
            </a:r>
          </a:p>
          <a:p>
            <a:pPr lvl="1"/>
            <a:r>
              <a:rPr lang="en-US" dirty="0" smtClean="0"/>
              <a:t>Real-time control</a:t>
            </a:r>
          </a:p>
          <a:p>
            <a:pPr lvl="1"/>
            <a:r>
              <a:rPr lang="en-US" dirty="0" smtClean="0"/>
              <a:t>Context awareness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21" y="1435101"/>
            <a:ext cx="5573864" cy="313814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ight Bracket 3"/>
          <p:cNvSpPr/>
          <p:nvPr/>
        </p:nvSpPr>
        <p:spPr>
          <a:xfrm>
            <a:off x="3747752" y="3812146"/>
            <a:ext cx="77273" cy="566671"/>
          </a:xfrm>
          <a:prstGeom prst="rightBracket">
            <a:avLst/>
          </a:prstGeom>
          <a:ln w="31750" cmpd="sng"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25025" y="3922446"/>
            <a:ext cx="1313646" cy="346069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3"/>
                </a:solidFill>
              </a:rPr>
              <a:t>Cortex-A</a:t>
            </a:r>
          </a:p>
        </p:txBody>
      </p:sp>
      <p:sp>
        <p:nvSpPr>
          <p:cNvPr id="7" name="Right Bracket 6"/>
          <p:cNvSpPr/>
          <p:nvPr/>
        </p:nvSpPr>
        <p:spPr>
          <a:xfrm>
            <a:off x="3747752" y="4507605"/>
            <a:ext cx="77273" cy="566671"/>
          </a:xfrm>
          <a:prstGeom prst="rightBracket">
            <a:avLst/>
          </a:prstGeom>
          <a:ln w="31750" cmpd="sng">
            <a:solidFill>
              <a:schemeClr val="accent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25025" y="4617905"/>
            <a:ext cx="1313646" cy="346069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4"/>
                </a:solidFill>
              </a:rPr>
              <a:t>Cortex-M</a:t>
            </a:r>
          </a:p>
        </p:txBody>
      </p:sp>
    </p:spTree>
    <p:extLst>
      <p:ext uri="{BB962C8B-B14F-4D97-AF65-F5344CB8AC3E}">
        <p14:creationId xmlns:p14="http://schemas.microsoft.com/office/powerpoint/2010/main" val="1862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13" y="358342"/>
            <a:ext cx="10465887" cy="551433"/>
          </a:xfrm>
        </p:spPr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systems have diverse </a:t>
            </a:r>
            <a:r>
              <a:rPr lang="en-US" dirty="0"/>
              <a:t>w</a:t>
            </a:r>
            <a:r>
              <a:rPr lang="en-US" dirty="0" smtClean="0"/>
              <a:t>orkloads</a:t>
            </a:r>
            <a:endParaRPr lang="en-US" dirty="0"/>
          </a:p>
        </p:txBody>
      </p:sp>
      <p:pic>
        <p:nvPicPr>
          <p:cNvPr id="16" name="Picture 15" descr="Icons Green RGB_Text_Smart Watc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0"/>
          <a:stretch/>
        </p:blipFill>
        <p:spPr>
          <a:xfrm>
            <a:off x="1516703" y="1518098"/>
            <a:ext cx="1737360" cy="1848557"/>
          </a:xfrm>
          <a:prstGeom prst="rect">
            <a:avLst/>
          </a:prstGeom>
        </p:spPr>
      </p:pic>
      <p:pic>
        <p:nvPicPr>
          <p:cNvPr id="17" name="Picture 16" descr="Icons Green RGB_Text_Visual Senso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3"/>
          <a:stretch/>
        </p:blipFill>
        <p:spPr>
          <a:xfrm>
            <a:off x="1516703" y="4248155"/>
            <a:ext cx="1694688" cy="1484545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873500" y="2037333"/>
            <a:ext cx="5194300" cy="1447800"/>
          </a:xfrm>
          <a:custGeom>
            <a:avLst/>
            <a:gdLst>
              <a:gd name="connsiteX0" fmla="*/ 0 w 5194300"/>
              <a:gd name="connsiteY0" fmla="*/ 1130300 h 1447800"/>
              <a:gd name="connsiteX1" fmla="*/ 2235200 w 5194300"/>
              <a:gd name="connsiteY1" fmla="*/ 1130300 h 1447800"/>
              <a:gd name="connsiteX2" fmla="*/ 2235200 w 5194300"/>
              <a:gd name="connsiteY2" fmla="*/ 0 h 1447800"/>
              <a:gd name="connsiteX3" fmla="*/ 2679700 w 5194300"/>
              <a:gd name="connsiteY3" fmla="*/ 0 h 1447800"/>
              <a:gd name="connsiteX4" fmla="*/ 2679700 w 5194300"/>
              <a:gd name="connsiteY4" fmla="*/ 1447800 h 1447800"/>
              <a:gd name="connsiteX5" fmla="*/ 5194300 w 5194300"/>
              <a:gd name="connsiteY5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4300" h="1447800">
                <a:moveTo>
                  <a:pt x="0" y="1130300"/>
                </a:moveTo>
                <a:lnTo>
                  <a:pt x="2235200" y="1130300"/>
                </a:lnTo>
                <a:lnTo>
                  <a:pt x="2235200" y="0"/>
                </a:lnTo>
                <a:lnTo>
                  <a:pt x="2679700" y="0"/>
                </a:lnTo>
                <a:lnTo>
                  <a:pt x="2679700" y="1447800"/>
                </a:lnTo>
                <a:lnTo>
                  <a:pt x="5194300" y="1447800"/>
                </a:lnTo>
              </a:path>
            </a:pathLst>
          </a:cu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793680" y="1206625"/>
            <a:ext cx="0" cy="2352216"/>
          </a:xfrm>
          <a:prstGeom prst="line">
            <a:avLst/>
          </a:prstGeom>
          <a:ln w="38100" cmpd="sng">
            <a:solidFill>
              <a:srgbClr val="128CAB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93680" y="3558841"/>
            <a:ext cx="5388420" cy="0"/>
          </a:xfrm>
          <a:prstGeom prst="line">
            <a:avLst/>
          </a:prstGeom>
          <a:ln w="38100" cmpd="sng">
            <a:solidFill>
              <a:srgbClr val="128CAB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51300" y="1660871"/>
            <a:ext cx="1955800" cy="1392462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dirty="0" smtClean="0">
                <a:solidFill>
                  <a:schemeClr val="tx1"/>
                </a:solidFill>
              </a:rPr>
              <a:t>Ambient mode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Sensing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Notifications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Time / date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Calendar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40763" y="1216163"/>
            <a:ext cx="1955800" cy="1392462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dirty="0" smtClean="0">
                <a:solidFill>
                  <a:schemeClr val="tx1"/>
                </a:solidFill>
              </a:rPr>
              <a:t>Interactive mode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Search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Messages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Audio / Video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Calling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43800" y="3078835"/>
            <a:ext cx="1955800" cy="40629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smtClean="0">
                <a:solidFill>
                  <a:schemeClr val="tx1"/>
                </a:solidFill>
              </a:rPr>
              <a:t>Sleep mode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793680" y="3938642"/>
            <a:ext cx="0" cy="2057218"/>
          </a:xfrm>
          <a:prstGeom prst="line">
            <a:avLst/>
          </a:prstGeom>
          <a:ln w="38100" cmpd="sng">
            <a:solidFill>
              <a:srgbClr val="128CAB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93680" y="5995860"/>
            <a:ext cx="5388420" cy="0"/>
          </a:xfrm>
          <a:prstGeom prst="line">
            <a:avLst/>
          </a:prstGeom>
          <a:ln w="38100" cmpd="sng">
            <a:solidFill>
              <a:srgbClr val="128CAB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835400" y="5655452"/>
            <a:ext cx="457200" cy="292100"/>
          </a:xfrm>
          <a:custGeom>
            <a:avLst/>
            <a:gdLst>
              <a:gd name="connsiteX0" fmla="*/ 0 w 457200"/>
              <a:gd name="connsiteY0" fmla="*/ 279400 h 292100"/>
              <a:gd name="connsiteX1" fmla="*/ 368300 w 457200"/>
              <a:gd name="connsiteY1" fmla="*/ 279400 h 292100"/>
              <a:gd name="connsiteX2" fmla="*/ 368300 w 457200"/>
              <a:gd name="connsiteY2" fmla="*/ 0 h 292100"/>
              <a:gd name="connsiteX3" fmla="*/ 457200 w 457200"/>
              <a:gd name="connsiteY3" fmla="*/ 0 h 292100"/>
              <a:gd name="connsiteX4" fmla="*/ 457200 w 457200"/>
              <a:gd name="connsiteY4" fmla="*/ 292100 h 292100"/>
              <a:gd name="connsiteX5" fmla="*/ 457200 w 457200"/>
              <a:gd name="connsiteY5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292100">
                <a:moveTo>
                  <a:pt x="0" y="279400"/>
                </a:moveTo>
                <a:lnTo>
                  <a:pt x="368300" y="279400"/>
                </a:lnTo>
                <a:lnTo>
                  <a:pt x="368300" y="0"/>
                </a:lnTo>
                <a:lnTo>
                  <a:pt x="457200" y="0"/>
                </a:lnTo>
                <a:lnTo>
                  <a:pt x="457200" y="292100"/>
                </a:lnTo>
                <a:lnTo>
                  <a:pt x="457200" y="292100"/>
                </a:lnTo>
              </a:path>
            </a:pathLst>
          </a:cu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292600" y="5655452"/>
            <a:ext cx="457200" cy="292100"/>
          </a:xfrm>
          <a:custGeom>
            <a:avLst/>
            <a:gdLst>
              <a:gd name="connsiteX0" fmla="*/ 0 w 457200"/>
              <a:gd name="connsiteY0" fmla="*/ 279400 h 292100"/>
              <a:gd name="connsiteX1" fmla="*/ 368300 w 457200"/>
              <a:gd name="connsiteY1" fmla="*/ 279400 h 292100"/>
              <a:gd name="connsiteX2" fmla="*/ 368300 w 457200"/>
              <a:gd name="connsiteY2" fmla="*/ 0 h 292100"/>
              <a:gd name="connsiteX3" fmla="*/ 457200 w 457200"/>
              <a:gd name="connsiteY3" fmla="*/ 0 h 292100"/>
              <a:gd name="connsiteX4" fmla="*/ 457200 w 457200"/>
              <a:gd name="connsiteY4" fmla="*/ 292100 h 292100"/>
              <a:gd name="connsiteX5" fmla="*/ 457200 w 457200"/>
              <a:gd name="connsiteY5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292100">
                <a:moveTo>
                  <a:pt x="0" y="279400"/>
                </a:moveTo>
                <a:lnTo>
                  <a:pt x="368300" y="279400"/>
                </a:lnTo>
                <a:lnTo>
                  <a:pt x="368300" y="0"/>
                </a:lnTo>
                <a:lnTo>
                  <a:pt x="457200" y="0"/>
                </a:lnTo>
                <a:lnTo>
                  <a:pt x="457200" y="292100"/>
                </a:lnTo>
                <a:lnTo>
                  <a:pt x="457200" y="292100"/>
                </a:lnTo>
              </a:path>
            </a:pathLst>
          </a:cu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749800" y="5655452"/>
            <a:ext cx="457200" cy="292100"/>
          </a:xfrm>
          <a:custGeom>
            <a:avLst/>
            <a:gdLst>
              <a:gd name="connsiteX0" fmla="*/ 0 w 457200"/>
              <a:gd name="connsiteY0" fmla="*/ 279400 h 292100"/>
              <a:gd name="connsiteX1" fmla="*/ 368300 w 457200"/>
              <a:gd name="connsiteY1" fmla="*/ 279400 h 292100"/>
              <a:gd name="connsiteX2" fmla="*/ 368300 w 457200"/>
              <a:gd name="connsiteY2" fmla="*/ 0 h 292100"/>
              <a:gd name="connsiteX3" fmla="*/ 457200 w 457200"/>
              <a:gd name="connsiteY3" fmla="*/ 0 h 292100"/>
              <a:gd name="connsiteX4" fmla="*/ 457200 w 457200"/>
              <a:gd name="connsiteY4" fmla="*/ 292100 h 292100"/>
              <a:gd name="connsiteX5" fmla="*/ 457200 w 457200"/>
              <a:gd name="connsiteY5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292100">
                <a:moveTo>
                  <a:pt x="0" y="279400"/>
                </a:moveTo>
                <a:lnTo>
                  <a:pt x="368300" y="279400"/>
                </a:lnTo>
                <a:lnTo>
                  <a:pt x="368300" y="0"/>
                </a:lnTo>
                <a:lnTo>
                  <a:pt x="457200" y="0"/>
                </a:lnTo>
                <a:lnTo>
                  <a:pt x="457200" y="292100"/>
                </a:lnTo>
                <a:lnTo>
                  <a:pt x="457200" y="292100"/>
                </a:lnTo>
              </a:path>
            </a:pathLst>
          </a:cu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207000" y="5655452"/>
            <a:ext cx="457200" cy="292100"/>
          </a:xfrm>
          <a:custGeom>
            <a:avLst/>
            <a:gdLst>
              <a:gd name="connsiteX0" fmla="*/ 0 w 457200"/>
              <a:gd name="connsiteY0" fmla="*/ 279400 h 292100"/>
              <a:gd name="connsiteX1" fmla="*/ 368300 w 457200"/>
              <a:gd name="connsiteY1" fmla="*/ 279400 h 292100"/>
              <a:gd name="connsiteX2" fmla="*/ 368300 w 457200"/>
              <a:gd name="connsiteY2" fmla="*/ 0 h 292100"/>
              <a:gd name="connsiteX3" fmla="*/ 457200 w 457200"/>
              <a:gd name="connsiteY3" fmla="*/ 0 h 292100"/>
              <a:gd name="connsiteX4" fmla="*/ 457200 w 457200"/>
              <a:gd name="connsiteY4" fmla="*/ 292100 h 292100"/>
              <a:gd name="connsiteX5" fmla="*/ 457200 w 457200"/>
              <a:gd name="connsiteY5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292100">
                <a:moveTo>
                  <a:pt x="0" y="279400"/>
                </a:moveTo>
                <a:lnTo>
                  <a:pt x="368300" y="279400"/>
                </a:lnTo>
                <a:lnTo>
                  <a:pt x="368300" y="0"/>
                </a:lnTo>
                <a:lnTo>
                  <a:pt x="457200" y="0"/>
                </a:lnTo>
                <a:lnTo>
                  <a:pt x="457200" y="292100"/>
                </a:lnTo>
                <a:lnTo>
                  <a:pt x="457200" y="292100"/>
                </a:lnTo>
              </a:path>
            </a:pathLst>
          </a:cu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664200" y="5655452"/>
            <a:ext cx="457200" cy="292100"/>
          </a:xfrm>
          <a:custGeom>
            <a:avLst/>
            <a:gdLst>
              <a:gd name="connsiteX0" fmla="*/ 0 w 457200"/>
              <a:gd name="connsiteY0" fmla="*/ 279400 h 292100"/>
              <a:gd name="connsiteX1" fmla="*/ 368300 w 457200"/>
              <a:gd name="connsiteY1" fmla="*/ 279400 h 292100"/>
              <a:gd name="connsiteX2" fmla="*/ 368300 w 457200"/>
              <a:gd name="connsiteY2" fmla="*/ 0 h 292100"/>
              <a:gd name="connsiteX3" fmla="*/ 457200 w 457200"/>
              <a:gd name="connsiteY3" fmla="*/ 0 h 292100"/>
              <a:gd name="connsiteX4" fmla="*/ 457200 w 457200"/>
              <a:gd name="connsiteY4" fmla="*/ 292100 h 292100"/>
              <a:gd name="connsiteX5" fmla="*/ 457200 w 457200"/>
              <a:gd name="connsiteY5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292100">
                <a:moveTo>
                  <a:pt x="0" y="279400"/>
                </a:moveTo>
                <a:lnTo>
                  <a:pt x="368300" y="279400"/>
                </a:lnTo>
                <a:lnTo>
                  <a:pt x="368300" y="0"/>
                </a:lnTo>
                <a:lnTo>
                  <a:pt x="457200" y="0"/>
                </a:lnTo>
                <a:lnTo>
                  <a:pt x="457200" y="292100"/>
                </a:lnTo>
                <a:lnTo>
                  <a:pt x="457200" y="292100"/>
                </a:lnTo>
              </a:path>
            </a:pathLst>
          </a:cu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121400" y="5655452"/>
            <a:ext cx="457200" cy="292100"/>
          </a:xfrm>
          <a:custGeom>
            <a:avLst/>
            <a:gdLst>
              <a:gd name="connsiteX0" fmla="*/ 0 w 457200"/>
              <a:gd name="connsiteY0" fmla="*/ 279400 h 292100"/>
              <a:gd name="connsiteX1" fmla="*/ 368300 w 457200"/>
              <a:gd name="connsiteY1" fmla="*/ 279400 h 292100"/>
              <a:gd name="connsiteX2" fmla="*/ 368300 w 457200"/>
              <a:gd name="connsiteY2" fmla="*/ 0 h 292100"/>
              <a:gd name="connsiteX3" fmla="*/ 457200 w 457200"/>
              <a:gd name="connsiteY3" fmla="*/ 0 h 292100"/>
              <a:gd name="connsiteX4" fmla="*/ 457200 w 457200"/>
              <a:gd name="connsiteY4" fmla="*/ 292100 h 292100"/>
              <a:gd name="connsiteX5" fmla="*/ 457200 w 457200"/>
              <a:gd name="connsiteY5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292100">
                <a:moveTo>
                  <a:pt x="0" y="279400"/>
                </a:moveTo>
                <a:lnTo>
                  <a:pt x="368300" y="279400"/>
                </a:lnTo>
                <a:lnTo>
                  <a:pt x="368300" y="0"/>
                </a:lnTo>
                <a:lnTo>
                  <a:pt x="457200" y="0"/>
                </a:lnTo>
                <a:lnTo>
                  <a:pt x="457200" y="292100"/>
                </a:lnTo>
                <a:lnTo>
                  <a:pt x="457200" y="292100"/>
                </a:lnTo>
              </a:path>
            </a:pathLst>
          </a:cu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578600" y="5655452"/>
            <a:ext cx="457200" cy="279400"/>
          </a:xfrm>
          <a:custGeom>
            <a:avLst/>
            <a:gdLst>
              <a:gd name="connsiteX0" fmla="*/ 0 w 457200"/>
              <a:gd name="connsiteY0" fmla="*/ 279400 h 292100"/>
              <a:gd name="connsiteX1" fmla="*/ 368300 w 457200"/>
              <a:gd name="connsiteY1" fmla="*/ 279400 h 292100"/>
              <a:gd name="connsiteX2" fmla="*/ 368300 w 457200"/>
              <a:gd name="connsiteY2" fmla="*/ 0 h 292100"/>
              <a:gd name="connsiteX3" fmla="*/ 457200 w 457200"/>
              <a:gd name="connsiteY3" fmla="*/ 0 h 292100"/>
              <a:gd name="connsiteX4" fmla="*/ 457200 w 457200"/>
              <a:gd name="connsiteY4" fmla="*/ 292100 h 292100"/>
              <a:gd name="connsiteX5" fmla="*/ 457200 w 457200"/>
              <a:gd name="connsiteY5" fmla="*/ 292100 h 292100"/>
              <a:gd name="connsiteX0" fmla="*/ 0 w 457200"/>
              <a:gd name="connsiteY0" fmla="*/ 279400 h 292100"/>
              <a:gd name="connsiteX1" fmla="*/ 368300 w 457200"/>
              <a:gd name="connsiteY1" fmla="*/ 279400 h 292100"/>
              <a:gd name="connsiteX2" fmla="*/ 368300 w 457200"/>
              <a:gd name="connsiteY2" fmla="*/ 0 h 292100"/>
              <a:gd name="connsiteX3" fmla="*/ 457200 w 457200"/>
              <a:gd name="connsiteY3" fmla="*/ 0 h 292100"/>
              <a:gd name="connsiteX4" fmla="*/ 457200 w 457200"/>
              <a:gd name="connsiteY4" fmla="*/ 292100 h 292100"/>
              <a:gd name="connsiteX0" fmla="*/ 0 w 457200"/>
              <a:gd name="connsiteY0" fmla="*/ 279400 h 279400"/>
              <a:gd name="connsiteX1" fmla="*/ 368300 w 457200"/>
              <a:gd name="connsiteY1" fmla="*/ 279400 h 279400"/>
              <a:gd name="connsiteX2" fmla="*/ 368300 w 457200"/>
              <a:gd name="connsiteY2" fmla="*/ 0 h 279400"/>
              <a:gd name="connsiteX3" fmla="*/ 457200 w 457200"/>
              <a:gd name="connsiteY3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79400">
                <a:moveTo>
                  <a:pt x="0" y="279400"/>
                </a:moveTo>
                <a:lnTo>
                  <a:pt x="368300" y="279400"/>
                </a:lnTo>
                <a:lnTo>
                  <a:pt x="368300" y="0"/>
                </a:lnTo>
                <a:lnTo>
                  <a:pt x="457200" y="0"/>
                </a:lnTo>
              </a:path>
            </a:pathLst>
          </a:cu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023100" y="4144152"/>
            <a:ext cx="1117600" cy="1803400"/>
          </a:xfrm>
          <a:custGeom>
            <a:avLst/>
            <a:gdLst>
              <a:gd name="connsiteX0" fmla="*/ 0 w 1117600"/>
              <a:gd name="connsiteY0" fmla="*/ 1498600 h 1803400"/>
              <a:gd name="connsiteX1" fmla="*/ 0 w 1117600"/>
              <a:gd name="connsiteY1" fmla="*/ 0 h 1803400"/>
              <a:gd name="connsiteX2" fmla="*/ 1117600 w 1117600"/>
              <a:gd name="connsiteY2" fmla="*/ 0 h 1803400"/>
              <a:gd name="connsiteX3" fmla="*/ 1117600 w 1117600"/>
              <a:gd name="connsiteY3" fmla="*/ 1803400 h 1803400"/>
              <a:gd name="connsiteX4" fmla="*/ 1079500 w 1117600"/>
              <a:gd name="connsiteY4" fmla="*/ 1803400 h 1803400"/>
              <a:gd name="connsiteX0" fmla="*/ 0 w 1117600"/>
              <a:gd name="connsiteY0" fmla="*/ 1498600 h 1803400"/>
              <a:gd name="connsiteX1" fmla="*/ 0 w 1117600"/>
              <a:gd name="connsiteY1" fmla="*/ 0 h 1803400"/>
              <a:gd name="connsiteX2" fmla="*/ 1117600 w 1117600"/>
              <a:gd name="connsiteY2" fmla="*/ 0 h 1803400"/>
              <a:gd name="connsiteX3" fmla="*/ 1117600 w 1117600"/>
              <a:gd name="connsiteY3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600" h="1803400">
                <a:moveTo>
                  <a:pt x="0" y="1498600"/>
                </a:moveTo>
                <a:lnTo>
                  <a:pt x="0" y="0"/>
                </a:lnTo>
                <a:lnTo>
                  <a:pt x="1117600" y="0"/>
                </a:lnTo>
                <a:lnTo>
                  <a:pt x="1117600" y="1803400"/>
                </a:lnTo>
              </a:path>
            </a:pathLst>
          </a:cu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140700" y="5655452"/>
            <a:ext cx="457200" cy="292100"/>
          </a:xfrm>
          <a:custGeom>
            <a:avLst/>
            <a:gdLst>
              <a:gd name="connsiteX0" fmla="*/ 0 w 457200"/>
              <a:gd name="connsiteY0" fmla="*/ 279400 h 292100"/>
              <a:gd name="connsiteX1" fmla="*/ 368300 w 457200"/>
              <a:gd name="connsiteY1" fmla="*/ 279400 h 292100"/>
              <a:gd name="connsiteX2" fmla="*/ 368300 w 457200"/>
              <a:gd name="connsiteY2" fmla="*/ 0 h 292100"/>
              <a:gd name="connsiteX3" fmla="*/ 457200 w 457200"/>
              <a:gd name="connsiteY3" fmla="*/ 0 h 292100"/>
              <a:gd name="connsiteX4" fmla="*/ 457200 w 457200"/>
              <a:gd name="connsiteY4" fmla="*/ 292100 h 292100"/>
              <a:gd name="connsiteX5" fmla="*/ 457200 w 457200"/>
              <a:gd name="connsiteY5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292100">
                <a:moveTo>
                  <a:pt x="0" y="279400"/>
                </a:moveTo>
                <a:lnTo>
                  <a:pt x="368300" y="279400"/>
                </a:lnTo>
                <a:lnTo>
                  <a:pt x="368300" y="0"/>
                </a:lnTo>
                <a:lnTo>
                  <a:pt x="457200" y="0"/>
                </a:lnTo>
                <a:lnTo>
                  <a:pt x="457200" y="292100"/>
                </a:lnTo>
                <a:lnTo>
                  <a:pt x="457200" y="292100"/>
                </a:lnTo>
              </a:path>
            </a:pathLst>
          </a:cu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8596563" y="5655452"/>
            <a:ext cx="457200" cy="292100"/>
          </a:xfrm>
          <a:custGeom>
            <a:avLst/>
            <a:gdLst>
              <a:gd name="connsiteX0" fmla="*/ 0 w 457200"/>
              <a:gd name="connsiteY0" fmla="*/ 279400 h 292100"/>
              <a:gd name="connsiteX1" fmla="*/ 368300 w 457200"/>
              <a:gd name="connsiteY1" fmla="*/ 279400 h 292100"/>
              <a:gd name="connsiteX2" fmla="*/ 368300 w 457200"/>
              <a:gd name="connsiteY2" fmla="*/ 0 h 292100"/>
              <a:gd name="connsiteX3" fmla="*/ 457200 w 457200"/>
              <a:gd name="connsiteY3" fmla="*/ 0 h 292100"/>
              <a:gd name="connsiteX4" fmla="*/ 457200 w 457200"/>
              <a:gd name="connsiteY4" fmla="*/ 292100 h 292100"/>
              <a:gd name="connsiteX5" fmla="*/ 457200 w 457200"/>
              <a:gd name="connsiteY5" fmla="*/ 29210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292100">
                <a:moveTo>
                  <a:pt x="0" y="279400"/>
                </a:moveTo>
                <a:lnTo>
                  <a:pt x="368300" y="279400"/>
                </a:lnTo>
                <a:lnTo>
                  <a:pt x="368300" y="0"/>
                </a:lnTo>
                <a:lnTo>
                  <a:pt x="457200" y="0"/>
                </a:lnTo>
                <a:lnTo>
                  <a:pt x="457200" y="292100"/>
                </a:lnTo>
                <a:lnTo>
                  <a:pt x="457200" y="292100"/>
                </a:lnTo>
              </a:path>
            </a:pathLst>
          </a:cu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94200" y="4395844"/>
            <a:ext cx="1955800" cy="115030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dirty="0" smtClean="0">
                <a:solidFill>
                  <a:schemeClr val="tx1"/>
                </a:solidFill>
              </a:rPr>
              <a:t>Regular sampling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Check environment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Wait for trigger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RF scanning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04200" y="3938642"/>
            <a:ext cx="1955800" cy="848973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dirty="0" smtClean="0">
                <a:solidFill>
                  <a:schemeClr val="tx1"/>
                </a:solidFill>
              </a:rPr>
              <a:t>Exception handling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Face recognition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Video streaming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93680" y="1216163"/>
            <a:ext cx="778164" cy="33540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smtClean="0">
                <a:solidFill>
                  <a:schemeClr val="accent1"/>
                </a:solidFill>
              </a:rPr>
              <a:t>Energy</a:t>
            </a:r>
            <a:endParaRPr lang="en-US" sz="1400" dirty="0" err="1" smtClean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93680" y="3951136"/>
            <a:ext cx="778164" cy="33540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Energy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182100" y="3391137"/>
            <a:ext cx="778164" cy="33540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Time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188028" y="5828156"/>
            <a:ext cx="778164" cy="33540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smtClean="0">
                <a:solidFill>
                  <a:schemeClr val="accent1"/>
                </a:solidFill>
              </a:rPr>
              <a:t>Time</a:t>
            </a:r>
            <a:endParaRPr lang="en-US" sz="1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8597491" y="4998826"/>
            <a:ext cx="1809706" cy="0"/>
          </a:xfrm>
          <a:prstGeom prst="line">
            <a:avLst/>
          </a:prstGeom>
          <a:ln w="19050" cmpd="sng">
            <a:solidFill>
              <a:schemeClr val="accent6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HMP system example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638133307"/>
              </p:ext>
            </p:extLst>
          </p:nvPr>
        </p:nvGraphicFramePr>
        <p:xfrm>
          <a:off x="817563" y="1433513"/>
          <a:ext cx="4799012" cy="456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4"/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1748744795"/>
              </p:ext>
            </p:extLst>
          </p:nvPr>
        </p:nvGraphicFramePr>
        <p:xfrm>
          <a:off x="6161088" y="1430338"/>
          <a:ext cx="4799012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Oval 13"/>
          <p:cNvSpPr/>
          <p:nvPr/>
        </p:nvSpPr>
        <p:spPr>
          <a:xfrm>
            <a:off x="9313622" y="2588441"/>
            <a:ext cx="1268354" cy="1235288"/>
          </a:xfrm>
          <a:prstGeom prst="ellipse">
            <a:avLst/>
          </a:prstGeom>
          <a:solidFill>
            <a:schemeClr val="accent2"/>
          </a:solidFill>
          <a:ln w="381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3199" dirty="0">
                <a:solidFill>
                  <a:srgbClr val="FFFFFF"/>
                </a:solidFill>
              </a:rPr>
              <a:t>60x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52760" y="3785108"/>
            <a:ext cx="990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Less </a:t>
            </a:r>
          </a:p>
          <a:p>
            <a:pPr algn="ctr"/>
            <a:r>
              <a:rPr lang="en-US" sz="2400" dirty="0"/>
              <a:t>power</a:t>
            </a:r>
          </a:p>
        </p:txBody>
      </p:sp>
      <p:sp>
        <p:nvSpPr>
          <p:cNvPr id="20" name="Oval 19"/>
          <p:cNvSpPr/>
          <p:nvPr/>
        </p:nvSpPr>
        <p:spPr>
          <a:xfrm>
            <a:off x="4026560" y="2588441"/>
            <a:ext cx="1268353" cy="1235288"/>
          </a:xfrm>
          <a:prstGeom prst="ellipse">
            <a:avLst/>
          </a:prstGeom>
          <a:solidFill>
            <a:schemeClr val="accent3"/>
          </a:solidFill>
          <a:ln w="381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GB" sz="3199">
                <a:solidFill>
                  <a:srgbClr val="FFFFFF"/>
                </a:solidFill>
              </a:rPr>
              <a:t>18x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1486" y="3785108"/>
            <a:ext cx="1778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More </a:t>
            </a:r>
          </a:p>
          <a:p>
            <a:pPr algn="ctr"/>
            <a:r>
              <a:rPr lang="en-US" sz="2400" dirty="0"/>
              <a:t>performance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792611" y="1917504"/>
            <a:ext cx="2117185" cy="0"/>
          </a:xfrm>
          <a:prstGeom prst="line">
            <a:avLst/>
          </a:prstGeom>
          <a:ln w="19050" cmpd="sng">
            <a:solidFill>
              <a:schemeClr val="accent6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Up Arrow 11"/>
          <p:cNvSpPr/>
          <p:nvPr/>
        </p:nvSpPr>
        <p:spPr>
          <a:xfrm>
            <a:off x="3375407" y="1955308"/>
            <a:ext cx="415636" cy="2911222"/>
          </a:xfrm>
          <a:prstGeom prst="upArrow">
            <a:avLst/>
          </a:prstGeom>
          <a:solidFill>
            <a:schemeClr val="accent3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315786" y="4866530"/>
            <a:ext cx="1809706" cy="0"/>
          </a:xfrm>
          <a:prstGeom prst="line">
            <a:avLst/>
          </a:prstGeom>
          <a:ln w="19050" cmpd="sng">
            <a:solidFill>
              <a:schemeClr val="accent6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74316" y="1955212"/>
            <a:ext cx="2117185" cy="0"/>
          </a:xfrm>
          <a:prstGeom prst="line">
            <a:avLst/>
          </a:prstGeom>
          <a:ln w="19050" cmpd="sng">
            <a:solidFill>
              <a:schemeClr val="accent6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Up Arrow 29"/>
          <p:cNvSpPr/>
          <p:nvPr/>
        </p:nvSpPr>
        <p:spPr>
          <a:xfrm rot="10800000">
            <a:off x="8657112" y="1955308"/>
            <a:ext cx="415636" cy="3043518"/>
          </a:xfrm>
          <a:prstGeom prst="upArrow">
            <a:avLst/>
          </a:prstGeom>
          <a:solidFill>
            <a:schemeClr val="accent2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System design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 flipH="1">
            <a:off x="6873685" y="5571604"/>
            <a:ext cx="896" cy="249821"/>
          </a:xfrm>
          <a:prstGeom prst="line">
            <a:avLst/>
          </a:prstGeom>
          <a:ln w="31750" cmpd="sng">
            <a:solidFill>
              <a:srgbClr val="41444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235295" y="3786088"/>
            <a:ext cx="725" cy="906539"/>
          </a:xfrm>
          <a:prstGeom prst="line">
            <a:avLst/>
          </a:prstGeom>
          <a:ln w="31750" cmpd="sng">
            <a:solidFill>
              <a:srgbClr val="41444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011752" y="3366719"/>
            <a:ext cx="1588" cy="153666"/>
          </a:xfrm>
          <a:prstGeom prst="line">
            <a:avLst/>
          </a:prstGeom>
          <a:ln w="31750" cmpd="sng">
            <a:solidFill>
              <a:srgbClr val="41444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236020" y="3390044"/>
            <a:ext cx="1588" cy="153666"/>
          </a:xfrm>
          <a:prstGeom prst="line">
            <a:avLst/>
          </a:prstGeom>
          <a:ln w="31750" cmpd="sng">
            <a:solidFill>
              <a:srgbClr val="41444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922818" y="3773418"/>
            <a:ext cx="1588" cy="119437"/>
          </a:xfrm>
          <a:prstGeom prst="line">
            <a:avLst/>
          </a:prstGeom>
          <a:ln w="31750" cmpd="sng">
            <a:solidFill>
              <a:srgbClr val="41444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</a:t>
            </a:r>
            <a:r>
              <a:rPr lang="en-US" dirty="0"/>
              <a:t>c</a:t>
            </a:r>
            <a:r>
              <a:rPr lang="en-US" dirty="0" smtClean="0"/>
              <a:t>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Memory map fusion </a:t>
            </a:r>
            <a:r>
              <a:rPr lang="en-US" dirty="0" smtClean="0"/>
              <a:t>– partitioning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Security</a:t>
            </a:r>
          </a:p>
          <a:p>
            <a:pPr>
              <a:lnSpc>
                <a:spcPct val="150000"/>
              </a:lnSpc>
            </a:pPr>
            <a:r>
              <a:rPr lang="en-US" dirty="0"/>
              <a:t>Power </a:t>
            </a:r>
            <a:r>
              <a:rPr lang="en-US" dirty="0" smtClean="0"/>
              <a:t>optimization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Inter-processor communication</a:t>
            </a:r>
          </a:p>
          <a:p>
            <a:pPr>
              <a:lnSpc>
                <a:spcPct val="150000"/>
              </a:lnSpc>
            </a:pPr>
            <a:r>
              <a:rPr lang="en-US" dirty="0"/>
              <a:t>Software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Debug</a:t>
            </a:r>
            <a:endParaRPr lang="en-US" dirty="0"/>
          </a:p>
        </p:txBody>
      </p:sp>
      <p:sp>
        <p:nvSpPr>
          <p:cNvPr id="69" name="Content Placeholder 68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/>
                </a:solidFill>
              </a:rPr>
              <a:t>Generic HMP compute subsystem using Cortex processors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4085" y="4631302"/>
            <a:ext cx="4543529" cy="374599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Interconnect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720549" y="2841825"/>
            <a:ext cx="1091148" cy="1550181"/>
            <a:chOff x="6611772" y="2041748"/>
            <a:chExt cx="1091148" cy="1550181"/>
          </a:xfrm>
        </p:grpSpPr>
        <p:sp>
          <p:nvSpPr>
            <p:cNvPr id="9" name="Rectangle 8"/>
            <p:cNvSpPr/>
            <p:nvPr/>
          </p:nvSpPr>
          <p:spPr>
            <a:xfrm>
              <a:off x="6670447" y="2123272"/>
              <a:ext cx="468680" cy="469537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99589" y="2123267"/>
              <a:ext cx="468680" cy="468000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69670" y="2632916"/>
              <a:ext cx="468680" cy="469537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98812" y="2632917"/>
              <a:ext cx="468680" cy="469536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11772" y="2041748"/>
              <a:ext cx="1091148" cy="1550181"/>
            </a:xfrm>
            <a:prstGeom prst="rect">
              <a:avLst/>
            </a:prstGeom>
            <a:noFill/>
            <a:ln w="127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69670" y="3170869"/>
              <a:ext cx="978826" cy="383622"/>
            </a:xfrm>
            <a:prstGeom prst="rect">
              <a:avLst/>
            </a:prstGeom>
            <a:noFill/>
            <a:ln w="127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Shared L2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9001680" y="2964993"/>
            <a:ext cx="468680" cy="468000"/>
          </a:xfrm>
          <a:prstGeom prst="rect">
            <a:avLst/>
          </a:prstGeom>
          <a:solidFill>
            <a:schemeClr val="accent4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b="1" dirty="0" err="1" smtClean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867275" y="3031266"/>
            <a:ext cx="293719" cy="335453"/>
          </a:xfrm>
          <a:prstGeom prst="rect">
            <a:avLst/>
          </a:prstGeom>
          <a:solidFill>
            <a:schemeClr val="accent4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b="1" dirty="0" err="1" smtClean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89621" y="3506041"/>
            <a:ext cx="1549634" cy="280047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AHB interconnect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843881" y="2877600"/>
            <a:ext cx="1714028" cy="1476637"/>
          </a:xfrm>
          <a:prstGeom prst="rect">
            <a:avLst/>
          </a:prstGeom>
          <a:noFill/>
          <a:ln w="12700" cmpd="sng">
            <a:solidFill>
              <a:schemeClr val="accent4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b="1" dirty="0" err="1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406382" y="3859136"/>
            <a:ext cx="1032873" cy="448712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Local memory</a:t>
            </a:r>
          </a:p>
        </p:txBody>
      </p:sp>
      <p:cxnSp>
        <p:nvCxnSpPr>
          <p:cNvPr id="42" name="Straight Connector 41"/>
          <p:cNvCxnSpPr>
            <a:stCxn id="13" idx="2"/>
          </p:cNvCxnSpPr>
          <p:nvPr/>
        </p:nvCxnSpPr>
        <p:spPr>
          <a:xfrm flipH="1">
            <a:off x="7265227" y="4392006"/>
            <a:ext cx="896" cy="249821"/>
          </a:xfrm>
          <a:prstGeom prst="line">
            <a:avLst/>
          </a:prstGeom>
          <a:ln w="31750" cmpd="sng">
            <a:solidFill>
              <a:srgbClr val="41444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304087" y="5245197"/>
            <a:ext cx="1032873" cy="326407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400" smtClean="0">
                <a:solidFill>
                  <a:schemeClr val="bg1"/>
                </a:solidFill>
              </a:rPr>
              <a:t>DMC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04087" y="5785677"/>
            <a:ext cx="1032873" cy="326407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DDR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6892681" y="4992459"/>
            <a:ext cx="896" cy="249821"/>
          </a:xfrm>
          <a:prstGeom prst="line">
            <a:avLst/>
          </a:prstGeom>
          <a:ln w="31750" cmpd="sng">
            <a:solidFill>
              <a:srgbClr val="41444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91187" y="2309145"/>
            <a:ext cx="94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Cortex-A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subsystem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77968" y="2317540"/>
            <a:ext cx="948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Cortex-M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subsystem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8869199" y="5508554"/>
            <a:ext cx="0" cy="192270"/>
          </a:xfrm>
          <a:prstGeom prst="line">
            <a:avLst/>
          </a:prstGeom>
          <a:ln w="31750" cmpd="sng">
            <a:solidFill>
              <a:srgbClr val="41444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586217" y="5513042"/>
            <a:ext cx="0" cy="187782"/>
          </a:xfrm>
          <a:prstGeom prst="line">
            <a:avLst/>
          </a:prstGeom>
          <a:ln w="31750" cmpd="sng">
            <a:solidFill>
              <a:srgbClr val="41444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0215316" y="5508554"/>
            <a:ext cx="0" cy="187782"/>
          </a:xfrm>
          <a:prstGeom prst="line">
            <a:avLst/>
          </a:prstGeom>
          <a:ln w="31750" cmpd="sng">
            <a:solidFill>
              <a:srgbClr val="41444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552884" y="5005901"/>
            <a:ext cx="996" cy="153833"/>
          </a:xfrm>
          <a:prstGeom prst="line">
            <a:avLst/>
          </a:prstGeom>
          <a:ln w="31750" cmpd="sng">
            <a:solidFill>
              <a:srgbClr val="414444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657345" y="5135945"/>
            <a:ext cx="1758408" cy="391885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AHB interconnect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85606" y="5700824"/>
            <a:ext cx="611057" cy="368121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Timer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541883" y="5700824"/>
            <a:ext cx="627090" cy="372609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Sensor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0013296" y="5700824"/>
            <a:ext cx="612086" cy="368121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SRAM</a:t>
            </a:r>
          </a:p>
        </p:txBody>
      </p:sp>
    </p:spTree>
    <p:extLst>
      <p:ext uri="{BB962C8B-B14F-4D97-AF65-F5344CB8AC3E}">
        <p14:creationId xmlns:p14="http://schemas.microsoft.com/office/powerpoint/2010/main" val="4211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4413" y="358342"/>
            <a:ext cx="10133095" cy="551433"/>
          </a:xfrm>
        </p:spPr>
        <p:txBody>
          <a:bodyPr/>
          <a:lstStyle/>
          <a:p>
            <a:r>
              <a:rPr lang="en-US" dirty="0"/>
              <a:t>Memory </a:t>
            </a:r>
            <a:r>
              <a:rPr lang="en-US" dirty="0" smtClean="0"/>
              <a:t>map fusion – subsystem partitioning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memory maps</a:t>
            </a:r>
          </a:p>
          <a:p>
            <a:pPr lvl="1"/>
            <a:r>
              <a:rPr lang="en-US" dirty="0"/>
              <a:t>Cortex-A </a:t>
            </a:r>
            <a:r>
              <a:rPr lang="en-US" dirty="0" smtClean="0"/>
              <a:t>– 48bit address space</a:t>
            </a:r>
          </a:p>
          <a:p>
            <a:pPr lvl="1"/>
            <a:r>
              <a:rPr lang="en-US" dirty="0" smtClean="0"/>
              <a:t>Cortex-M – 32bit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SMMU to virtualize Cortex-M </a:t>
            </a:r>
            <a:r>
              <a:rPr lang="en-US" dirty="0"/>
              <a:t>address </a:t>
            </a:r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Run-time configuration</a:t>
            </a:r>
            <a:endParaRPr lang="en-US" dirty="0"/>
          </a:p>
          <a:p>
            <a:pPr lvl="1"/>
            <a:r>
              <a:rPr lang="en-US" dirty="0" smtClean="0"/>
              <a:t>Memory </a:t>
            </a:r>
            <a:r>
              <a:rPr lang="en-US" dirty="0"/>
              <a:t>mapped </a:t>
            </a:r>
            <a:r>
              <a:rPr lang="en-US" dirty="0" smtClean="0"/>
              <a:t>dynamically</a:t>
            </a:r>
          </a:p>
          <a:p>
            <a:pPr lvl="1"/>
            <a:r>
              <a:rPr lang="en-US" dirty="0" smtClean="0"/>
              <a:t>Independent application space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Peripherals</a:t>
            </a:r>
          </a:p>
          <a:p>
            <a:pPr lvl="1"/>
            <a:r>
              <a:rPr lang="en-US" dirty="0" smtClean="0"/>
              <a:t>Private – Local</a:t>
            </a:r>
          </a:p>
          <a:p>
            <a:pPr lvl="1"/>
            <a:r>
              <a:rPr lang="en-US" dirty="0" smtClean="0"/>
              <a:t>or shared with </a:t>
            </a:r>
            <a:r>
              <a:rPr lang="en-US" dirty="0"/>
              <a:t>access controlled </a:t>
            </a:r>
            <a:r>
              <a:rPr lang="en-US" dirty="0" smtClean="0"/>
              <a:t>by SMMU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517121" y="4907628"/>
            <a:ext cx="0" cy="192270"/>
          </a:xfrm>
          <a:prstGeom prst="line">
            <a:avLst/>
          </a:prstGeom>
          <a:ln w="31750" cmpd="sng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234139" y="4912116"/>
            <a:ext cx="0" cy="187782"/>
          </a:xfrm>
          <a:prstGeom prst="line">
            <a:avLst/>
          </a:prstGeom>
          <a:ln w="31750" cmpd="sng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863238" y="4907628"/>
            <a:ext cx="0" cy="187782"/>
          </a:xfrm>
          <a:prstGeom prst="line">
            <a:avLst/>
          </a:prstGeom>
          <a:ln w="31750" cmpd="sng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67250" y="4404974"/>
            <a:ext cx="996" cy="153833"/>
          </a:xfrm>
          <a:prstGeom prst="line">
            <a:avLst/>
          </a:prstGeom>
          <a:ln w="31750" cmpd="sng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00806" y="4404975"/>
            <a:ext cx="996" cy="153833"/>
          </a:xfrm>
          <a:prstGeom prst="line">
            <a:avLst/>
          </a:prstGeom>
          <a:ln w="31750" cmpd="sng">
            <a:solidFill>
              <a:srgbClr val="128CAB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87463" y="1915885"/>
            <a:ext cx="1632857" cy="772885"/>
          </a:xfrm>
          <a:prstGeom prst="rect">
            <a:avLst/>
          </a:prstGeom>
          <a:solidFill>
            <a:schemeClr val="accent3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Cortex-A </a:t>
            </a:r>
          </a:p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CPU cluster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38778" y="1915885"/>
            <a:ext cx="1632856" cy="772885"/>
          </a:xfrm>
          <a:prstGeom prst="rect">
            <a:avLst/>
          </a:prstGeom>
          <a:solidFill>
            <a:schemeClr val="accent4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Cortex-M </a:t>
            </a:r>
          </a:p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subsystem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12098" y="4057691"/>
            <a:ext cx="4159535" cy="366914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AXI interconnect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43703" y="4515743"/>
            <a:ext cx="849087" cy="391885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bg2"/>
                </a:solidFill>
              </a:rPr>
              <a:t>DMC</a:t>
            </a:r>
            <a:endParaRPr lang="en-US" sz="1200" dirty="0" smtClean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38778" y="2830286"/>
            <a:ext cx="1632856" cy="391885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0000"/>
              </a:lnSpc>
            </a:pPr>
            <a:r>
              <a:rPr lang="en-US" sz="1200" dirty="0" smtClean="0">
                <a:solidFill>
                  <a:schemeClr val="bg2"/>
                </a:solidFill>
              </a:rPr>
              <a:t>AXI /AHB interconnect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05267" y="4535019"/>
            <a:ext cx="1758408" cy="391885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AHB interconnect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33528" y="5099898"/>
            <a:ext cx="611057" cy="511628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Timer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89805" y="5099898"/>
            <a:ext cx="627090" cy="511628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Sensor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661218" y="5099898"/>
            <a:ext cx="612086" cy="511628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SRAM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876966" y="3376003"/>
            <a:ext cx="1069681" cy="590549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Local memory and peripherals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9312736" y="3222171"/>
            <a:ext cx="0" cy="309432"/>
          </a:xfrm>
          <a:prstGeom prst="line">
            <a:avLst/>
          </a:prstGeom>
          <a:ln w="31750" cmpd="sng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35627" y="2655590"/>
            <a:ext cx="1096" cy="1402101"/>
          </a:xfrm>
          <a:prstGeom prst="line">
            <a:avLst/>
          </a:prstGeom>
          <a:ln w="31750" cmpd="sng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865697" y="3382398"/>
            <a:ext cx="825289" cy="541090"/>
          </a:xfrm>
          <a:prstGeom prst="rect">
            <a:avLst/>
          </a:prstGeom>
          <a:solidFill>
            <a:schemeClr val="accent4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SMMU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9855206" y="2688770"/>
            <a:ext cx="0" cy="141516"/>
          </a:xfrm>
          <a:prstGeom prst="line">
            <a:avLst/>
          </a:prstGeom>
          <a:ln w="31750" cmpd="sng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273304" y="3208216"/>
            <a:ext cx="0" cy="174182"/>
          </a:xfrm>
          <a:prstGeom prst="line">
            <a:avLst/>
          </a:prstGeom>
          <a:ln w="31750" cmpd="sng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311740" y="3903858"/>
            <a:ext cx="996" cy="153833"/>
          </a:xfrm>
          <a:prstGeom prst="line">
            <a:avLst/>
          </a:prstGeom>
          <a:ln w="31750" cmpd="sng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148039" y="5095410"/>
            <a:ext cx="849087" cy="516116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DDR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566254" y="4906090"/>
            <a:ext cx="6329" cy="189320"/>
          </a:xfrm>
          <a:prstGeom prst="line">
            <a:avLst/>
          </a:prstGeom>
          <a:ln w="31750" cmpd="sng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5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Cortex-M and Cortex-A can both support </a:t>
            </a:r>
            <a:r>
              <a:rPr lang="en-US" dirty="0" err="1" smtClean="0"/>
              <a:t>TrustZone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Virtualizing the Cortex-M address space with SMMU</a:t>
            </a:r>
          </a:p>
          <a:p>
            <a:pPr lvl="1"/>
            <a:r>
              <a:rPr lang="en-US" dirty="0" smtClean="0"/>
              <a:t>Each subsystem address space is independent </a:t>
            </a:r>
          </a:p>
          <a:p>
            <a:pPr lvl="1"/>
            <a:r>
              <a:rPr lang="en-US" dirty="0" smtClean="0"/>
              <a:t>Isolation from other Cortex-M systems through the SMMU</a:t>
            </a:r>
          </a:p>
          <a:p>
            <a:pPr lvl="1"/>
            <a:r>
              <a:rPr lang="en-US" dirty="0" smtClean="0"/>
              <a:t>Cortex-A system can control access and sharing</a:t>
            </a:r>
          </a:p>
          <a:p>
            <a:endParaRPr lang="en-US" dirty="0" smtClean="0"/>
          </a:p>
          <a:p>
            <a:r>
              <a:rPr lang="en-US" dirty="0" smtClean="0"/>
              <a:t>Secure enclave</a:t>
            </a:r>
          </a:p>
          <a:p>
            <a:pPr lvl="1"/>
            <a:r>
              <a:rPr lang="en-US" dirty="0" smtClean="0"/>
              <a:t>Accelerates crypto functions</a:t>
            </a:r>
          </a:p>
          <a:p>
            <a:pPr lvl="1"/>
            <a:r>
              <a:rPr lang="en-US" dirty="0" smtClean="0"/>
              <a:t>Hides keys from the rest of the system</a:t>
            </a:r>
          </a:p>
          <a:p>
            <a:pPr lvl="1"/>
            <a:r>
              <a:rPr lang="en-US" dirty="0" smtClean="0"/>
              <a:t>Form the root of Trust</a:t>
            </a:r>
          </a:p>
          <a:p>
            <a:pPr lvl="1"/>
            <a:r>
              <a:rPr lang="en-US" dirty="0" smtClean="0"/>
              <a:t>Handles life cycle state control and debug access control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49836" y="1545688"/>
            <a:ext cx="3766624" cy="4145998"/>
            <a:chOff x="710127" y="1702353"/>
            <a:chExt cx="3216010" cy="3531942"/>
          </a:xfrm>
        </p:grpSpPr>
        <p:sp>
          <p:nvSpPr>
            <p:cNvPr id="8" name="Rectangle 26"/>
            <p:cNvSpPr/>
            <p:nvPr/>
          </p:nvSpPr>
          <p:spPr>
            <a:xfrm>
              <a:off x="907488" y="4482768"/>
              <a:ext cx="2825918" cy="635144"/>
            </a:xfrm>
            <a:prstGeom prst="rect">
              <a:avLst/>
            </a:prstGeom>
            <a:solidFill>
              <a:schemeClr val="accent2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26"/>
            <p:cNvSpPr/>
            <p:nvPr/>
          </p:nvSpPr>
          <p:spPr>
            <a:xfrm>
              <a:off x="907488" y="4248071"/>
              <a:ext cx="2825918" cy="244160"/>
            </a:xfrm>
            <a:prstGeom prst="rect">
              <a:avLst/>
            </a:prstGeom>
            <a:solidFill>
              <a:schemeClr val="accent2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T</a:t>
              </a:r>
              <a:r>
                <a:rPr lang="en-US" sz="1400" dirty="0" smtClean="0">
                  <a:solidFill>
                    <a:schemeClr val="bg1"/>
                  </a:solidFill>
                </a:rPr>
                <a:t>rusted software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26"/>
            <p:cNvSpPr/>
            <p:nvPr/>
          </p:nvSpPr>
          <p:spPr>
            <a:xfrm>
              <a:off x="930283" y="4733952"/>
              <a:ext cx="695788" cy="362579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Crypto</a:t>
              </a:r>
            </a:p>
          </p:txBody>
        </p:sp>
        <p:sp>
          <p:nvSpPr>
            <p:cNvPr id="11" name="Rectangle 26"/>
            <p:cNvSpPr/>
            <p:nvPr/>
          </p:nvSpPr>
          <p:spPr>
            <a:xfrm>
              <a:off x="3026482" y="4744590"/>
              <a:ext cx="694210" cy="351942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TRNG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51811" y="1702353"/>
              <a:ext cx="1996700" cy="1996700"/>
            </a:xfrm>
            <a:prstGeom prst="ellipse">
              <a:avLst/>
            </a:prstGeom>
            <a:solidFill>
              <a:schemeClr val="accent5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850629" y="2687969"/>
              <a:ext cx="923534" cy="923534"/>
            </a:xfrm>
            <a:prstGeom prst="ellipse">
              <a:avLst/>
            </a:prstGeom>
            <a:solidFill>
              <a:schemeClr val="accent2"/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1141140" y="2016037"/>
              <a:ext cx="1421895" cy="201932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Non-trusted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(normal)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845" y="2917067"/>
              <a:ext cx="311228" cy="458197"/>
            </a:xfrm>
            <a:prstGeom prst="rect">
              <a:avLst/>
            </a:prstGeom>
            <a:effectLst/>
          </p:spPr>
        </p:pic>
        <p:sp>
          <p:nvSpPr>
            <p:cNvPr id="16" name="Rectangle 28"/>
            <p:cNvSpPr/>
            <p:nvPr/>
          </p:nvSpPr>
          <p:spPr>
            <a:xfrm>
              <a:off x="1958853" y="3006015"/>
              <a:ext cx="866128" cy="287442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Trusted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(secure)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rapezoid 16"/>
            <p:cNvSpPr/>
            <p:nvPr/>
          </p:nvSpPr>
          <p:spPr>
            <a:xfrm>
              <a:off x="929178" y="3433163"/>
              <a:ext cx="2777908" cy="824370"/>
            </a:xfrm>
            <a:prstGeom prst="trapezoid">
              <a:avLst>
                <a:gd name="adj" fmla="val 156093"/>
              </a:avLst>
            </a:prstGeom>
            <a:gradFill>
              <a:gsLst>
                <a:gs pos="0">
                  <a:schemeClr val="accent2">
                    <a:alpha val="46000"/>
                  </a:schemeClr>
                </a:gs>
                <a:gs pos="50000">
                  <a:schemeClr val="accent2">
                    <a:lumMod val="40000"/>
                    <a:lumOff val="60000"/>
                    <a:alpha val="32000"/>
                  </a:schemeClr>
                </a:gs>
                <a:gs pos="100000">
                  <a:schemeClr val="accent2">
                    <a:lumMod val="20000"/>
                    <a:lumOff val="80000"/>
                    <a:alpha val="36000"/>
                  </a:schemeClr>
                </a:gs>
              </a:gsLst>
              <a:lin ang="5400000" scaled="0"/>
            </a:gra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Rectangle 28"/>
            <p:cNvSpPr/>
            <p:nvPr/>
          </p:nvSpPr>
          <p:spPr>
            <a:xfrm>
              <a:off x="710127" y="4495519"/>
              <a:ext cx="3216010" cy="262528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Trusted hardware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26"/>
            <p:cNvSpPr/>
            <p:nvPr/>
          </p:nvSpPr>
          <p:spPr>
            <a:xfrm>
              <a:off x="1621301" y="4737610"/>
              <a:ext cx="695788" cy="358921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Secure system</a:t>
              </a:r>
            </a:p>
          </p:txBody>
        </p:sp>
        <p:sp>
          <p:nvSpPr>
            <p:cNvPr id="20" name="Rectangle 26"/>
            <p:cNvSpPr/>
            <p:nvPr/>
          </p:nvSpPr>
          <p:spPr>
            <a:xfrm>
              <a:off x="2317089" y="4740086"/>
              <a:ext cx="695788" cy="356446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Secure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storage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32903" y="4743416"/>
              <a:ext cx="3162643" cy="4431"/>
            </a:xfrm>
            <a:prstGeom prst="line">
              <a:avLst/>
            </a:prstGeom>
            <a:ln w="6350" cmpd="sng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621301" y="4744590"/>
              <a:ext cx="0" cy="469123"/>
            </a:xfrm>
            <a:prstGeom prst="line">
              <a:avLst/>
            </a:prstGeom>
            <a:ln w="6350" cmpd="sng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312256" y="4750877"/>
              <a:ext cx="140" cy="483418"/>
            </a:xfrm>
            <a:prstGeom prst="line">
              <a:avLst/>
            </a:prstGeom>
            <a:ln w="6350" cmpd="sng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2684" y="4749291"/>
              <a:ext cx="0" cy="477067"/>
            </a:xfrm>
            <a:prstGeom prst="line">
              <a:avLst/>
            </a:prstGeom>
            <a:ln w="6350" cmpd="sng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optimization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power </a:t>
            </a:r>
            <a:r>
              <a:rPr lang="en-US" dirty="0" smtClean="0"/>
              <a:t>domains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leakage current when </a:t>
            </a:r>
            <a:r>
              <a:rPr lang="en-US" dirty="0" smtClean="0"/>
              <a:t>not </a:t>
            </a:r>
            <a:r>
              <a:rPr lang="en-US" dirty="0"/>
              <a:t>in </a:t>
            </a:r>
            <a:r>
              <a:rPr lang="en-US" dirty="0" smtClean="0"/>
              <a:t>use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Multiple </a:t>
            </a:r>
            <a:r>
              <a:rPr lang="en-US" dirty="0"/>
              <a:t>system power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Include </a:t>
            </a:r>
            <a:r>
              <a:rPr lang="en-US" dirty="0"/>
              <a:t>hibernation </a:t>
            </a:r>
            <a:r>
              <a:rPr lang="en-US" dirty="0" smtClean="0"/>
              <a:t>when </a:t>
            </a:r>
            <a:r>
              <a:rPr lang="en-US" dirty="0"/>
              <a:t>system is idle for a long </a:t>
            </a:r>
            <a:r>
              <a:rPr lang="en-US" dirty="0" smtClean="0"/>
              <a:t>time</a:t>
            </a:r>
          </a:p>
          <a:p>
            <a:endParaRPr lang="en-US" dirty="0"/>
          </a:p>
          <a:p>
            <a:r>
              <a:rPr lang="en-US" dirty="0" smtClean="0"/>
              <a:t>Built-in </a:t>
            </a:r>
            <a:r>
              <a:rPr lang="en-US" dirty="0"/>
              <a:t>hardware based power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power control with reduced SW </a:t>
            </a:r>
            <a:r>
              <a:rPr lang="en-US" dirty="0" smtClean="0"/>
              <a:t>overhead</a:t>
            </a:r>
          </a:p>
          <a:p>
            <a:endParaRPr lang="en-US" dirty="0"/>
          </a:p>
          <a:p>
            <a:r>
              <a:rPr lang="en-US" dirty="0"/>
              <a:t>Dynamic hierarchical clock </a:t>
            </a:r>
            <a:r>
              <a:rPr lang="en-US" dirty="0" smtClean="0"/>
              <a:t>gating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 smtClean="0"/>
              <a:t>Messaging</a:t>
            </a:r>
          </a:p>
          <a:p>
            <a:pPr lvl="1"/>
            <a:r>
              <a:rPr lang="en-GB" smtClean="0"/>
              <a:t>Register based interrupt</a:t>
            </a:r>
          </a:p>
          <a:p>
            <a:pPr lvl="1"/>
            <a:r>
              <a:rPr lang="en-GB" smtClean="0"/>
              <a:t>Shared memory for large messages</a:t>
            </a:r>
          </a:p>
          <a:p>
            <a:pPr lvl="1"/>
            <a:r>
              <a:rPr lang="en-GB" smtClean="0"/>
              <a:t>Registers for small messages</a:t>
            </a:r>
          </a:p>
          <a:p>
            <a:endParaRPr lang="en-GB" smtClean="0"/>
          </a:p>
          <a:p>
            <a:r>
              <a:rPr lang="en-GB" smtClean="0"/>
              <a:t>Requirements</a:t>
            </a:r>
          </a:p>
          <a:p>
            <a:pPr lvl="1"/>
            <a:r>
              <a:rPr lang="en-GB" smtClean="0"/>
              <a:t>Split power domain</a:t>
            </a:r>
          </a:p>
          <a:p>
            <a:pPr lvl="1"/>
            <a:r>
              <a:rPr lang="en-GB" smtClean="0"/>
              <a:t>Clock crossing</a:t>
            </a:r>
          </a:p>
          <a:p>
            <a:pPr lvl="1"/>
            <a:r>
              <a:rPr lang="en-GB" smtClean="0"/>
              <a:t>Receiver power down state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Inter-processor communication</a:t>
            </a:r>
            <a:endParaRPr lang="en-GB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4958366" y="1433513"/>
            <a:ext cx="5999142" cy="45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HMP?</a:t>
            </a:r>
          </a:p>
          <a:p>
            <a:endParaRPr lang="en-US" dirty="0"/>
          </a:p>
          <a:p>
            <a:r>
              <a:rPr lang="en-US" dirty="0" smtClean="0"/>
              <a:t>HMP for </a:t>
            </a:r>
            <a:r>
              <a:rPr lang="en-US" dirty="0" err="1" smtClean="0"/>
              <a:t>IoT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System design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4691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007190" y="4927600"/>
            <a:ext cx="8345842" cy="7048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System Platform        .       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software concept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1107" y="4548464"/>
            <a:ext cx="4250793" cy="24490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Secure processes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6735" y="3542062"/>
            <a:ext cx="1963379" cy="9085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Linux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1107" y="3965181"/>
            <a:ext cx="1137684" cy="48541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U-Boot</a:t>
            </a:r>
          </a:p>
        </p:txBody>
      </p:sp>
      <p:sp>
        <p:nvSpPr>
          <p:cNvPr id="9" name="Rectangle 8"/>
          <p:cNvSpPr/>
          <p:nvPr/>
        </p:nvSpPr>
        <p:spPr>
          <a:xfrm>
            <a:off x="5460019" y="3416121"/>
            <a:ext cx="861881" cy="103447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TEE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1108" y="3352968"/>
            <a:ext cx="1137684" cy="51434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Provisioning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3516" y="5037319"/>
            <a:ext cx="1137684" cy="48541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Security Enclave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8517" y="5037319"/>
            <a:ext cx="766828" cy="48541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SMMU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24946" y="5027794"/>
            <a:ext cx="1753118" cy="48541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Secure/Non-Secure Peripherals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28899" y="2482344"/>
            <a:ext cx="1013410" cy="9640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Cortex-M 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528899" y="3534421"/>
            <a:ext cx="1013409" cy="91617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RTOS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52419" y="3799518"/>
            <a:ext cx="778460" cy="6510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Secure services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900864" y="4851400"/>
            <a:ext cx="8549949" cy="0"/>
          </a:xfrm>
          <a:prstGeom prst="line">
            <a:avLst/>
          </a:prstGeom>
          <a:ln w="31750" cmpd="sng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70598" y="1396771"/>
            <a:ext cx="2043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Cortex-A Software Components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69313" y="1372971"/>
            <a:ext cx="19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Cortex-M Software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Components</a:t>
            </a:r>
          </a:p>
        </p:txBody>
      </p:sp>
      <p:sp>
        <p:nvSpPr>
          <p:cNvPr id="54" name="Cloud 53"/>
          <p:cNvSpPr/>
          <p:nvPr/>
        </p:nvSpPr>
        <p:spPr>
          <a:xfrm>
            <a:off x="493795" y="1183454"/>
            <a:ext cx="2541505" cy="141604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Cloud Services</a:t>
            </a:r>
          </a:p>
        </p:txBody>
      </p:sp>
      <p:sp>
        <p:nvSpPr>
          <p:cNvPr id="55" name="Up-Down Arrow 14"/>
          <p:cNvSpPr/>
          <p:nvPr/>
        </p:nvSpPr>
        <p:spPr>
          <a:xfrm rot="17375328">
            <a:off x="2638053" y="2151112"/>
            <a:ext cx="294640" cy="1190151"/>
          </a:xfrm>
          <a:prstGeom prst="upDownArrow">
            <a:avLst>
              <a:gd name="adj1" fmla="val 50000"/>
              <a:gd name="adj2" fmla="val 47778"/>
            </a:avLst>
          </a:prstGeom>
          <a:solidFill>
            <a:schemeClr val="accent3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656595" y="5051118"/>
            <a:ext cx="766828" cy="48541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MHU</a:t>
            </a:r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4175314" y="5372100"/>
            <a:ext cx="2410312" cy="0"/>
          </a:xfrm>
          <a:prstGeom prst="line">
            <a:avLst/>
          </a:prstGeom>
          <a:ln w="44450" cmpd="sng">
            <a:solidFill>
              <a:schemeClr val="tx1">
                <a:lumMod val="75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953F596-B997-4B63-A7DB-D474A51D6562}"/>
              </a:ext>
            </a:extLst>
          </p:cNvPr>
          <p:cNvSpPr/>
          <p:nvPr/>
        </p:nvSpPr>
        <p:spPr>
          <a:xfrm>
            <a:off x="7652418" y="4548465"/>
            <a:ext cx="2700613" cy="2449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Secure processes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E6BAA999-50A6-4C53-A873-AF9BEEC785D8}"/>
              </a:ext>
            </a:extLst>
          </p:cNvPr>
          <p:cNvCxnSpPr>
            <a:cxnSpLocks/>
          </p:cNvCxnSpPr>
          <p:nvPr/>
        </p:nvCxnSpPr>
        <p:spPr>
          <a:xfrm>
            <a:off x="7495929" y="5372100"/>
            <a:ext cx="934950" cy="0"/>
          </a:xfrm>
          <a:prstGeom prst="line">
            <a:avLst/>
          </a:prstGeom>
          <a:ln w="44450" cmpd="sng">
            <a:solidFill>
              <a:schemeClr val="tx1">
                <a:lumMod val="75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Up-Down Arrow 14">
            <a:extLst>
              <a:ext uri="{FF2B5EF4-FFF2-40B4-BE49-F238E27FC236}">
                <a16:creationId xmlns:a16="http://schemas.microsoft.com/office/drawing/2014/main" xmlns="" id="{5CA99174-A6C0-493D-9086-1FD32CEF6F00}"/>
              </a:ext>
            </a:extLst>
          </p:cNvPr>
          <p:cNvSpPr/>
          <p:nvPr/>
        </p:nvSpPr>
        <p:spPr>
          <a:xfrm rot="16200000">
            <a:off x="6834417" y="3547792"/>
            <a:ext cx="294640" cy="1190151"/>
          </a:xfrm>
          <a:prstGeom prst="upDownArrow">
            <a:avLst>
              <a:gd name="adj1" fmla="val 50000"/>
              <a:gd name="adj2" fmla="val 63330"/>
            </a:avLst>
          </a:prstGeom>
          <a:solidFill>
            <a:schemeClr val="accent3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231259C-2C76-4C80-81D2-F80A12614EC8}"/>
              </a:ext>
            </a:extLst>
          </p:cNvPr>
          <p:cNvSpPr txBox="1"/>
          <p:nvPr/>
        </p:nvSpPr>
        <p:spPr>
          <a:xfrm>
            <a:off x="6619363" y="3543458"/>
            <a:ext cx="88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Secure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Data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966BC61-480D-4BC0-9E43-34F29D98D149}"/>
              </a:ext>
            </a:extLst>
          </p:cNvPr>
          <p:cNvSpPr/>
          <p:nvPr/>
        </p:nvSpPr>
        <p:spPr>
          <a:xfrm>
            <a:off x="9651805" y="2465361"/>
            <a:ext cx="799007" cy="98101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2"/>
                </a:solidFill>
              </a:rPr>
              <a:t>Cloud client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91056" y="2071429"/>
            <a:ext cx="1169059" cy="137494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Linux Applications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96736" y="2071429"/>
            <a:ext cx="701226" cy="137494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Cloud c</a:t>
            </a:r>
            <a:r>
              <a:rPr lang="en-GB" sz="1400" dirty="0" err="1" smtClean="0">
                <a:solidFill>
                  <a:schemeClr val="bg2"/>
                </a:solidFill>
              </a:rPr>
              <a:t>lient</a:t>
            </a:r>
            <a:endParaRPr lang="en-GB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2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007190" y="5326435"/>
            <a:ext cx="8345842" cy="7048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System Platform        .       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Software Concept 2</a:t>
            </a:r>
          </a:p>
        </p:txBody>
      </p:sp>
      <p:sp>
        <p:nvSpPr>
          <p:cNvPr id="4" name="Rectangle 3"/>
          <p:cNvSpPr/>
          <p:nvPr/>
        </p:nvSpPr>
        <p:spPr>
          <a:xfrm>
            <a:off x="3395399" y="4864122"/>
            <a:ext cx="1964715" cy="25998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Secure processes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6735" y="3530214"/>
            <a:ext cx="1963379" cy="9085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Linux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9583" y="4575546"/>
            <a:ext cx="1137684" cy="51434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Secure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56" y="2071429"/>
            <a:ext cx="1169059" cy="137494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Linux Applications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6736" y="2071429"/>
            <a:ext cx="701226" cy="137494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46800" rIns="0" rtlCol="0" anchor="ctr"/>
          <a:lstStyle/>
          <a:p>
            <a:pPr algn="ctr"/>
            <a:r>
              <a:rPr lang="en-GB" sz="1400" dirty="0" smtClean="0">
                <a:solidFill>
                  <a:schemeClr val="bg2"/>
                </a:solidFill>
              </a:rPr>
              <a:t>Cloud client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3516" y="5436154"/>
            <a:ext cx="1137684" cy="48541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Security Enclave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8517" y="5436154"/>
            <a:ext cx="766828" cy="48541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SMMU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24946" y="5426629"/>
            <a:ext cx="1753118" cy="48541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Secure/Non-Secure Peripherals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25393" y="2310245"/>
            <a:ext cx="1013410" cy="9640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Cortex-M 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25393" y="3374416"/>
            <a:ext cx="1013409" cy="82107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RTOS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900864" y="5250235"/>
            <a:ext cx="8549949" cy="0"/>
          </a:xfrm>
          <a:prstGeom prst="line">
            <a:avLst/>
          </a:prstGeom>
          <a:ln w="31750" cmpd="sng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70598" y="1396771"/>
            <a:ext cx="2043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Cortex-A Software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53749" y="1553123"/>
            <a:ext cx="19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Cortex-M 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Software</a:t>
            </a:r>
          </a:p>
        </p:txBody>
      </p:sp>
      <p:sp>
        <p:nvSpPr>
          <p:cNvPr id="54" name="Cloud 53"/>
          <p:cNvSpPr/>
          <p:nvPr/>
        </p:nvSpPr>
        <p:spPr>
          <a:xfrm>
            <a:off x="493795" y="1183454"/>
            <a:ext cx="2541505" cy="141604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Cloud Services</a:t>
            </a:r>
          </a:p>
        </p:txBody>
      </p:sp>
      <p:sp>
        <p:nvSpPr>
          <p:cNvPr id="55" name="Up-Down Arrow 14"/>
          <p:cNvSpPr/>
          <p:nvPr/>
        </p:nvSpPr>
        <p:spPr>
          <a:xfrm rot="17375328">
            <a:off x="2638053" y="2151112"/>
            <a:ext cx="294640" cy="1190151"/>
          </a:xfrm>
          <a:prstGeom prst="upDownArrow">
            <a:avLst>
              <a:gd name="adj1" fmla="val 50000"/>
              <a:gd name="adj2" fmla="val 47778"/>
            </a:avLst>
          </a:prstGeom>
          <a:solidFill>
            <a:schemeClr val="accent3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656595" y="5449953"/>
            <a:ext cx="766828" cy="48541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MHU</a:t>
            </a:r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4175314" y="5770935"/>
            <a:ext cx="2410312" cy="0"/>
          </a:xfrm>
          <a:prstGeom prst="line">
            <a:avLst/>
          </a:prstGeom>
          <a:ln w="44450" cmpd="sng">
            <a:solidFill>
              <a:schemeClr val="tx1">
                <a:lumMod val="75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E6BAA999-50A6-4C53-A873-AF9BEEC785D8}"/>
              </a:ext>
            </a:extLst>
          </p:cNvPr>
          <p:cNvCxnSpPr>
            <a:cxnSpLocks/>
          </p:cNvCxnSpPr>
          <p:nvPr/>
        </p:nvCxnSpPr>
        <p:spPr>
          <a:xfrm>
            <a:off x="7495929" y="5770935"/>
            <a:ext cx="934950" cy="0"/>
          </a:xfrm>
          <a:prstGeom prst="line">
            <a:avLst/>
          </a:prstGeom>
          <a:ln w="44450" cmpd="sng">
            <a:solidFill>
              <a:schemeClr val="tx1">
                <a:lumMod val="75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29FD191-C5A4-4960-BA3E-8F99F6CC4F15}"/>
              </a:ext>
            </a:extLst>
          </p:cNvPr>
          <p:cNvSpPr/>
          <p:nvPr/>
        </p:nvSpPr>
        <p:spPr>
          <a:xfrm>
            <a:off x="3395398" y="4529547"/>
            <a:ext cx="1964715" cy="25998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Pico-visor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836F834-89D4-4C04-A989-FE34B59DDF60}"/>
              </a:ext>
            </a:extLst>
          </p:cNvPr>
          <p:cNvSpPr/>
          <p:nvPr/>
        </p:nvSpPr>
        <p:spPr>
          <a:xfrm>
            <a:off x="7225393" y="4300110"/>
            <a:ext cx="1013409" cy="3637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GB" sz="1400" dirty="0">
                <a:solidFill>
                  <a:schemeClr val="bg1"/>
                </a:solidFill>
              </a:rPr>
              <a:t>Secure processes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C70054C-501B-4209-9C3C-70584BEE8041}"/>
              </a:ext>
            </a:extLst>
          </p:cNvPr>
          <p:cNvSpPr/>
          <p:nvPr/>
        </p:nvSpPr>
        <p:spPr>
          <a:xfrm>
            <a:off x="8897876" y="2310245"/>
            <a:ext cx="1013410" cy="9640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Cortex-M Application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52C64A4-4FFA-4D20-A976-98BEDFA145EE}"/>
              </a:ext>
            </a:extLst>
          </p:cNvPr>
          <p:cNvSpPr/>
          <p:nvPr/>
        </p:nvSpPr>
        <p:spPr>
          <a:xfrm>
            <a:off x="8897876" y="3374416"/>
            <a:ext cx="1013409" cy="82107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RTOS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2051DB3-970F-4A1B-AEB3-3621483D901E}"/>
              </a:ext>
            </a:extLst>
          </p:cNvPr>
          <p:cNvSpPr txBox="1"/>
          <p:nvPr/>
        </p:nvSpPr>
        <p:spPr>
          <a:xfrm>
            <a:off x="8826232" y="1553123"/>
            <a:ext cx="19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Cortex-M 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Software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623BCEB-3A9C-4D2C-B4B8-B2D53A237816}"/>
              </a:ext>
            </a:extLst>
          </p:cNvPr>
          <p:cNvSpPr/>
          <p:nvPr/>
        </p:nvSpPr>
        <p:spPr>
          <a:xfrm>
            <a:off x="8897876" y="4300110"/>
            <a:ext cx="1013409" cy="3637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GB" sz="1400" dirty="0">
                <a:solidFill>
                  <a:schemeClr val="bg1"/>
                </a:solidFill>
              </a:rPr>
              <a:t>Secure processes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478284CD-3646-4713-95E6-7C48268BAC7A}"/>
              </a:ext>
            </a:extLst>
          </p:cNvPr>
          <p:cNvCxnSpPr>
            <a:cxnSpLocks/>
          </p:cNvCxnSpPr>
          <p:nvPr/>
        </p:nvCxnSpPr>
        <p:spPr>
          <a:xfrm flipV="1">
            <a:off x="7003502" y="4864122"/>
            <a:ext cx="3168145" cy="8918"/>
          </a:xfrm>
          <a:prstGeom prst="line">
            <a:avLst/>
          </a:prstGeom>
          <a:ln w="44450" cmpd="sng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86F5233-FBB7-4A8D-8A87-10604A805052}"/>
              </a:ext>
            </a:extLst>
          </p:cNvPr>
          <p:cNvCxnSpPr>
            <a:cxnSpLocks/>
          </p:cNvCxnSpPr>
          <p:nvPr/>
        </p:nvCxnSpPr>
        <p:spPr>
          <a:xfrm flipV="1">
            <a:off x="7003502" y="2310245"/>
            <a:ext cx="0" cy="2553877"/>
          </a:xfrm>
          <a:prstGeom prst="line">
            <a:avLst/>
          </a:prstGeom>
          <a:ln w="44450" cmpd="sng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4BC7934F-AA10-4D1D-AD16-2653B555FD5F}"/>
              </a:ext>
            </a:extLst>
          </p:cNvPr>
          <p:cNvCxnSpPr>
            <a:cxnSpLocks/>
          </p:cNvCxnSpPr>
          <p:nvPr/>
        </p:nvCxnSpPr>
        <p:spPr>
          <a:xfrm flipV="1">
            <a:off x="8605323" y="2310245"/>
            <a:ext cx="0" cy="2553877"/>
          </a:xfrm>
          <a:prstGeom prst="line">
            <a:avLst/>
          </a:prstGeom>
          <a:ln w="44450" cmpd="sng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7361044A-0B68-427B-AC3B-F9C20922A437}"/>
              </a:ext>
            </a:extLst>
          </p:cNvPr>
          <p:cNvCxnSpPr>
            <a:cxnSpLocks/>
          </p:cNvCxnSpPr>
          <p:nvPr/>
        </p:nvCxnSpPr>
        <p:spPr>
          <a:xfrm flipV="1">
            <a:off x="10171647" y="2319163"/>
            <a:ext cx="0" cy="2553877"/>
          </a:xfrm>
          <a:prstGeom prst="line">
            <a:avLst/>
          </a:prstGeom>
          <a:ln w="44450" cmpd="sng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7621B6F4-9032-45F9-86C2-7D765E298205}"/>
              </a:ext>
            </a:extLst>
          </p:cNvPr>
          <p:cNvSpPr/>
          <p:nvPr/>
        </p:nvSpPr>
        <p:spPr>
          <a:xfrm>
            <a:off x="5466701" y="4527926"/>
            <a:ext cx="1406620" cy="247198"/>
          </a:xfrm>
          <a:prstGeom prst="rightArrow">
            <a:avLst/>
          </a:prstGeom>
          <a:solidFill>
            <a:schemeClr val="accent3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0E97F66-3265-49F4-AF06-CF5823F35395}"/>
              </a:ext>
            </a:extLst>
          </p:cNvPr>
          <p:cNvSpPr txBox="1"/>
          <p:nvPr/>
        </p:nvSpPr>
        <p:spPr>
          <a:xfrm>
            <a:off x="5361865" y="4183784"/>
            <a:ext cx="164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Memory compartments</a:t>
            </a:r>
          </a:p>
          <a:p>
            <a:r>
              <a:rPr lang="en-GB" sz="1000" dirty="0"/>
              <a:t>configured by the pico-visor</a:t>
            </a:r>
          </a:p>
        </p:txBody>
      </p:sp>
    </p:spTree>
    <p:extLst>
      <p:ext uri="{BB962C8B-B14F-4D97-AF65-F5344CB8AC3E}">
        <p14:creationId xmlns:p14="http://schemas.microsoft.com/office/powerpoint/2010/main" val="58105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Merged debug access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Single Debug Access Port</a:t>
            </a:r>
          </a:p>
          <a:p>
            <a:pPr lvl="1"/>
            <a:r>
              <a:rPr lang="en-US" dirty="0"/>
              <a:t>Access to each processor subsystem can be independently controlled</a:t>
            </a:r>
          </a:p>
          <a:p>
            <a:endParaRPr lang="en-US" dirty="0" smtClean="0"/>
          </a:p>
          <a:p>
            <a:r>
              <a:rPr lang="en-US" dirty="0" smtClean="0"/>
              <a:t>Cross </a:t>
            </a:r>
            <a:r>
              <a:rPr lang="en-US" dirty="0"/>
              <a:t>triggering and shared timestamp between all systems</a:t>
            </a:r>
          </a:p>
          <a:p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/>
              <a:t>for certificate authentication</a:t>
            </a:r>
          </a:p>
          <a:p>
            <a:pPr lvl="1"/>
            <a:r>
              <a:rPr lang="en-US" dirty="0"/>
              <a:t>Multiple </a:t>
            </a:r>
            <a:r>
              <a:rPr lang="en-US" dirty="0" err="1"/>
              <a:t>CoreSight</a:t>
            </a:r>
            <a:r>
              <a:rPr lang="en-US" dirty="0"/>
              <a:t> Authentication “zones”</a:t>
            </a:r>
          </a:p>
          <a:p>
            <a:endParaRPr lang="en-US" dirty="0" smtClean="0"/>
          </a:p>
          <a:p>
            <a:r>
              <a:rPr lang="en-US" dirty="0" smtClean="0"/>
              <a:t>Configurable </a:t>
            </a:r>
            <a:r>
              <a:rPr lang="en-US" dirty="0"/>
              <a:t>trace support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-8078" y="15884"/>
            <a:ext cx="12196903" cy="61900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US" sz="933" dirty="0">
              <a:solidFill>
                <a:schemeClr val="accent1"/>
              </a:solidFill>
            </a:endParaRPr>
          </a:p>
        </p:txBody>
      </p:sp>
      <p:sp>
        <p:nvSpPr>
          <p:cNvPr id="213" name="Freeform 58"/>
          <p:cNvSpPr>
            <a:spLocks/>
          </p:cNvSpPr>
          <p:nvPr/>
        </p:nvSpPr>
        <p:spPr bwMode="auto">
          <a:xfrm>
            <a:off x="8343713" y="3676536"/>
            <a:ext cx="1625" cy="3248"/>
          </a:xfrm>
          <a:custGeom>
            <a:avLst/>
            <a:gdLst>
              <a:gd name="T0" fmla="*/ 1 w 1"/>
              <a:gd name="T1" fmla="*/ 1 h 2"/>
              <a:gd name="T2" fmla="*/ 1 w 1"/>
              <a:gd name="T3" fmla="*/ 2 h 2"/>
              <a:gd name="T4" fmla="*/ 0 w 1"/>
              <a:gd name="T5" fmla="*/ 1 h 2"/>
              <a:gd name="T6" fmla="*/ 1 w 1"/>
              <a:gd name="T7" fmla="*/ 0 h 2"/>
              <a:gd name="T8" fmla="*/ 1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1"/>
                </a:move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id-ID" sz="933"/>
          </a:p>
        </p:txBody>
      </p:sp>
      <p:sp>
        <p:nvSpPr>
          <p:cNvPr id="139" name="Oval 138"/>
          <p:cNvSpPr/>
          <p:nvPr/>
        </p:nvSpPr>
        <p:spPr>
          <a:xfrm flipH="1">
            <a:off x="248618" y="1406791"/>
            <a:ext cx="585635" cy="5856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US" sz="2533" dirty="0">
              <a:solidFill>
                <a:schemeClr val="tx1">
                  <a:lumMod val="75000"/>
                  <a:lumOff val="25000"/>
                </a:schemeClr>
              </a:solidFill>
              <a:cs typeface="Raleway Light"/>
            </a:endParaRPr>
          </a:p>
        </p:txBody>
      </p:sp>
      <p:sp>
        <p:nvSpPr>
          <p:cNvPr id="159" name="Title 1"/>
          <p:cNvSpPr txBox="1">
            <a:spLocks/>
          </p:cNvSpPr>
          <p:nvPr/>
        </p:nvSpPr>
        <p:spPr>
          <a:xfrm>
            <a:off x="825543" y="261434"/>
            <a:ext cx="10430838" cy="566391"/>
          </a:xfrm>
          <a:prstGeom prst="rect">
            <a:avLst/>
          </a:prstGeom>
        </p:spPr>
        <p:txBody>
          <a:bodyPr lIns="91428" tIns="45715" rIns="91428" bIns="45715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3999" dirty="0">
                <a:solidFill>
                  <a:schemeClr val="bg1"/>
                </a:solidFill>
                <a:latin typeface="+mj-lt"/>
              </a:rPr>
              <a:t>DS-MDK for </a:t>
            </a:r>
            <a:r>
              <a:rPr lang="en-US" sz="3999" dirty="0" smtClean="0">
                <a:solidFill>
                  <a:schemeClr val="bg1"/>
                </a:solidFill>
                <a:latin typeface="+mj-lt"/>
              </a:rPr>
              <a:t>Cortex-A/Cortex-M hybrid devices</a:t>
            </a:r>
            <a:endParaRPr lang="en-US" sz="3999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0" name="Subtitle 2"/>
          <p:cNvSpPr txBox="1">
            <a:spLocks/>
          </p:cNvSpPr>
          <p:nvPr/>
        </p:nvSpPr>
        <p:spPr>
          <a:xfrm>
            <a:off x="932446" y="1518365"/>
            <a:ext cx="10323935" cy="738478"/>
          </a:xfrm>
          <a:prstGeom prst="rect">
            <a:avLst/>
          </a:prstGeom>
        </p:spPr>
        <p:txBody>
          <a:bodyPr vert="horz" lIns="108689" tIns="54345" rIns="108689" bIns="543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66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0" name="Oval 269"/>
          <p:cNvSpPr/>
          <p:nvPr/>
        </p:nvSpPr>
        <p:spPr>
          <a:xfrm flipH="1">
            <a:off x="20107" y="4786295"/>
            <a:ext cx="585635" cy="5856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AU" sz="2533" dirty="0">
              <a:solidFill>
                <a:schemeClr val="tx1">
                  <a:lumMod val="75000"/>
                  <a:lumOff val="25000"/>
                </a:schemeClr>
              </a:solidFill>
              <a:cs typeface="Raleway Light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037353" y="1930430"/>
            <a:ext cx="3122752" cy="1057518"/>
            <a:chOff x="1848068" y="2689140"/>
            <a:chExt cx="3025562" cy="1024872"/>
          </a:xfrm>
        </p:grpSpPr>
        <p:cxnSp>
          <p:nvCxnSpPr>
            <p:cNvPr id="93" name="Straight Connector 92"/>
            <p:cNvCxnSpPr/>
            <p:nvPr/>
          </p:nvCxnSpPr>
          <p:spPr>
            <a:xfrm flipH="1" flipV="1">
              <a:off x="3890729" y="2689140"/>
              <a:ext cx="982901" cy="102487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1848068" y="2697524"/>
              <a:ext cx="204266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914162" y="1528817"/>
            <a:ext cx="2133044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6" dirty="0">
                <a:solidFill>
                  <a:schemeClr val="bg1"/>
                </a:solidFill>
                <a:cs typeface="Open Sans Light"/>
              </a:rPr>
              <a:t>Debug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H="1" flipV="1">
            <a:off x="3252690" y="3836585"/>
            <a:ext cx="400178" cy="97968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926550" y="2929131"/>
            <a:ext cx="1681330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6" dirty="0">
                <a:solidFill>
                  <a:schemeClr val="bg1"/>
                </a:solidFill>
                <a:cs typeface="Open Sans Light"/>
              </a:rPr>
              <a:t>Analyze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11393393" y="2747819"/>
            <a:ext cx="585635" cy="585634"/>
            <a:chOff x="202936" y="2917219"/>
            <a:chExt cx="585635" cy="585787"/>
          </a:xfrm>
        </p:grpSpPr>
        <p:sp>
          <p:nvSpPr>
            <p:cNvPr id="155" name="Oval 154"/>
            <p:cNvSpPr/>
            <p:nvPr/>
          </p:nvSpPr>
          <p:spPr>
            <a:xfrm flipH="1">
              <a:off x="202936" y="2917219"/>
              <a:ext cx="585635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4" tIns="60932" rIns="121864" bIns="60932" rtlCol="0" anchor="ctr"/>
            <a:lstStyle/>
            <a:p>
              <a:pPr algn="ctr"/>
              <a:endParaRPr lang="en-US" sz="2533" dirty="0">
                <a:solidFill>
                  <a:schemeClr val="tx1">
                    <a:lumMod val="75000"/>
                    <a:lumOff val="25000"/>
                  </a:schemeClr>
                </a:solidFill>
                <a:cs typeface="Raleway Light"/>
              </a:endParaRPr>
            </a:p>
          </p:txBody>
        </p:sp>
        <p:sp>
          <p:nvSpPr>
            <p:cNvPr id="156" name="AutoShape 76"/>
            <p:cNvSpPr>
              <a:spLocks/>
            </p:cNvSpPr>
            <p:nvPr/>
          </p:nvSpPr>
          <p:spPr bwMode="auto">
            <a:xfrm>
              <a:off x="318615" y="3031408"/>
              <a:ext cx="354275" cy="3171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2292" y="0"/>
                    <a:pt x="13696" y="342"/>
                    <a:pt x="15004" y="1019"/>
                  </a:cubicBezTo>
                  <a:cubicBezTo>
                    <a:pt x="16315" y="1698"/>
                    <a:pt x="17460" y="2628"/>
                    <a:pt x="18441" y="3806"/>
                  </a:cubicBezTo>
                  <a:cubicBezTo>
                    <a:pt x="19420" y="4981"/>
                    <a:pt x="20193" y="6354"/>
                    <a:pt x="20755" y="7923"/>
                  </a:cubicBezTo>
                  <a:cubicBezTo>
                    <a:pt x="21319" y="9498"/>
                    <a:pt x="21599" y="11174"/>
                    <a:pt x="21599" y="12956"/>
                  </a:cubicBezTo>
                  <a:cubicBezTo>
                    <a:pt x="21599" y="13673"/>
                    <a:pt x="21544" y="14402"/>
                    <a:pt x="21434" y="15147"/>
                  </a:cubicBezTo>
                  <a:cubicBezTo>
                    <a:pt x="21321" y="15893"/>
                    <a:pt x="21160" y="16624"/>
                    <a:pt x="20952" y="17338"/>
                  </a:cubicBezTo>
                  <a:cubicBezTo>
                    <a:pt x="20740" y="18058"/>
                    <a:pt x="20476" y="18743"/>
                    <a:pt x="20162" y="19403"/>
                  </a:cubicBezTo>
                  <a:cubicBezTo>
                    <a:pt x="19850" y="20056"/>
                    <a:pt x="19497" y="20655"/>
                    <a:pt x="19106" y="21199"/>
                  </a:cubicBezTo>
                  <a:cubicBezTo>
                    <a:pt x="18931" y="21467"/>
                    <a:pt x="18703" y="21599"/>
                    <a:pt x="18429" y="21599"/>
                  </a:cubicBezTo>
                  <a:lnTo>
                    <a:pt x="3170" y="21599"/>
                  </a:lnTo>
                  <a:cubicBezTo>
                    <a:pt x="2887" y="21599"/>
                    <a:pt x="2661" y="21467"/>
                    <a:pt x="2493" y="21199"/>
                  </a:cubicBezTo>
                  <a:cubicBezTo>
                    <a:pt x="2088" y="20655"/>
                    <a:pt x="1730" y="20056"/>
                    <a:pt x="1425" y="19403"/>
                  </a:cubicBezTo>
                  <a:cubicBezTo>
                    <a:pt x="1118" y="18743"/>
                    <a:pt x="859" y="18058"/>
                    <a:pt x="650" y="17338"/>
                  </a:cubicBezTo>
                  <a:cubicBezTo>
                    <a:pt x="439" y="16624"/>
                    <a:pt x="278" y="15893"/>
                    <a:pt x="165" y="15147"/>
                  </a:cubicBezTo>
                  <a:cubicBezTo>
                    <a:pt x="55" y="14402"/>
                    <a:pt x="0" y="13673"/>
                    <a:pt x="0" y="12956"/>
                  </a:cubicBezTo>
                  <a:cubicBezTo>
                    <a:pt x="0" y="11162"/>
                    <a:pt x="280" y="9487"/>
                    <a:pt x="844" y="7917"/>
                  </a:cubicBezTo>
                  <a:cubicBezTo>
                    <a:pt x="1406" y="6354"/>
                    <a:pt x="2179" y="4981"/>
                    <a:pt x="3158" y="3806"/>
                  </a:cubicBezTo>
                  <a:cubicBezTo>
                    <a:pt x="4140" y="2628"/>
                    <a:pt x="5284" y="1698"/>
                    <a:pt x="6595" y="1019"/>
                  </a:cubicBezTo>
                  <a:cubicBezTo>
                    <a:pt x="7903" y="342"/>
                    <a:pt x="9304" y="0"/>
                    <a:pt x="10800" y="0"/>
                  </a:cubicBezTo>
                  <a:moveTo>
                    <a:pt x="3148" y="14571"/>
                  </a:moveTo>
                  <a:cubicBezTo>
                    <a:pt x="3523" y="14571"/>
                    <a:pt x="3842" y="14413"/>
                    <a:pt x="4101" y="14099"/>
                  </a:cubicBezTo>
                  <a:cubicBezTo>
                    <a:pt x="4360" y="13791"/>
                    <a:pt x="4492" y="13408"/>
                    <a:pt x="4492" y="12956"/>
                  </a:cubicBezTo>
                  <a:cubicBezTo>
                    <a:pt x="4492" y="12507"/>
                    <a:pt x="4360" y="12127"/>
                    <a:pt x="4096" y="11822"/>
                  </a:cubicBezTo>
                  <a:cubicBezTo>
                    <a:pt x="3832" y="11511"/>
                    <a:pt x="3516" y="11358"/>
                    <a:pt x="3148" y="11358"/>
                  </a:cubicBezTo>
                  <a:cubicBezTo>
                    <a:pt x="2772" y="11358"/>
                    <a:pt x="2455" y="11511"/>
                    <a:pt x="2200" y="11822"/>
                  </a:cubicBezTo>
                  <a:cubicBezTo>
                    <a:pt x="1943" y="12127"/>
                    <a:pt x="1814" y="12507"/>
                    <a:pt x="1814" y="12956"/>
                  </a:cubicBezTo>
                  <a:cubicBezTo>
                    <a:pt x="1814" y="13408"/>
                    <a:pt x="1943" y="13791"/>
                    <a:pt x="2200" y="14099"/>
                  </a:cubicBezTo>
                  <a:cubicBezTo>
                    <a:pt x="2455" y="14413"/>
                    <a:pt x="2772" y="14571"/>
                    <a:pt x="3148" y="14571"/>
                  </a:cubicBezTo>
                  <a:moveTo>
                    <a:pt x="5388" y="8105"/>
                  </a:moveTo>
                  <a:cubicBezTo>
                    <a:pt x="5762" y="8105"/>
                    <a:pt x="6086" y="7943"/>
                    <a:pt x="6352" y="7621"/>
                  </a:cubicBezTo>
                  <a:cubicBezTo>
                    <a:pt x="6621" y="7301"/>
                    <a:pt x="6756" y="6915"/>
                    <a:pt x="6756" y="6466"/>
                  </a:cubicBezTo>
                  <a:cubicBezTo>
                    <a:pt x="6756" y="6014"/>
                    <a:pt x="6621" y="5634"/>
                    <a:pt x="6352" y="5326"/>
                  </a:cubicBezTo>
                  <a:cubicBezTo>
                    <a:pt x="6086" y="5021"/>
                    <a:pt x="5762" y="4865"/>
                    <a:pt x="5388" y="4865"/>
                  </a:cubicBezTo>
                  <a:cubicBezTo>
                    <a:pt x="5028" y="4865"/>
                    <a:pt x="4713" y="5021"/>
                    <a:pt x="4447" y="5326"/>
                  </a:cubicBezTo>
                  <a:cubicBezTo>
                    <a:pt x="4178" y="5634"/>
                    <a:pt x="4043" y="6014"/>
                    <a:pt x="4043" y="6466"/>
                  </a:cubicBezTo>
                  <a:cubicBezTo>
                    <a:pt x="4043" y="6915"/>
                    <a:pt x="4178" y="7301"/>
                    <a:pt x="4447" y="7621"/>
                  </a:cubicBezTo>
                  <a:cubicBezTo>
                    <a:pt x="4713" y="7943"/>
                    <a:pt x="5028" y="8105"/>
                    <a:pt x="5388" y="8105"/>
                  </a:cubicBezTo>
                  <a:moveTo>
                    <a:pt x="11995" y="15052"/>
                  </a:moveTo>
                  <a:cubicBezTo>
                    <a:pt x="12026" y="14923"/>
                    <a:pt x="12084" y="14672"/>
                    <a:pt x="12172" y="14292"/>
                  </a:cubicBezTo>
                  <a:cubicBezTo>
                    <a:pt x="12261" y="13918"/>
                    <a:pt x="12364" y="13477"/>
                    <a:pt x="12482" y="12977"/>
                  </a:cubicBezTo>
                  <a:cubicBezTo>
                    <a:pt x="12599" y="12475"/>
                    <a:pt x="12727" y="11954"/>
                    <a:pt x="12861" y="11404"/>
                  </a:cubicBezTo>
                  <a:cubicBezTo>
                    <a:pt x="12996" y="10860"/>
                    <a:pt x="13113" y="10351"/>
                    <a:pt x="13212" y="9881"/>
                  </a:cubicBezTo>
                  <a:cubicBezTo>
                    <a:pt x="13312" y="9415"/>
                    <a:pt x="13399" y="9009"/>
                    <a:pt x="13471" y="8669"/>
                  </a:cubicBezTo>
                  <a:cubicBezTo>
                    <a:pt x="13543" y="8329"/>
                    <a:pt x="13579" y="8131"/>
                    <a:pt x="13579" y="8076"/>
                  </a:cubicBezTo>
                  <a:cubicBezTo>
                    <a:pt x="13579" y="7869"/>
                    <a:pt x="13512" y="7681"/>
                    <a:pt x="13379" y="7526"/>
                  </a:cubicBezTo>
                  <a:cubicBezTo>
                    <a:pt x="13245" y="7371"/>
                    <a:pt x="13089" y="7293"/>
                    <a:pt x="12914" y="7293"/>
                  </a:cubicBezTo>
                  <a:cubicBezTo>
                    <a:pt x="12760" y="7293"/>
                    <a:pt x="12624" y="7345"/>
                    <a:pt x="12506" y="7457"/>
                  </a:cubicBezTo>
                  <a:cubicBezTo>
                    <a:pt x="12386" y="7566"/>
                    <a:pt x="12304" y="7710"/>
                    <a:pt x="12259" y="7886"/>
                  </a:cubicBezTo>
                  <a:lnTo>
                    <a:pt x="10706" y="14598"/>
                  </a:lnTo>
                  <a:cubicBezTo>
                    <a:pt x="10408" y="14618"/>
                    <a:pt x="10125" y="14695"/>
                    <a:pt x="9856" y="14839"/>
                  </a:cubicBezTo>
                  <a:cubicBezTo>
                    <a:pt x="9590" y="14983"/>
                    <a:pt x="9357" y="15173"/>
                    <a:pt x="9163" y="15418"/>
                  </a:cubicBezTo>
                  <a:cubicBezTo>
                    <a:pt x="8966" y="15663"/>
                    <a:pt x="8812" y="15945"/>
                    <a:pt x="8702" y="16265"/>
                  </a:cubicBezTo>
                  <a:cubicBezTo>
                    <a:pt x="8591" y="16587"/>
                    <a:pt x="8536" y="16927"/>
                    <a:pt x="8536" y="17284"/>
                  </a:cubicBezTo>
                  <a:cubicBezTo>
                    <a:pt x="8536" y="18038"/>
                    <a:pt x="8755" y="18677"/>
                    <a:pt x="9196" y="19198"/>
                  </a:cubicBezTo>
                  <a:cubicBezTo>
                    <a:pt x="9638" y="19725"/>
                    <a:pt x="10171" y="19987"/>
                    <a:pt x="10799" y="19987"/>
                  </a:cubicBezTo>
                  <a:cubicBezTo>
                    <a:pt x="11428" y="19987"/>
                    <a:pt x="11961" y="19725"/>
                    <a:pt x="12403" y="19198"/>
                  </a:cubicBezTo>
                  <a:cubicBezTo>
                    <a:pt x="12842" y="18677"/>
                    <a:pt x="13063" y="18038"/>
                    <a:pt x="13063" y="17284"/>
                  </a:cubicBezTo>
                  <a:cubicBezTo>
                    <a:pt x="13063" y="16835"/>
                    <a:pt x="12962" y="16417"/>
                    <a:pt x="12763" y="16031"/>
                  </a:cubicBezTo>
                  <a:cubicBezTo>
                    <a:pt x="12564" y="15645"/>
                    <a:pt x="12307" y="15320"/>
                    <a:pt x="11995" y="15052"/>
                  </a:cubicBezTo>
                  <a:moveTo>
                    <a:pt x="10800" y="2176"/>
                  </a:moveTo>
                  <a:cubicBezTo>
                    <a:pt x="10425" y="2176"/>
                    <a:pt x="10106" y="2335"/>
                    <a:pt x="9847" y="2646"/>
                  </a:cubicBezTo>
                  <a:cubicBezTo>
                    <a:pt x="9585" y="2960"/>
                    <a:pt x="9456" y="3343"/>
                    <a:pt x="9456" y="3792"/>
                  </a:cubicBezTo>
                  <a:cubicBezTo>
                    <a:pt x="9456" y="4241"/>
                    <a:pt x="9585" y="4621"/>
                    <a:pt x="9847" y="4926"/>
                  </a:cubicBezTo>
                  <a:cubicBezTo>
                    <a:pt x="10106" y="5237"/>
                    <a:pt x="10425" y="5390"/>
                    <a:pt x="10800" y="5390"/>
                  </a:cubicBezTo>
                  <a:cubicBezTo>
                    <a:pt x="11174" y="5390"/>
                    <a:pt x="11493" y="5237"/>
                    <a:pt x="11752" y="4926"/>
                  </a:cubicBezTo>
                  <a:cubicBezTo>
                    <a:pt x="12014" y="4621"/>
                    <a:pt x="12144" y="4241"/>
                    <a:pt x="12144" y="3792"/>
                  </a:cubicBezTo>
                  <a:cubicBezTo>
                    <a:pt x="12144" y="3343"/>
                    <a:pt x="12014" y="2960"/>
                    <a:pt x="11752" y="2646"/>
                  </a:cubicBezTo>
                  <a:cubicBezTo>
                    <a:pt x="11493" y="2335"/>
                    <a:pt x="11174" y="2176"/>
                    <a:pt x="10800" y="2176"/>
                  </a:cubicBezTo>
                  <a:moveTo>
                    <a:pt x="14844" y="6466"/>
                  </a:moveTo>
                  <a:cubicBezTo>
                    <a:pt x="14844" y="6916"/>
                    <a:pt x="14978" y="7299"/>
                    <a:pt x="15247" y="7609"/>
                  </a:cubicBezTo>
                  <a:cubicBezTo>
                    <a:pt x="15513" y="7920"/>
                    <a:pt x="15835" y="8076"/>
                    <a:pt x="16212" y="8076"/>
                  </a:cubicBezTo>
                  <a:cubicBezTo>
                    <a:pt x="16586" y="8076"/>
                    <a:pt x="16903" y="7920"/>
                    <a:pt x="17164" y="7609"/>
                  </a:cubicBezTo>
                  <a:cubicBezTo>
                    <a:pt x="17426" y="7299"/>
                    <a:pt x="17555" y="6915"/>
                    <a:pt x="17555" y="6466"/>
                  </a:cubicBezTo>
                  <a:cubicBezTo>
                    <a:pt x="17555" y="6014"/>
                    <a:pt x="17426" y="5634"/>
                    <a:pt x="17164" y="5326"/>
                  </a:cubicBezTo>
                  <a:cubicBezTo>
                    <a:pt x="16903" y="5021"/>
                    <a:pt x="16586" y="4866"/>
                    <a:pt x="16212" y="4866"/>
                  </a:cubicBezTo>
                  <a:cubicBezTo>
                    <a:pt x="15835" y="4866"/>
                    <a:pt x="15513" y="5021"/>
                    <a:pt x="15247" y="5326"/>
                  </a:cubicBezTo>
                  <a:cubicBezTo>
                    <a:pt x="14978" y="5634"/>
                    <a:pt x="14844" y="6014"/>
                    <a:pt x="14844" y="6466"/>
                  </a:cubicBezTo>
                  <a:moveTo>
                    <a:pt x="18451" y="14571"/>
                  </a:moveTo>
                  <a:cubicBezTo>
                    <a:pt x="18828" y="14571"/>
                    <a:pt x="19142" y="14413"/>
                    <a:pt x="19399" y="14099"/>
                  </a:cubicBezTo>
                  <a:cubicBezTo>
                    <a:pt x="19656" y="13791"/>
                    <a:pt x="19785" y="13408"/>
                    <a:pt x="19785" y="12956"/>
                  </a:cubicBezTo>
                  <a:cubicBezTo>
                    <a:pt x="19785" y="12507"/>
                    <a:pt x="19655" y="12127"/>
                    <a:pt x="19399" y="11822"/>
                  </a:cubicBezTo>
                  <a:cubicBezTo>
                    <a:pt x="19142" y="11511"/>
                    <a:pt x="18828" y="11358"/>
                    <a:pt x="18451" y="11358"/>
                  </a:cubicBezTo>
                  <a:cubicBezTo>
                    <a:pt x="18076" y="11358"/>
                    <a:pt x="17757" y="11511"/>
                    <a:pt x="17498" y="11822"/>
                  </a:cubicBezTo>
                  <a:cubicBezTo>
                    <a:pt x="17236" y="12127"/>
                    <a:pt x="17107" y="12507"/>
                    <a:pt x="17107" y="12956"/>
                  </a:cubicBezTo>
                  <a:cubicBezTo>
                    <a:pt x="17107" y="13408"/>
                    <a:pt x="17236" y="13791"/>
                    <a:pt x="17498" y="14099"/>
                  </a:cubicBezTo>
                  <a:cubicBezTo>
                    <a:pt x="17757" y="14413"/>
                    <a:pt x="18076" y="14571"/>
                    <a:pt x="18451" y="1457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5384" tIns="25384" rIns="25384" bIns="25384" anchor="ctr"/>
            <a:lstStyle/>
            <a:p>
              <a:pPr defTabSz="171175">
                <a:defRPr/>
              </a:pPr>
              <a:endParaRPr lang="es-ES" sz="1066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244263" y="2744300"/>
            <a:ext cx="585635" cy="585634"/>
            <a:chOff x="117070" y="1543651"/>
            <a:chExt cx="585635" cy="585787"/>
          </a:xfrm>
        </p:grpSpPr>
        <p:sp>
          <p:nvSpPr>
            <p:cNvPr id="116" name="Oval 115"/>
            <p:cNvSpPr/>
            <p:nvPr/>
          </p:nvSpPr>
          <p:spPr>
            <a:xfrm flipH="1">
              <a:off x="117070" y="1543651"/>
              <a:ext cx="585635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64" tIns="60932" rIns="121864" bIns="60932" rtlCol="0" anchor="ctr"/>
            <a:lstStyle/>
            <a:p>
              <a:pPr algn="ctr"/>
              <a:endParaRPr lang="en-US" sz="2533" dirty="0">
                <a:solidFill>
                  <a:schemeClr val="tx1">
                    <a:lumMod val="75000"/>
                    <a:lumOff val="25000"/>
                  </a:schemeClr>
                </a:solidFill>
                <a:cs typeface="Raleway Light"/>
              </a:endParaRPr>
            </a:p>
          </p:txBody>
        </p:sp>
        <p:sp>
          <p:nvSpPr>
            <p:cNvPr id="162" name="AutoShape 101"/>
            <p:cNvSpPr>
              <a:spLocks/>
            </p:cNvSpPr>
            <p:nvPr/>
          </p:nvSpPr>
          <p:spPr bwMode="auto">
            <a:xfrm>
              <a:off x="271108" y="1689864"/>
              <a:ext cx="273493" cy="29335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9817" y="0"/>
                  </a:lnTo>
                  <a:lnTo>
                    <a:pt x="9817" y="9815"/>
                  </a:lnTo>
                  <a:lnTo>
                    <a:pt x="0" y="9815"/>
                  </a:lnTo>
                  <a:lnTo>
                    <a:pt x="0" y="0"/>
                  </a:lnTo>
                  <a:close/>
                  <a:moveTo>
                    <a:pt x="0" y="11784"/>
                  </a:moveTo>
                  <a:lnTo>
                    <a:pt x="9817" y="11784"/>
                  </a:lnTo>
                  <a:lnTo>
                    <a:pt x="9817" y="21599"/>
                  </a:lnTo>
                  <a:lnTo>
                    <a:pt x="0" y="21599"/>
                  </a:lnTo>
                  <a:lnTo>
                    <a:pt x="0" y="11784"/>
                  </a:lnTo>
                  <a:close/>
                  <a:moveTo>
                    <a:pt x="1956" y="7859"/>
                  </a:moveTo>
                  <a:lnTo>
                    <a:pt x="7860" y="7859"/>
                  </a:lnTo>
                  <a:lnTo>
                    <a:pt x="7860" y="1950"/>
                  </a:lnTo>
                  <a:lnTo>
                    <a:pt x="1956" y="1950"/>
                  </a:lnTo>
                  <a:lnTo>
                    <a:pt x="1956" y="7859"/>
                  </a:lnTo>
                  <a:close/>
                  <a:moveTo>
                    <a:pt x="1956" y="19646"/>
                  </a:moveTo>
                  <a:lnTo>
                    <a:pt x="7860" y="19646"/>
                  </a:lnTo>
                  <a:lnTo>
                    <a:pt x="7860" y="13738"/>
                  </a:lnTo>
                  <a:lnTo>
                    <a:pt x="1956" y="13738"/>
                  </a:lnTo>
                  <a:lnTo>
                    <a:pt x="1956" y="19646"/>
                  </a:lnTo>
                  <a:close/>
                  <a:moveTo>
                    <a:pt x="3924" y="3948"/>
                  </a:moveTo>
                  <a:lnTo>
                    <a:pt x="5907" y="3948"/>
                  </a:lnTo>
                  <a:lnTo>
                    <a:pt x="5907" y="5905"/>
                  </a:lnTo>
                  <a:lnTo>
                    <a:pt x="3924" y="5905"/>
                  </a:lnTo>
                  <a:lnTo>
                    <a:pt x="3924" y="3948"/>
                  </a:lnTo>
                  <a:close/>
                  <a:moveTo>
                    <a:pt x="3924" y="15694"/>
                  </a:moveTo>
                  <a:lnTo>
                    <a:pt x="5907" y="15694"/>
                  </a:lnTo>
                  <a:lnTo>
                    <a:pt x="5907" y="17677"/>
                  </a:lnTo>
                  <a:lnTo>
                    <a:pt x="3924" y="17677"/>
                  </a:lnTo>
                  <a:lnTo>
                    <a:pt x="3924" y="15694"/>
                  </a:lnTo>
                  <a:close/>
                  <a:moveTo>
                    <a:pt x="21599" y="9815"/>
                  </a:moveTo>
                  <a:lnTo>
                    <a:pt x="11782" y="9815"/>
                  </a:lnTo>
                  <a:lnTo>
                    <a:pt x="11782" y="0"/>
                  </a:lnTo>
                  <a:lnTo>
                    <a:pt x="21599" y="0"/>
                  </a:lnTo>
                  <a:lnTo>
                    <a:pt x="21599" y="9815"/>
                  </a:lnTo>
                  <a:close/>
                  <a:moveTo>
                    <a:pt x="19643" y="11784"/>
                  </a:moveTo>
                  <a:lnTo>
                    <a:pt x="21599" y="11784"/>
                  </a:lnTo>
                  <a:lnTo>
                    <a:pt x="21599" y="17677"/>
                  </a:lnTo>
                  <a:lnTo>
                    <a:pt x="15692" y="17677"/>
                  </a:lnTo>
                  <a:lnTo>
                    <a:pt x="15692" y="15724"/>
                  </a:lnTo>
                  <a:lnTo>
                    <a:pt x="13739" y="15724"/>
                  </a:lnTo>
                  <a:lnTo>
                    <a:pt x="13739" y="21599"/>
                  </a:lnTo>
                  <a:lnTo>
                    <a:pt x="11782" y="21599"/>
                  </a:lnTo>
                  <a:lnTo>
                    <a:pt x="11782" y="11784"/>
                  </a:lnTo>
                  <a:lnTo>
                    <a:pt x="17646" y="11784"/>
                  </a:lnTo>
                  <a:lnTo>
                    <a:pt x="17646" y="13738"/>
                  </a:lnTo>
                  <a:lnTo>
                    <a:pt x="19643" y="13738"/>
                  </a:lnTo>
                  <a:lnTo>
                    <a:pt x="19643" y="11784"/>
                  </a:lnTo>
                  <a:close/>
                  <a:moveTo>
                    <a:pt x="19643" y="1953"/>
                  </a:moveTo>
                  <a:lnTo>
                    <a:pt x="13739" y="1953"/>
                  </a:lnTo>
                  <a:lnTo>
                    <a:pt x="13739" y="7861"/>
                  </a:lnTo>
                  <a:lnTo>
                    <a:pt x="19643" y="7861"/>
                  </a:lnTo>
                  <a:lnTo>
                    <a:pt x="19643" y="1953"/>
                  </a:lnTo>
                  <a:close/>
                  <a:moveTo>
                    <a:pt x="17646" y="5905"/>
                  </a:moveTo>
                  <a:lnTo>
                    <a:pt x="15692" y="5905"/>
                  </a:lnTo>
                  <a:lnTo>
                    <a:pt x="15692" y="3948"/>
                  </a:lnTo>
                  <a:lnTo>
                    <a:pt x="17646" y="3948"/>
                  </a:lnTo>
                  <a:lnTo>
                    <a:pt x="17646" y="5905"/>
                  </a:lnTo>
                  <a:close/>
                  <a:moveTo>
                    <a:pt x="15692" y="19646"/>
                  </a:moveTo>
                  <a:lnTo>
                    <a:pt x="17646" y="19646"/>
                  </a:lnTo>
                  <a:lnTo>
                    <a:pt x="17646" y="21599"/>
                  </a:lnTo>
                  <a:lnTo>
                    <a:pt x="15692" y="21599"/>
                  </a:lnTo>
                  <a:lnTo>
                    <a:pt x="15692" y="19646"/>
                  </a:lnTo>
                  <a:close/>
                  <a:moveTo>
                    <a:pt x="19643" y="19646"/>
                  </a:moveTo>
                  <a:lnTo>
                    <a:pt x="21599" y="19646"/>
                  </a:lnTo>
                  <a:lnTo>
                    <a:pt x="21599" y="21599"/>
                  </a:lnTo>
                  <a:lnTo>
                    <a:pt x="19643" y="21599"/>
                  </a:lnTo>
                  <a:lnTo>
                    <a:pt x="19643" y="196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5384" tIns="25384" rIns="25384" bIns="25384" anchor="ctr"/>
            <a:lstStyle/>
            <a:p>
              <a:pPr defTabSz="171175">
                <a:defRPr/>
              </a:pPr>
              <a:endParaRPr lang="es-ES" sz="1066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9687023" y="2985874"/>
            <a:ext cx="1604838" cy="379453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r"/>
            <a:r>
              <a:rPr lang="en-US" sz="1866" dirty="0">
                <a:solidFill>
                  <a:schemeClr val="bg1"/>
                </a:solidFill>
                <a:cs typeface="Open Sans Light"/>
              </a:rPr>
              <a:t>Optimize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8660528" y="3374184"/>
            <a:ext cx="2645404" cy="925376"/>
            <a:chOff x="6772285" y="3294581"/>
            <a:chExt cx="2239348" cy="2116595"/>
          </a:xfrm>
        </p:grpSpPr>
        <p:cxnSp>
          <p:nvCxnSpPr>
            <p:cNvPr id="110" name="Straight Connector 109"/>
            <p:cNvCxnSpPr/>
            <p:nvPr/>
          </p:nvCxnSpPr>
          <p:spPr>
            <a:xfrm flipV="1">
              <a:off x="6772285" y="3294584"/>
              <a:ext cx="539255" cy="211659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318941" y="3294581"/>
              <a:ext cx="169269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8996175" y="1562142"/>
            <a:ext cx="2309757" cy="379453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r"/>
            <a:r>
              <a:rPr lang="en-US" sz="1866" dirty="0">
                <a:solidFill>
                  <a:schemeClr val="bg1"/>
                </a:solidFill>
                <a:cs typeface="Open Sans Light"/>
              </a:rPr>
              <a:t>OS awareness</a:t>
            </a:r>
          </a:p>
        </p:txBody>
      </p:sp>
      <p:pic>
        <p:nvPicPr>
          <p:cNvPr id="121" name="Picture 6" descr="http://ds.arm.com/media/uploads/images/xdebug_icon.png.pagespeed.ic.IQhR-QuBz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8619" y="1417623"/>
            <a:ext cx="576924" cy="58943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Oval 123"/>
          <p:cNvSpPr/>
          <p:nvPr/>
        </p:nvSpPr>
        <p:spPr>
          <a:xfrm flipH="1">
            <a:off x="11377962" y="1432493"/>
            <a:ext cx="585634" cy="5856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4" tIns="60932" rIns="121864" bIns="60932" rtlCol="0" anchor="ctr"/>
          <a:lstStyle/>
          <a:p>
            <a:pPr algn="ctr"/>
            <a:endParaRPr lang="en-US" sz="2533" dirty="0">
              <a:solidFill>
                <a:schemeClr val="tx1">
                  <a:lumMod val="75000"/>
                  <a:lumOff val="25000"/>
                </a:schemeClr>
              </a:solidFill>
              <a:cs typeface="Raleway Light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382000" y="1973273"/>
            <a:ext cx="2909861" cy="925376"/>
            <a:chOff x="6772285" y="3294581"/>
            <a:chExt cx="2239348" cy="2116595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6772285" y="3294584"/>
              <a:ext cx="539255" cy="211659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318941" y="3294581"/>
              <a:ext cx="169269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 descr="C:\Users\micpag01\Desktop\O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392" y="1425942"/>
            <a:ext cx="547331" cy="54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037352" y="3371313"/>
            <a:ext cx="2693700" cy="1057518"/>
            <a:chOff x="1848068" y="2689140"/>
            <a:chExt cx="3025562" cy="1024872"/>
          </a:xfrm>
        </p:grpSpPr>
        <p:cxnSp>
          <p:nvCxnSpPr>
            <p:cNvPr id="67" name="Straight Connector 66"/>
            <p:cNvCxnSpPr/>
            <p:nvPr/>
          </p:nvCxnSpPr>
          <p:spPr>
            <a:xfrm flipH="1" flipV="1">
              <a:off x="3890729" y="2689140"/>
              <a:ext cx="982901" cy="102487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1848068" y="2697524"/>
              <a:ext cx="204266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Multicore support in DS-5, showing a Cortex-A53 &amp; Cortex-A57 big.LITTLE configur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" r="2476"/>
          <a:stretch/>
        </p:blipFill>
        <p:spPr bwMode="auto">
          <a:xfrm>
            <a:off x="3444212" y="2044432"/>
            <a:ext cx="5259987" cy="37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040" y="3925725"/>
            <a:ext cx="3491805" cy="223135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444500" algn="tl" rotWithShape="0">
              <a:srgbClr val="333333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717" y="3925726"/>
            <a:ext cx="3514601" cy="2231351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444500" algn="ctr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062636" y="1393237"/>
            <a:ext cx="6358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Debug Linux/RTOS apps from a single tool </a:t>
            </a:r>
          </a:p>
        </p:txBody>
      </p:sp>
    </p:spTree>
    <p:extLst>
      <p:ext uri="{BB962C8B-B14F-4D97-AF65-F5344CB8AC3E}">
        <p14:creationId xmlns:p14="http://schemas.microsoft.com/office/powerpoint/2010/main" val="99933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HMP is needed to enable more powerful </a:t>
            </a:r>
            <a:r>
              <a:rPr lang="en-US" dirty="0" err="1" smtClean="0"/>
              <a:t>IoT</a:t>
            </a:r>
            <a:r>
              <a:rPr lang="en-US" dirty="0" smtClean="0"/>
              <a:t> systems</a:t>
            </a:r>
          </a:p>
          <a:p>
            <a:endParaRPr lang="en-US" dirty="0" smtClean="0"/>
          </a:p>
          <a:p>
            <a:r>
              <a:rPr lang="en-US" dirty="0" smtClean="0"/>
              <a:t>Tools are available to start building HMP systems now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69943" y="3223183"/>
            <a:ext cx="2348157" cy="2346772"/>
          </a:xfrm>
          <a:prstGeom prst="ellipse">
            <a:avLst/>
          </a:prstGeom>
          <a:solidFill>
            <a:schemeClr val="accent4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46800" rIns="0"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Talk to us about HMP</a:t>
            </a:r>
          </a:p>
        </p:txBody>
      </p:sp>
    </p:spTree>
    <p:extLst>
      <p:ext uri="{BB962C8B-B14F-4D97-AF65-F5344CB8AC3E}">
        <p14:creationId xmlns:p14="http://schemas.microsoft.com/office/powerpoint/2010/main" val="6802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3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HMP?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HMP?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96269" y="3098256"/>
            <a:ext cx="1091148" cy="1076705"/>
            <a:chOff x="4859610" y="4632339"/>
            <a:chExt cx="1091148" cy="1076705"/>
          </a:xfrm>
        </p:grpSpPr>
        <p:sp>
          <p:nvSpPr>
            <p:cNvPr id="7" name="Rectangle 6"/>
            <p:cNvSpPr/>
            <p:nvPr/>
          </p:nvSpPr>
          <p:spPr>
            <a:xfrm>
              <a:off x="4908011" y="4683073"/>
              <a:ext cx="468680" cy="469537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37153" y="4683068"/>
              <a:ext cx="468680" cy="468000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07234" y="5192717"/>
              <a:ext cx="468680" cy="469537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6376" y="5192718"/>
              <a:ext cx="468680" cy="469536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59610" y="4632339"/>
              <a:ext cx="1091148" cy="1076705"/>
            </a:xfrm>
            <a:prstGeom prst="rect">
              <a:avLst/>
            </a:prstGeom>
            <a:noFill/>
            <a:ln w="635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46220" y="3409679"/>
            <a:ext cx="832886" cy="765282"/>
            <a:chOff x="6109561" y="4946683"/>
            <a:chExt cx="832886" cy="765282"/>
          </a:xfrm>
        </p:grpSpPr>
        <p:grpSp>
          <p:nvGrpSpPr>
            <p:cNvPr id="13" name="Group 12"/>
            <p:cNvGrpSpPr/>
            <p:nvPr/>
          </p:nvGrpSpPr>
          <p:grpSpPr>
            <a:xfrm>
              <a:off x="6180356" y="4988975"/>
              <a:ext cx="697556" cy="686902"/>
              <a:chOff x="6245918" y="2519092"/>
              <a:chExt cx="912547" cy="898611"/>
            </a:xfrm>
            <a:solidFill>
              <a:schemeClr val="accent2"/>
            </a:solidFill>
          </p:grpSpPr>
          <p:sp>
            <p:nvSpPr>
              <p:cNvPr id="15" name="Rectangle 14"/>
              <p:cNvSpPr/>
              <p:nvPr/>
            </p:nvSpPr>
            <p:spPr>
              <a:xfrm>
                <a:off x="6246628" y="2519092"/>
                <a:ext cx="428625" cy="429409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730550" y="2519092"/>
                <a:ext cx="427915" cy="429409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45918" y="2988295"/>
                <a:ext cx="428625" cy="429408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729837" y="2988295"/>
                <a:ext cx="428625" cy="429408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6109561" y="4946683"/>
              <a:ext cx="832886" cy="765282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342" y="2297193"/>
            <a:ext cx="2791404" cy="63275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8740275" y="3409679"/>
            <a:ext cx="1431265" cy="765282"/>
            <a:chOff x="9092579" y="2869397"/>
            <a:chExt cx="1431265" cy="765282"/>
          </a:xfrm>
        </p:grpSpPr>
        <p:grpSp>
          <p:nvGrpSpPr>
            <p:cNvPr id="23" name="Group 22"/>
            <p:cNvGrpSpPr/>
            <p:nvPr/>
          </p:nvGrpSpPr>
          <p:grpSpPr>
            <a:xfrm>
              <a:off x="9092579" y="2869397"/>
              <a:ext cx="832886" cy="765282"/>
              <a:chOff x="6109561" y="4946683"/>
              <a:chExt cx="832886" cy="76528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6180356" y="4988975"/>
                <a:ext cx="697556" cy="686902"/>
                <a:chOff x="6245918" y="2519092"/>
                <a:chExt cx="912547" cy="898611"/>
              </a:xfrm>
              <a:solidFill>
                <a:schemeClr val="accent2"/>
              </a:solidFill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6246628" y="2519092"/>
                  <a:ext cx="428625" cy="429409"/>
                </a:xfrm>
                <a:prstGeom prst="rect">
                  <a:avLst/>
                </a:prstGeom>
                <a:grpFill/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1400" b="1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730550" y="2519092"/>
                  <a:ext cx="427915" cy="429409"/>
                </a:xfrm>
                <a:prstGeom prst="rect">
                  <a:avLst/>
                </a:prstGeom>
                <a:grpFill/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1400" b="1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245918" y="2988295"/>
                  <a:ext cx="428625" cy="429408"/>
                </a:xfrm>
                <a:prstGeom prst="rect">
                  <a:avLst/>
                </a:prstGeom>
                <a:grpFill/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1400" b="1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729837" y="2988295"/>
                  <a:ext cx="428625" cy="429408"/>
                </a:xfrm>
                <a:prstGeom prst="rect">
                  <a:avLst/>
                </a:prstGeom>
                <a:grpFill/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1400" b="1" dirty="0" err="1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6109561" y="4946683"/>
                <a:ext cx="832886" cy="765282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0084268" y="3221655"/>
              <a:ext cx="439576" cy="394748"/>
            </a:xfrm>
            <a:prstGeom prst="rect">
              <a:avLst/>
            </a:prstGeom>
            <a:solidFill>
              <a:schemeClr val="accent4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MCU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8200" y="1484313"/>
            <a:ext cx="3394842" cy="2690648"/>
            <a:chOff x="945946" y="2336089"/>
            <a:chExt cx="3394842" cy="2690648"/>
          </a:xfrm>
        </p:grpSpPr>
        <p:sp>
          <p:nvSpPr>
            <p:cNvPr id="4" name="Rectangle 3"/>
            <p:cNvSpPr/>
            <p:nvPr/>
          </p:nvSpPr>
          <p:spPr>
            <a:xfrm>
              <a:off x="1061545" y="2494690"/>
              <a:ext cx="720000" cy="720000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76094" y="2485296"/>
              <a:ext cx="720000" cy="720000"/>
            </a:xfrm>
            <a:prstGeom prst="rect">
              <a:avLst/>
            </a:prstGeom>
            <a:solidFill>
              <a:schemeClr val="accent4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GPU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98525" y="2484469"/>
              <a:ext cx="720000" cy="720000"/>
            </a:xfrm>
            <a:prstGeom prst="rect">
              <a:avLst/>
            </a:prstGeom>
            <a:solidFill>
              <a:schemeClr val="accent5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ISP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05192" y="2484469"/>
              <a:ext cx="720000" cy="720000"/>
            </a:xfrm>
            <a:prstGeom prst="rect">
              <a:avLst/>
            </a:prstGeom>
            <a:solidFill>
              <a:schemeClr val="accent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Video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61545" y="4130966"/>
              <a:ext cx="720000" cy="720000"/>
            </a:xfrm>
            <a:prstGeom prst="rect">
              <a:avLst/>
            </a:prstGeom>
            <a:solidFill>
              <a:schemeClr val="accent4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Display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76094" y="4132134"/>
              <a:ext cx="720000" cy="720000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Audio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98525" y="4130966"/>
              <a:ext cx="720000" cy="720000"/>
            </a:xfrm>
            <a:prstGeom prst="rect">
              <a:avLst/>
            </a:prstGeom>
            <a:solidFill>
              <a:schemeClr val="accent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DSP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05192" y="4130966"/>
              <a:ext cx="720000" cy="720000"/>
            </a:xfrm>
            <a:prstGeom prst="rect">
              <a:avLst/>
            </a:prstGeom>
            <a:solidFill>
              <a:schemeClr val="accent6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DDR</a:t>
              </a:r>
              <a:endParaRPr lang="en-US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61544" y="3457903"/>
              <a:ext cx="3163647" cy="399394"/>
            </a:xfrm>
            <a:prstGeom prst="rect">
              <a:avLst/>
            </a:prstGeom>
            <a:solidFill>
              <a:schemeClr val="accent2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Interconnect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5946" y="2336089"/>
              <a:ext cx="3394842" cy="2690648"/>
            </a:xfrm>
            <a:prstGeom prst="rect">
              <a:avLst/>
            </a:prstGeom>
            <a:noFill/>
            <a:ln w="28575" cmpd="sng">
              <a:solidFill>
                <a:schemeClr val="accent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824413" y="4584467"/>
            <a:ext cx="4336523" cy="70375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 heterogeneous system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u</a:t>
            </a:r>
            <a:r>
              <a:rPr lang="en-US" sz="2400" dirty="0" smtClean="0">
                <a:solidFill>
                  <a:srgbClr val="000000"/>
                </a:solidFill>
              </a:rPr>
              <a:t>sing different compute elements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67553" y="4584467"/>
            <a:ext cx="4934090" cy="70375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 heterogeneous subsystem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u</a:t>
            </a:r>
            <a:r>
              <a:rPr lang="en-US" sz="2400" dirty="0" smtClean="0">
                <a:solidFill>
                  <a:srgbClr val="000000"/>
                </a:solidFill>
              </a:rPr>
              <a:t>sing different processors cores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91" y="1742737"/>
            <a:ext cx="2818755" cy="2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heterogeneous computing?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5969" y="4914689"/>
            <a:ext cx="3413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“Right-sized processing”</a:t>
            </a:r>
            <a:endParaRPr lang="en-US" sz="2800" i="1" dirty="0"/>
          </a:p>
        </p:txBody>
      </p:sp>
      <p:sp>
        <p:nvSpPr>
          <p:cNvPr id="9" name="Oval 8"/>
          <p:cNvSpPr/>
          <p:nvPr/>
        </p:nvSpPr>
        <p:spPr>
          <a:xfrm>
            <a:off x="1258643" y="2003983"/>
            <a:ext cx="2348157" cy="2346772"/>
          </a:xfrm>
          <a:prstGeom prst="ellipse">
            <a:avLst/>
          </a:prstGeom>
          <a:solidFill>
            <a:schemeClr val="accent3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6800" rIns="0"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Increase 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system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performance</a:t>
            </a:r>
          </a:p>
        </p:txBody>
      </p:sp>
      <p:sp>
        <p:nvSpPr>
          <p:cNvPr id="13" name="Oval 12"/>
          <p:cNvSpPr/>
          <p:nvPr/>
        </p:nvSpPr>
        <p:spPr>
          <a:xfrm>
            <a:off x="4818480" y="2003983"/>
            <a:ext cx="2348157" cy="2346772"/>
          </a:xfrm>
          <a:prstGeom prst="ellipse">
            <a:avLst/>
          </a:prstGeom>
          <a:solidFill>
            <a:schemeClr val="accent2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6800" rIns="0"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Increase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system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efficiency</a:t>
            </a:r>
          </a:p>
        </p:txBody>
      </p:sp>
      <p:sp>
        <p:nvSpPr>
          <p:cNvPr id="14" name="Oval 13"/>
          <p:cNvSpPr/>
          <p:nvPr/>
        </p:nvSpPr>
        <p:spPr>
          <a:xfrm>
            <a:off x="8378317" y="2003983"/>
            <a:ext cx="2348157" cy="2346772"/>
          </a:xfrm>
          <a:prstGeom prst="ellipse">
            <a:avLst/>
          </a:prstGeom>
          <a:solidFill>
            <a:schemeClr val="accent4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6800" rIns="0"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Reduce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system</a:t>
            </a: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1279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293958" y="2731269"/>
            <a:ext cx="3133224" cy="3363144"/>
          </a:xfrm>
          <a:prstGeom prst="rect">
            <a:avLst/>
          </a:prstGeom>
          <a:noFill/>
          <a:ln w="63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56194" y="2731269"/>
            <a:ext cx="3125134" cy="3363144"/>
          </a:xfrm>
          <a:prstGeom prst="rect">
            <a:avLst/>
          </a:prstGeom>
          <a:noFill/>
          <a:ln w="635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4413" y="2091655"/>
            <a:ext cx="3130023" cy="4002757"/>
          </a:xfrm>
          <a:prstGeom prst="rect">
            <a:avLst/>
          </a:prstGeom>
          <a:noFill/>
          <a:ln w="63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multicore processors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452041"/>
            <a:ext cx="10053638" cy="46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Multicore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3959" y="2091655"/>
            <a:ext cx="6597879" cy="468000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2"/>
                </a:solidFill>
              </a:rPr>
              <a:t>Heterogeneous</a:t>
            </a: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413" y="2091655"/>
            <a:ext cx="3130023" cy="468000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Homogeneous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04591" y="2603677"/>
            <a:ext cx="3133223" cy="468000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Performance asymmetry</a:t>
            </a:r>
          </a:p>
        </p:txBody>
      </p:sp>
      <p:sp>
        <p:nvSpPr>
          <p:cNvPr id="8" name="Rectangle 7"/>
          <p:cNvSpPr/>
          <p:nvPr/>
        </p:nvSpPr>
        <p:spPr>
          <a:xfrm>
            <a:off x="7727941" y="2614311"/>
            <a:ext cx="3132000" cy="468000"/>
          </a:xfrm>
          <a:prstGeom prst="rect">
            <a:avLst/>
          </a:prstGeom>
          <a:solidFill>
            <a:schemeClr val="accent2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Functional asymmetry </a:t>
            </a:r>
          </a:p>
        </p:txBody>
      </p:sp>
      <p:cxnSp>
        <p:nvCxnSpPr>
          <p:cNvPr id="32" name="Straight Arrow Connector 31"/>
          <p:cNvCxnSpPr>
            <a:stCxn id="4" idx="2"/>
          </p:cNvCxnSpPr>
          <p:nvPr/>
        </p:nvCxnSpPr>
        <p:spPr>
          <a:xfrm flipH="1">
            <a:off x="3299711" y="1920041"/>
            <a:ext cx="2565308" cy="629702"/>
          </a:xfrm>
          <a:prstGeom prst="straightConnector1">
            <a:avLst/>
          </a:prstGeom>
          <a:ln w="31750" cmpd="sng">
            <a:noFill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190454" y="3163851"/>
            <a:ext cx="1847235" cy="459211"/>
          </a:xfrm>
          <a:prstGeom prst="straightConnector1">
            <a:avLst/>
          </a:prstGeom>
          <a:ln w="31750" cmpd="sng">
            <a:noFill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24413" y="3184922"/>
            <a:ext cx="3130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Same ISA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Same microarchitecture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Same view of memory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30707" y="3042561"/>
            <a:ext cx="3096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800" dirty="0"/>
              <a:t>Same ISA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800" dirty="0"/>
              <a:t>Different microarchitecture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800" dirty="0"/>
              <a:t>Same view of </a:t>
            </a:r>
            <a:r>
              <a:rPr lang="en-GB" sz="1800" dirty="0" smtClean="0"/>
              <a:t>memory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800" dirty="0" smtClean="0"/>
              <a:t>OS/Software symmetry</a:t>
            </a:r>
            <a:endParaRPr lang="en-GB" sz="1800" dirty="0"/>
          </a:p>
        </p:txBody>
      </p:sp>
      <p:sp>
        <p:nvSpPr>
          <p:cNvPr id="17" name="Rectangle 16"/>
          <p:cNvSpPr/>
          <p:nvPr/>
        </p:nvSpPr>
        <p:spPr>
          <a:xfrm>
            <a:off x="7766704" y="3028532"/>
            <a:ext cx="3125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Different ISA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Different microarchitecture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/>
              <a:t>Different view of </a:t>
            </a:r>
            <a:r>
              <a:rPr lang="en-US" sz="1800" dirty="0" smtClean="0"/>
              <a:t>memory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/>
              <a:t>OS/Software asymmetry</a:t>
            </a:r>
            <a:endParaRPr lang="en-US" sz="1800" dirty="0"/>
          </a:p>
        </p:txBody>
      </p:sp>
      <p:sp>
        <p:nvSpPr>
          <p:cNvPr id="43" name="Rectangle 42"/>
          <p:cNvSpPr/>
          <p:nvPr/>
        </p:nvSpPr>
        <p:spPr>
          <a:xfrm>
            <a:off x="1438367" y="5814139"/>
            <a:ext cx="1800000" cy="216000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Interconnect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854891" y="5814139"/>
            <a:ext cx="2087556" cy="216000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Interconnect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859610" y="4644785"/>
            <a:ext cx="1091148" cy="1076705"/>
            <a:chOff x="4859610" y="4632339"/>
            <a:chExt cx="1091148" cy="1076705"/>
          </a:xfrm>
        </p:grpSpPr>
        <p:sp>
          <p:nvSpPr>
            <p:cNvPr id="73" name="Rectangle 72"/>
            <p:cNvSpPr/>
            <p:nvPr/>
          </p:nvSpPr>
          <p:spPr>
            <a:xfrm>
              <a:off x="4908011" y="4683073"/>
              <a:ext cx="468680" cy="469537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437153" y="4683068"/>
              <a:ext cx="468680" cy="468000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907234" y="5192717"/>
              <a:ext cx="468680" cy="469537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436376" y="5192718"/>
              <a:ext cx="468680" cy="469536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59610" y="4632339"/>
              <a:ext cx="1091148" cy="1076705"/>
            </a:xfrm>
            <a:prstGeom prst="rect">
              <a:avLst/>
            </a:prstGeom>
            <a:noFill/>
            <a:ln w="635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09561" y="4956208"/>
            <a:ext cx="832886" cy="765282"/>
            <a:chOff x="6109561" y="4946683"/>
            <a:chExt cx="832886" cy="765282"/>
          </a:xfrm>
        </p:grpSpPr>
        <p:grpSp>
          <p:nvGrpSpPr>
            <p:cNvPr id="84" name="Group 83"/>
            <p:cNvGrpSpPr/>
            <p:nvPr/>
          </p:nvGrpSpPr>
          <p:grpSpPr>
            <a:xfrm>
              <a:off x="6180356" y="4988975"/>
              <a:ext cx="697556" cy="686902"/>
              <a:chOff x="6245918" y="2519092"/>
              <a:chExt cx="912547" cy="898611"/>
            </a:xfrm>
            <a:solidFill>
              <a:schemeClr val="accent2"/>
            </a:solidFill>
          </p:grpSpPr>
          <p:sp>
            <p:nvSpPr>
              <p:cNvPr id="95" name="Rectangle 94"/>
              <p:cNvSpPr/>
              <p:nvPr/>
            </p:nvSpPr>
            <p:spPr>
              <a:xfrm>
                <a:off x="6246628" y="2519092"/>
                <a:ext cx="428625" cy="429409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730550" y="2519092"/>
                <a:ext cx="427915" cy="429409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245918" y="2988295"/>
                <a:ext cx="428625" cy="429408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729837" y="2988295"/>
                <a:ext cx="428625" cy="429408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9" name="Rectangle 98"/>
            <p:cNvSpPr/>
            <p:nvPr/>
          </p:nvSpPr>
          <p:spPr>
            <a:xfrm>
              <a:off x="6109561" y="4946683"/>
              <a:ext cx="832886" cy="765282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01" name="Picture 100" descr="bigLITTLE RGB 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98" y="4244097"/>
            <a:ext cx="1421320" cy="322795"/>
          </a:xfrm>
          <a:prstGeom prst="rect">
            <a:avLst/>
          </a:prstGeom>
        </p:spPr>
      </p:pic>
      <p:pic>
        <p:nvPicPr>
          <p:cNvPr id="1026" name="Picture 2" descr="http://teamsites.arm.com/sites/Corpmktg/graphics/ARM%20Product%20logo%20files/Cortex/_w/CORTEX%20RGB%202015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02" y="4244097"/>
            <a:ext cx="1346494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Group 122"/>
          <p:cNvGrpSpPr/>
          <p:nvPr/>
        </p:nvGrpSpPr>
        <p:grpSpPr>
          <a:xfrm>
            <a:off x="1921924" y="4956208"/>
            <a:ext cx="832886" cy="765282"/>
            <a:chOff x="6109561" y="4946683"/>
            <a:chExt cx="832886" cy="765282"/>
          </a:xfrm>
        </p:grpSpPr>
        <p:grpSp>
          <p:nvGrpSpPr>
            <p:cNvPr id="124" name="Group 123"/>
            <p:cNvGrpSpPr/>
            <p:nvPr/>
          </p:nvGrpSpPr>
          <p:grpSpPr>
            <a:xfrm>
              <a:off x="6186503" y="4988975"/>
              <a:ext cx="697555" cy="686902"/>
              <a:chOff x="6253970" y="2519092"/>
              <a:chExt cx="912547" cy="898611"/>
            </a:xfrm>
            <a:solidFill>
              <a:schemeClr val="accent2"/>
            </a:solidFill>
          </p:grpSpPr>
          <p:sp>
            <p:nvSpPr>
              <p:cNvPr id="126" name="Rectangle 125"/>
              <p:cNvSpPr/>
              <p:nvPr/>
            </p:nvSpPr>
            <p:spPr>
              <a:xfrm>
                <a:off x="6254680" y="2519092"/>
                <a:ext cx="428625" cy="429409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738602" y="2519092"/>
                <a:ext cx="427915" cy="429409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53970" y="2988295"/>
                <a:ext cx="428625" cy="429408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37891" y="2988295"/>
                <a:ext cx="428625" cy="429408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5" name="Rectangle 124"/>
            <p:cNvSpPr/>
            <p:nvPr/>
          </p:nvSpPr>
          <p:spPr>
            <a:xfrm>
              <a:off x="6109561" y="4946683"/>
              <a:ext cx="832886" cy="765282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31" name="Rectangle 130"/>
          <p:cNvSpPr/>
          <p:nvPr/>
        </p:nvSpPr>
        <p:spPr>
          <a:xfrm>
            <a:off x="9326381" y="5486400"/>
            <a:ext cx="244924" cy="235090"/>
          </a:xfrm>
          <a:prstGeom prst="rect">
            <a:avLst/>
          </a:prstGeom>
          <a:solidFill>
            <a:schemeClr val="accent4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b="1" dirty="0" err="1" smtClean="0">
              <a:solidFill>
                <a:schemeClr val="tx1"/>
              </a:solidFill>
            </a:endParaRPr>
          </a:p>
        </p:txBody>
      </p:sp>
      <p:pic>
        <p:nvPicPr>
          <p:cNvPr id="136" name="Picture 2" descr="http://teamsites.arm.com/sites/Corpmktg/graphics/ARM%20Product%20logo%20files/Cortex/_w/CORTEX%20RGB%202015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56" y="4244097"/>
            <a:ext cx="1346494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/>
          <p:cNvSpPr/>
          <p:nvPr/>
        </p:nvSpPr>
        <p:spPr>
          <a:xfrm>
            <a:off x="7740955" y="4561460"/>
            <a:ext cx="3125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/>
                </a:solidFill>
              </a:rPr>
              <a:t>Cortex-A + Cortex-M systems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11470" y="5814139"/>
            <a:ext cx="2087556" cy="216000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Interconnect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8409407" y="4956208"/>
            <a:ext cx="832886" cy="765282"/>
            <a:chOff x="6109561" y="4946683"/>
            <a:chExt cx="832886" cy="765282"/>
          </a:xfrm>
        </p:grpSpPr>
        <p:grpSp>
          <p:nvGrpSpPr>
            <p:cNvPr id="56" name="Group 55"/>
            <p:cNvGrpSpPr/>
            <p:nvPr/>
          </p:nvGrpSpPr>
          <p:grpSpPr>
            <a:xfrm>
              <a:off x="6180356" y="4988975"/>
              <a:ext cx="697556" cy="686902"/>
              <a:chOff x="6245918" y="2519092"/>
              <a:chExt cx="912547" cy="898611"/>
            </a:xfrm>
            <a:solidFill>
              <a:schemeClr val="accent2"/>
            </a:solidFill>
          </p:grpSpPr>
          <p:sp>
            <p:nvSpPr>
              <p:cNvPr id="58" name="Rectangle 57"/>
              <p:cNvSpPr/>
              <p:nvPr/>
            </p:nvSpPr>
            <p:spPr>
              <a:xfrm>
                <a:off x="6246628" y="2519092"/>
                <a:ext cx="428625" cy="429409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730550" y="2519092"/>
                <a:ext cx="427915" cy="429409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245918" y="2988295"/>
                <a:ext cx="428625" cy="429408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729837" y="2988295"/>
                <a:ext cx="428625" cy="429408"/>
              </a:xfrm>
              <a:prstGeom prst="rect">
                <a:avLst/>
              </a:prstGeom>
              <a:grpFill/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b="1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109561" y="4946683"/>
              <a:ext cx="832886" cy="765282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9692396" y="5416062"/>
            <a:ext cx="286874" cy="305428"/>
          </a:xfrm>
          <a:prstGeom prst="rect">
            <a:avLst/>
          </a:prstGeom>
          <a:solidFill>
            <a:schemeClr val="accent4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b="1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4409" y="358346"/>
            <a:ext cx="11364416" cy="558487"/>
          </a:xfrm>
        </p:spPr>
        <p:txBody>
          <a:bodyPr>
            <a:noAutofit/>
          </a:bodyPr>
          <a:lstStyle/>
          <a:p>
            <a:r>
              <a:rPr lang="en-GB" dirty="0" smtClean="0"/>
              <a:t>Architectural differences between Cortex families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2508049" y="1934258"/>
            <a:ext cx="2830149" cy="3645366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t"/>
          <a:lstStyle/>
          <a:p>
            <a:pPr algn="ctr" defTabSz="604453"/>
            <a:endParaRPr lang="en-US" dirty="0" err="1">
              <a:solidFill>
                <a:srgbClr val="505555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38202" y="1934925"/>
            <a:ext cx="2830149" cy="3644699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t"/>
          <a:lstStyle/>
          <a:p>
            <a:pPr algn="ctr" defTabSz="604453"/>
            <a:endParaRPr lang="en-US" dirty="0" err="1">
              <a:solidFill>
                <a:srgbClr val="505555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68352" y="1934923"/>
            <a:ext cx="2830155" cy="3644701"/>
          </a:xfrm>
          <a:prstGeom prst="rect">
            <a:avLst/>
          </a:prstGeom>
          <a:noFill/>
          <a:ln w="28575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2" tIns="60936" rIns="121872" bIns="60936" rtlCol="0" anchor="t"/>
          <a:lstStyle/>
          <a:p>
            <a:pPr algn="ctr" defTabSz="604453"/>
            <a:endParaRPr lang="en-US" dirty="0" err="1">
              <a:solidFill>
                <a:srgbClr val="505555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4" y="2017681"/>
            <a:ext cx="1472014" cy="35555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895745" y="1934254"/>
            <a:ext cx="1938461" cy="397394"/>
          </a:xfrm>
          <a:prstGeom prst="rect">
            <a:avLst/>
          </a:prstGeom>
          <a:noFill/>
        </p:spPr>
        <p:txBody>
          <a:bodyPr wrap="square" lIns="121872" tIns="60936" rIns="121872" bIns="60936" rtlCol="0">
            <a:spAutoFit/>
          </a:bodyPr>
          <a:lstStyle/>
          <a:p>
            <a:pPr algn="ctr" defTabSz="604453"/>
            <a:r>
              <a:rPr lang="en-GB" dirty="0">
                <a:solidFill>
                  <a:srgbClr val="505555"/>
                </a:solidFill>
              </a:rPr>
              <a:t>Cortex-A</a:t>
            </a:r>
            <a:endParaRPr lang="en-US" dirty="0" err="1">
              <a:solidFill>
                <a:srgbClr val="50555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2971" y="1934924"/>
            <a:ext cx="1938461" cy="397394"/>
          </a:xfrm>
          <a:prstGeom prst="rect">
            <a:avLst/>
          </a:prstGeom>
          <a:noFill/>
        </p:spPr>
        <p:txBody>
          <a:bodyPr wrap="square" lIns="121872" tIns="60936" rIns="121872" bIns="60936" rtlCol="0">
            <a:spAutoFit/>
          </a:bodyPr>
          <a:lstStyle/>
          <a:p>
            <a:pPr algn="ctr" defTabSz="604453"/>
            <a:r>
              <a:rPr lang="en-GB" dirty="0">
                <a:solidFill>
                  <a:srgbClr val="505555"/>
                </a:solidFill>
              </a:rPr>
              <a:t>Cortex-R</a:t>
            </a:r>
            <a:endParaRPr lang="en-US" dirty="0" err="1">
              <a:solidFill>
                <a:srgbClr val="50555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43121" y="1934254"/>
            <a:ext cx="1938461" cy="397394"/>
          </a:xfrm>
          <a:prstGeom prst="rect">
            <a:avLst/>
          </a:prstGeom>
          <a:noFill/>
        </p:spPr>
        <p:txBody>
          <a:bodyPr wrap="square" lIns="121872" tIns="60936" rIns="121872" bIns="60936" rtlCol="0">
            <a:spAutoFit/>
          </a:bodyPr>
          <a:lstStyle/>
          <a:p>
            <a:pPr algn="ctr" defTabSz="604453"/>
            <a:r>
              <a:rPr lang="en-GB" dirty="0">
                <a:solidFill>
                  <a:srgbClr val="505555"/>
                </a:solidFill>
              </a:rPr>
              <a:t>Cortex-M</a:t>
            </a:r>
            <a:endParaRPr lang="en-US" dirty="0" err="1">
              <a:solidFill>
                <a:srgbClr val="505555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542866" y="2486641"/>
            <a:ext cx="8418815" cy="1188285"/>
            <a:chOff x="1685249" y="3555698"/>
            <a:chExt cx="6926649" cy="931706"/>
          </a:xfrm>
        </p:grpSpPr>
        <p:sp>
          <p:nvSpPr>
            <p:cNvPr id="49" name="Pentagon 48"/>
            <p:cNvSpPr/>
            <p:nvPr/>
          </p:nvSpPr>
          <p:spPr>
            <a:xfrm>
              <a:off x="1686545" y="4061034"/>
              <a:ext cx="6925353" cy="426370"/>
            </a:xfrm>
            <a:prstGeom prst="homePlate">
              <a:avLst>
                <a:gd name="adj" fmla="val 49172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bg2"/>
                </a:gs>
              </a:gsLst>
              <a:lin ang="10800000" scaled="0"/>
              <a:tileRect/>
            </a:gra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0662" tIns="0" rIns="90662" bIns="45324" spcCol="0" rtlCol="0" anchor="ctr" anchorCtr="0"/>
            <a:lstStyle/>
            <a:p>
              <a:pPr algn="r" defTabSz="604453"/>
              <a:r>
                <a:rPr lang="en-GB" dirty="0">
                  <a:solidFill>
                    <a:srgbClr val="505555"/>
                  </a:solidFill>
                </a:rPr>
                <a:t>Lower power, smaller area</a:t>
              </a:r>
              <a:endParaRPr lang="en-US" dirty="0">
                <a:solidFill>
                  <a:srgbClr val="505555"/>
                </a:solidFill>
              </a:endParaRPr>
            </a:p>
          </p:txBody>
        </p:sp>
        <p:sp>
          <p:nvSpPr>
            <p:cNvPr id="52" name="Pentagon 51"/>
            <p:cNvSpPr/>
            <p:nvPr/>
          </p:nvSpPr>
          <p:spPr>
            <a:xfrm flipH="1">
              <a:off x="1685249" y="3555698"/>
              <a:ext cx="6899888" cy="426370"/>
            </a:xfrm>
            <a:prstGeom prst="homePlate">
              <a:avLst>
                <a:gd name="adj" fmla="val 49172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bg2"/>
                </a:gs>
              </a:gsLst>
              <a:lin ang="10800000" scaled="0"/>
              <a:tileRect/>
            </a:gra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0662" tIns="0" rIns="90662" bIns="45324" spcCol="0" rtlCol="0" anchor="ctr" anchorCtr="0"/>
            <a:lstStyle/>
            <a:p>
              <a:pPr defTabSz="604453"/>
              <a:r>
                <a:rPr lang="en-GB" dirty="0">
                  <a:solidFill>
                    <a:srgbClr val="505555"/>
                  </a:solidFill>
                </a:rPr>
                <a:t>Higher performance</a:t>
              </a:r>
              <a:endParaRPr lang="en-US" dirty="0">
                <a:solidFill>
                  <a:srgbClr val="505555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12783" y="3865645"/>
            <a:ext cx="8485724" cy="1713979"/>
            <a:chOff x="1620044" y="1676472"/>
            <a:chExt cx="6981696" cy="1343892"/>
          </a:xfrm>
        </p:grpSpPr>
        <p:sp>
          <p:nvSpPr>
            <p:cNvPr id="54" name="Rectangle 53"/>
            <p:cNvSpPr/>
            <p:nvPr/>
          </p:nvSpPr>
          <p:spPr>
            <a:xfrm>
              <a:off x="1620044" y="1676472"/>
              <a:ext cx="2323211" cy="270000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4453"/>
              <a:r>
                <a:rPr lang="en-GB" sz="1800" dirty="0" smtClean="0">
                  <a:solidFill>
                    <a:prstClr val="white"/>
                  </a:solidFill>
                </a:rPr>
                <a:t>Rich OS/ RTOS</a:t>
              </a:r>
              <a:endParaRPr lang="en-US" sz="1800" dirty="0" err="1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948574" y="1679328"/>
              <a:ext cx="4653166" cy="264288"/>
            </a:xfrm>
            <a:prstGeom prst="rect">
              <a:avLst/>
            </a:prstGeom>
            <a:solidFill>
              <a:schemeClr val="accent4"/>
            </a:solidFill>
            <a:ln w="635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4453"/>
              <a:r>
                <a:rPr lang="en-GB" sz="1800" dirty="0">
                  <a:solidFill>
                    <a:srgbClr val="FFFFFF"/>
                  </a:solidFill>
                </a:rPr>
                <a:t>RTOS only</a:t>
              </a:r>
              <a:endParaRPr lang="en-US" sz="1800" dirty="0" err="1">
                <a:solidFill>
                  <a:srgbClr val="FFFFFF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620044" y="2030404"/>
              <a:ext cx="2328183" cy="270000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4453"/>
              <a:r>
                <a:rPr lang="en-GB" sz="1800" dirty="0">
                  <a:solidFill>
                    <a:prstClr val="white"/>
                  </a:solidFill>
                </a:rPr>
                <a:t>32/64b ARM and Thumb ISA</a:t>
              </a:r>
              <a:endParaRPr lang="en-US" sz="1800" dirty="0" err="1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43255" y="2030404"/>
              <a:ext cx="2331189" cy="270000"/>
            </a:xfrm>
            <a:prstGeom prst="rect">
              <a:avLst/>
            </a:prstGeom>
            <a:solidFill>
              <a:schemeClr val="accent2"/>
            </a:solidFill>
            <a:ln w="635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4453"/>
              <a:r>
                <a:rPr lang="en-GB" sz="1800" dirty="0">
                  <a:solidFill>
                    <a:prstClr val="white"/>
                  </a:solidFill>
                </a:rPr>
                <a:t>32b ARM and Thumb ISA</a:t>
              </a:r>
              <a:endParaRPr lang="en-US" sz="1800" dirty="0" err="1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273207" y="2030404"/>
              <a:ext cx="2328532" cy="270000"/>
            </a:xfrm>
            <a:prstGeom prst="rect">
              <a:avLst/>
            </a:prstGeom>
            <a:solidFill>
              <a:schemeClr val="accent4"/>
            </a:solidFill>
            <a:ln w="635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4453"/>
              <a:r>
                <a:rPr lang="en-GB" sz="1800" dirty="0">
                  <a:solidFill>
                    <a:prstClr val="white"/>
                  </a:solidFill>
                </a:rPr>
                <a:t>32b Thumb ISA</a:t>
              </a:r>
              <a:endParaRPr lang="en-US" sz="1800" dirty="0" err="1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20044" y="2390384"/>
              <a:ext cx="2323211" cy="270000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4453"/>
              <a:r>
                <a:rPr lang="en-GB" sz="1800" dirty="0">
                  <a:solidFill>
                    <a:prstClr val="white"/>
                  </a:solidFill>
                </a:rPr>
                <a:t>SW managed interrupts</a:t>
              </a:r>
              <a:endParaRPr lang="en-US" sz="1800" dirty="0" err="1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277102" y="2389938"/>
              <a:ext cx="2324637" cy="270446"/>
            </a:xfrm>
            <a:prstGeom prst="rect">
              <a:avLst/>
            </a:prstGeom>
            <a:solidFill>
              <a:schemeClr val="accent4"/>
            </a:solidFill>
            <a:ln w="635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4453"/>
              <a:r>
                <a:rPr lang="en-GB" sz="1800" dirty="0">
                  <a:solidFill>
                    <a:prstClr val="white"/>
                  </a:solidFill>
                </a:rPr>
                <a:t>HW managed interrupt</a:t>
              </a:r>
              <a:endParaRPr lang="en-US" sz="1800" dirty="0" err="1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948571" y="2750364"/>
              <a:ext cx="2328532" cy="270000"/>
            </a:xfrm>
            <a:prstGeom prst="rect">
              <a:avLst/>
            </a:prstGeom>
            <a:solidFill>
              <a:schemeClr val="accent2"/>
            </a:solidFill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4453"/>
              <a:r>
                <a:rPr lang="en-GB" sz="1800" dirty="0" smtClean="0">
                  <a:solidFill>
                    <a:prstClr val="white"/>
                  </a:solidFill>
                </a:rPr>
                <a:t>AMBA AXI</a:t>
              </a:r>
              <a:endParaRPr lang="en-US" sz="1800" dirty="0" err="1">
                <a:solidFill>
                  <a:prstClr val="white"/>
                </a:solidFill>
              </a:endParaRPr>
            </a:p>
          </p:txBody>
        </p:sp>
        <p:sp>
          <p:nvSpPr>
            <p:cNvPr id="75" name="Pentagon 74"/>
            <p:cNvSpPr/>
            <p:nvPr/>
          </p:nvSpPr>
          <p:spPr>
            <a:xfrm>
              <a:off x="6282420" y="2750363"/>
              <a:ext cx="2309117" cy="260943"/>
            </a:xfrm>
            <a:prstGeom prst="homePlate">
              <a:avLst>
                <a:gd name="adj" fmla="val 0"/>
              </a:avLst>
            </a:prstGeom>
            <a:solidFill>
              <a:schemeClr val="accent4"/>
            </a:solidFill>
            <a:ln w="1270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0662" tIns="0" rIns="90662" bIns="45324" spcCol="0" rtlCol="0" anchor="ctr" anchorCtr="0"/>
            <a:lstStyle/>
            <a:p>
              <a:pPr algn="ctr" defTabSz="604453"/>
              <a:r>
                <a:rPr lang="en-GB" sz="1800" dirty="0" smtClean="0">
                  <a:solidFill>
                    <a:schemeClr val="bg2"/>
                  </a:solidFill>
                </a:rPr>
                <a:t>AMBA AHB/AXI </a:t>
              </a:r>
              <a:endParaRPr lang="en-US" sz="1800" dirty="0">
                <a:solidFill>
                  <a:schemeClr val="bg2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620044" y="2750364"/>
              <a:ext cx="2328183" cy="270000"/>
            </a:xfrm>
            <a:prstGeom prst="rect">
              <a:avLst/>
            </a:prstGeom>
            <a:solidFill>
              <a:schemeClr val="accent3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4453"/>
              <a:r>
                <a:rPr lang="en-GB" sz="1800" dirty="0" smtClean="0">
                  <a:solidFill>
                    <a:prstClr val="white"/>
                  </a:solidFill>
                </a:rPr>
                <a:t>AMBA AXI</a:t>
              </a:r>
              <a:endParaRPr lang="en-US" sz="1800" dirty="0" err="1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948571" y="2389938"/>
              <a:ext cx="2328531" cy="270446"/>
            </a:xfrm>
            <a:prstGeom prst="rect">
              <a:avLst/>
            </a:prstGeom>
            <a:solidFill>
              <a:schemeClr val="accent2"/>
            </a:solidFill>
            <a:ln w="635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4453"/>
              <a:r>
                <a:rPr lang="en-GB" sz="1800" dirty="0">
                  <a:solidFill>
                    <a:prstClr val="white"/>
                  </a:solidFill>
                </a:rPr>
                <a:t>Deterministic SW managed</a:t>
              </a:r>
              <a:endParaRPr lang="en-US" sz="1800" dirty="0" err="1">
                <a:solidFill>
                  <a:prstClr val="white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99668" y="3792933"/>
            <a:ext cx="10053288" cy="1770724"/>
            <a:chOff x="330319" y="1581675"/>
            <a:chExt cx="8271421" cy="1388384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393405" y="1586813"/>
              <a:ext cx="8208335" cy="0"/>
            </a:xfrm>
            <a:prstGeom prst="line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330319" y="1581675"/>
              <a:ext cx="1376080" cy="30768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/>
            <a:p>
              <a:pPr defTabSz="604453">
                <a:lnSpc>
                  <a:spcPct val="150000"/>
                </a:lnSpc>
              </a:pPr>
              <a:r>
                <a:rPr lang="en-GB" sz="1800" dirty="0">
                  <a:solidFill>
                    <a:srgbClr val="000000"/>
                  </a:solidFill>
                </a:rPr>
                <a:t>Operating System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0319" y="1941655"/>
              <a:ext cx="1118413" cy="30768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/>
            <a:p>
              <a:pPr defTabSz="604453">
                <a:lnSpc>
                  <a:spcPct val="150000"/>
                </a:lnSpc>
              </a:pPr>
              <a:r>
                <a:rPr lang="en-GB" sz="1800" dirty="0">
                  <a:solidFill>
                    <a:srgbClr val="000000"/>
                  </a:solidFill>
                </a:rPr>
                <a:t>Instruction set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30319" y="2310633"/>
              <a:ext cx="771454" cy="30768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/>
            <a:p>
              <a:pPr defTabSz="604453">
                <a:lnSpc>
                  <a:spcPct val="150000"/>
                </a:lnSpc>
              </a:pPr>
              <a:r>
                <a:rPr lang="en-GB" sz="1800" dirty="0">
                  <a:solidFill>
                    <a:srgbClr val="000000"/>
                  </a:solidFill>
                </a:rPr>
                <a:t>Interrupts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30319" y="2682536"/>
              <a:ext cx="995757" cy="28752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/>
            <a:p>
              <a:pPr defTabSz="604453">
                <a:lnSpc>
                  <a:spcPct val="150000"/>
                </a:lnSpc>
              </a:pPr>
              <a:r>
                <a:rPr lang="en-GB" sz="1800" dirty="0" smtClean="0">
                  <a:solidFill>
                    <a:srgbClr val="000000"/>
                  </a:solidFill>
                </a:rPr>
                <a:t>Bus interface</a:t>
              </a:r>
              <a:endParaRPr lang="en-GB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Rounded Rectangular Callout 1"/>
          <p:cNvSpPr/>
          <p:nvPr/>
        </p:nvSpPr>
        <p:spPr>
          <a:xfrm>
            <a:off x="3584864" y="5860473"/>
            <a:ext cx="1751606" cy="633845"/>
          </a:xfrm>
          <a:prstGeom prst="wedgeRoundRectCallout">
            <a:avLst>
              <a:gd name="adj1" fmla="val -40409"/>
              <a:gd name="adj2" fmla="val -80123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Ideal for user interface </a:t>
            </a:r>
            <a:r>
              <a:rPr lang="en-US" sz="1600" smtClean="0">
                <a:solidFill>
                  <a:schemeClr val="bg1"/>
                </a:solidFill>
              </a:rPr>
              <a:t>and media </a:t>
            </a:r>
            <a:r>
              <a:rPr lang="en-US" sz="1600" dirty="0" smtClean="0">
                <a:solidFill>
                  <a:schemeClr val="bg1"/>
                </a:solidFill>
              </a:rPr>
              <a:t>processing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8936182" y="5860473"/>
            <a:ext cx="1751606" cy="633845"/>
          </a:xfrm>
          <a:prstGeom prst="wedgeRoundRectCallout">
            <a:avLst>
              <a:gd name="adj1" fmla="val -40409"/>
              <a:gd name="adj2" fmla="val -80123"/>
              <a:gd name="adj3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Ideal for always-on processing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HMP for </a:t>
            </a:r>
            <a:r>
              <a:rPr lang="en-US" dirty="0" err="1" smtClean="0"/>
              <a:t>IoT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9179711" y="1186882"/>
            <a:ext cx="2347653" cy="1237742"/>
          </a:xfrm>
          <a:custGeom>
            <a:avLst/>
            <a:gdLst>
              <a:gd name="connsiteX0" fmla="*/ 1482437 w 1690255"/>
              <a:gd name="connsiteY0" fmla="*/ 1454727 h 1454727"/>
              <a:gd name="connsiteX1" fmla="*/ 0 w 1690255"/>
              <a:gd name="connsiteY1" fmla="*/ 1427018 h 1454727"/>
              <a:gd name="connsiteX2" fmla="*/ 41564 w 1690255"/>
              <a:gd name="connsiteY2" fmla="*/ 512618 h 1454727"/>
              <a:gd name="connsiteX3" fmla="*/ 665019 w 1690255"/>
              <a:gd name="connsiteY3" fmla="*/ 0 h 1454727"/>
              <a:gd name="connsiteX4" fmla="*/ 1690255 w 1690255"/>
              <a:gd name="connsiteY4" fmla="*/ 457200 h 1454727"/>
              <a:gd name="connsiteX5" fmla="*/ 1482437 w 1690255"/>
              <a:gd name="connsiteY5" fmla="*/ 1454727 h 1454727"/>
              <a:gd name="connsiteX0" fmla="*/ 1604054 w 1811872"/>
              <a:gd name="connsiteY0" fmla="*/ 1454727 h 1561421"/>
              <a:gd name="connsiteX1" fmla="*/ 121617 w 1811872"/>
              <a:gd name="connsiteY1" fmla="*/ 1427018 h 1561421"/>
              <a:gd name="connsiteX2" fmla="*/ 163181 w 1811872"/>
              <a:gd name="connsiteY2" fmla="*/ 512618 h 1561421"/>
              <a:gd name="connsiteX3" fmla="*/ 786636 w 1811872"/>
              <a:gd name="connsiteY3" fmla="*/ 0 h 1561421"/>
              <a:gd name="connsiteX4" fmla="*/ 1811872 w 1811872"/>
              <a:gd name="connsiteY4" fmla="*/ 457200 h 1561421"/>
              <a:gd name="connsiteX5" fmla="*/ 1604054 w 1811872"/>
              <a:gd name="connsiteY5" fmla="*/ 1454727 h 1561421"/>
              <a:gd name="connsiteX0" fmla="*/ 1612448 w 1820266"/>
              <a:gd name="connsiteY0" fmla="*/ 1454727 h 1520901"/>
              <a:gd name="connsiteX1" fmla="*/ 130011 w 1820266"/>
              <a:gd name="connsiteY1" fmla="*/ 1427018 h 1520901"/>
              <a:gd name="connsiteX2" fmla="*/ 171575 w 1820266"/>
              <a:gd name="connsiteY2" fmla="*/ 512618 h 1520901"/>
              <a:gd name="connsiteX3" fmla="*/ 795030 w 1820266"/>
              <a:gd name="connsiteY3" fmla="*/ 0 h 1520901"/>
              <a:gd name="connsiteX4" fmla="*/ 1820266 w 1820266"/>
              <a:gd name="connsiteY4" fmla="*/ 457200 h 1520901"/>
              <a:gd name="connsiteX5" fmla="*/ 1612448 w 1820266"/>
              <a:gd name="connsiteY5" fmla="*/ 1454727 h 1520901"/>
              <a:gd name="connsiteX0" fmla="*/ 1612448 w 1889547"/>
              <a:gd name="connsiteY0" fmla="*/ 1454727 h 1520901"/>
              <a:gd name="connsiteX1" fmla="*/ 130011 w 1889547"/>
              <a:gd name="connsiteY1" fmla="*/ 1427018 h 1520901"/>
              <a:gd name="connsiteX2" fmla="*/ 171575 w 1889547"/>
              <a:gd name="connsiteY2" fmla="*/ 512618 h 1520901"/>
              <a:gd name="connsiteX3" fmla="*/ 795030 w 1889547"/>
              <a:gd name="connsiteY3" fmla="*/ 0 h 1520901"/>
              <a:gd name="connsiteX4" fmla="*/ 1820266 w 1889547"/>
              <a:gd name="connsiteY4" fmla="*/ 457200 h 1520901"/>
              <a:gd name="connsiteX5" fmla="*/ 1612448 w 1889547"/>
              <a:gd name="connsiteY5" fmla="*/ 1454727 h 1520901"/>
              <a:gd name="connsiteX0" fmla="*/ 1612448 w 1894768"/>
              <a:gd name="connsiteY0" fmla="*/ 1454727 h 1454727"/>
              <a:gd name="connsiteX1" fmla="*/ 130011 w 1894768"/>
              <a:gd name="connsiteY1" fmla="*/ 1427018 h 1454727"/>
              <a:gd name="connsiteX2" fmla="*/ 171575 w 1894768"/>
              <a:gd name="connsiteY2" fmla="*/ 512618 h 1454727"/>
              <a:gd name="connsiteX3" fmla="*/ 795030 w 1894768"/>
              <a:gd name="connsiteY3" fmla="*/ 0 h 1454727"/>
              <a:gd name="connsiteX4" fmla="*/ 1820266 w 1894768"/>
              <a:gd name="connsiteY4" fmla="*/ 457200 h 1454727"/>
              <a:gd name="connsiteX5" fmla="*/ 1612448 w 1894768"/>
              <a:gd name="connsiteY5" fmla="*/ 1454727 h 1454727"/>
              <a:gd name="connsiteX0" fmla="*/ 1612448 w 1993658"/>
              <a:gd name="connsiteY0" fmla="*/ 1454727 h 1454820"/>
              <a:gd name="connsiteX1" fmla="*/ 130011 w 1993658"/>
              <a:gd name="connsiteY1" fmla="*/ 1427018 h 1454820"/>
              <a:gd name="connsiteX2" fmla="*/ 171575 w 1993658"/>
              <a:gd name="connsiteY2" fmla="*/ 512618 h 1454820"/>
              <a:gd name="connsiteX3" fmla="*/ 795030 w 1993658"/>
              <a:gd name="connsiteY3" fmla="*/ 0 h 1454820"/>
              <a:gd name="connsiteX4" fmla="*/ 1820266 w 1993658"/>
              <a:gd name="connsiteY4" fmla="*/ 457200 h 1454820"/>
              <a:gd name="connsiteX5" fmla="*/ 1612448 w 1993658"/>
              <a:gd name="connsiteY5" fmla="*/ 1454727 h 1454820"/>
              <a:gd name="connsiteX0" fmla="*/ 1612448 w 2097739"/>
              <a:gd name="connsiteY0" fmla="*/ 1454727 h 1454806"/>
              <a:gd name="connsiteX1" fmla="*/ 130011 w 2097739"/>
              <a:gd name="connsiteY1" fmla="*/ 1427018 h 1454806"/>
              <a:gd name="connsiteX2" fmla="*/ 171575 w 2097739"/>
              <a:gd name="connsiteY2" fmla="*/ 512618 h 1454806"/>
              <a:gd name="connsiteX3" fmla="*/ 795030 w 2097739"/>
              <a:gd name="connsiteY3" fmla="*/ 0 h 1454806"/>
              <a:gd name="connsiteX4" fmla="*/ 1820266 w 2097739"/>
              <a:gd name="connsiteY4" fmla="*/ 457200 h 1454806"/>
              <a:gd name="connsiteX5" fmla="*/ 1612448 w 2097739"/>
              <a:gd name="connsiteY5" fmla="*/ 1454727 h 1454806"/>
              <a:gd name="connsiteX0" fmla="*/ 1612448 w 2097739"/>
              <a:gd name="connsiteY0" fmla="*/ 1454727 h 1454806"/>
              <a:gd name="connsiteX1" fmla="*/ 130011 w 2097739"/>
              <a:gd name="connsiteY1" fmla="*/ 1427018 h 1454806"/>
              <a:gd name="connsiteX2" fmla="*/ 171575 w 2097739"/>
              <a:gd name="connsiteY2" fmla="*/ 512618 h 1454806"/>
              <a:gd name="connsiteX3" fmla="*/ 795030 w 2097739"/>
              <a:gd name="connsiteY3" fmla="*/ 0 h 1454806"/>
              <a:gd name="connsiteX4" fmla="*/ 1820266 w 2097739"/>
              <a:gd name="connsiteY4" fmla="*/ 457200 h 1454806"/>
              <a:gd name="connsiteX5" fmla="*/ 1612448 w 2097739"/>
              <a:gd name="connsiteY5" fmla="*/ 1454727 h 1454806"/>
              <a:gd name="connsiteX0" fmla="*/ 1612448 w 2097739"/>
              <a:gd name="connsiteY0" fmla="*/ 1644402 h 1644481"/>
              <a:gd name="connsiteX1" fmla="*/ 130011 w 2097739"/>
              <a:gd name="connsiteY1" fmla="*/ 1616693 h 1644481"/>
              <a:gd name="connsiteX2" fmla="*/ 171575 w 2097739"/>
              <a:gd name="connsiteY2" fmla="*/ 702293 h 1644481"/>
              <a:gd name="connsiteX3" fmla="*/ 795030 w 2097739"/>
              <a:gd name="connsiteY3" fmla="*/ 189675 h 1644481"/>
              <a:gd name="connsiteX4" fmla="*/ 1820266 w 2097739"/>
              <a:gd name="connsiteY4" fmla="*/ 646875 h 1644481"/>
              <a:gd name="connsiteX5" fmla="*/ 1612448 w 2097739"/>
              <a:gd name="connsiteY5" fmla="*/ 1644402 h 1644481"/>
              <a:gd name="connsiteX0" fmla="*/ 1612448 w 2097739"/>
              <a:gd name="connsiteY0" fmla="*/ 1644402 h 1644481"/>
              <a:gd name="connsiteX1" fmla="*/ 130011 w 2097739"/>
              <a:gd name="connsiteY1" fmla="*/ 1616693 h 1644481"/>
              <a:gd name="connsiteX2" fmla="*/ 171575 w 2097739"/>
              <a:gd name="connsiteY2" fmla="*/ 702293 h 1644481"/>
              <a:gd name="connsiteX3" fmla="*/ 795030 w 2097739"/>
              <a:gd name="connsiteY3" fmla="*/ 189675 h 1644481"/>
              <a:gd name="connsiteX4" fmla="*/ 1820266 w 2097739"/>
              <a:gd name="connsiteY4" fmla="*/ 646875 h 1644481"/>
              <a:gd name="connsiteX5" fmla="*/ 1612448 w 2097739"/>
              <a:gd name="connsiteY5" fmla="*/ 1644402 h 1644481"/>
              <a:gd name="connsiteX0" fmla="*/ 1743428 w 2228719"/>
              <a:gd name="connsiteY0" fmla="*/ 1644402 h 1644481"/>
              <a:gd name="connsiteX1" fmla="*/ 260991 w 2228719"/>
              <a:gd name="connsiteY1" fmla="*/ 1616693 h 1644481"/>
              <a:gd name="connsiteX2" fmla="*/ 302555 w 2228719"/>
              <a:gd name="connsiteY2" fmla="*/ 702293 h 1644481"/>
              <a:gd name="connsiteX3" fmla="*/ 926010 w 2228719"/>
              <a:gd name="connsiteY3" fmla="*/ 189675 h 1644481"/>
              <a:gd name="connsiteX4" fmla="*/ 1951246 w 2228719"/>
              <a:gd name="connsiteY4" fmla="*/ 646875 h 1644481"/>
              <a:gd name="connsiteX5" fmla="*/ 1743428 w 2228719"/>
              <a:gd name="connsiteY5" fmla="*/ 1644402 h 1644481"/>
              <a:gd name="connsiteX0" fmla="*/ 1743428 w 2228719"/>
              <a:gd name="connsiteY0" fmla="*/ 1644402 h 1644481"/>
              <a:gd name="connsiteX1" fmla="*/ 260991 w 2228719"/>
              <a:gd name="connsiteY1" fmla="*/ 1616693 h 1644481"/>
              <a:gd name="connsiteX2" fmla="*/ 302555 w 2228719"/>
              <a:gd name="connsiteY2" fmla="*/ 702293 h 1644481"/>
              <a:gd name="connsiteX3" fmla="*/ 926010 w 2228719"/>
              <a:gd name="connsiteY3" fmla="*/ 189675 h 1644481"/>
              <a:gd name="connsiteX4" fmla="*/ 1951246 w 2228719"/>
              <a:gd name="connsiteY4" fmla="*/ 646875 h 1644481"/>
              <a:gd name="connsiteX5" fmla="*/ 1743428 w 2228719"/>
              <a:gd name="connsiteY5" fmla="*/ 1644402 h 1644481"/>
              <a:gd name="connsiteX0" fmla="*/ 1827337 w 2312628"/>
              <a:gd name="connsiteY0" fmla="*/ 1644402 h 1644481"/>
              <a:gd name="connsiteX1" fmla="*/ 344900 w 2312628"/>
              <a:gd name="connsiteY1" fmla="*/ 1616693 h 1644481"/>
              <a:gd name="connsiteX2" fmla="*/ 386464 w 2312628"/>
              <a:gd name="connsiteY2" fmla="*/ 702293 h 1644481"/>
              <a:gd name="connsiteX3" fmla="*/ 1009919 w 2312628"/>
              <a:gd name="connsiteY3" fmla="*/ 189675 h 1644481"/>
              <a:gd name="connsiteX4" fmla="*/ 2035155 w 2312628"/>
              <a:gd name="connsiteY4" fmla="*/ 646875 h 1644481"/>
              <a:gd name="connsiteX5" fmla="*/ 1827337 w 2312628"/>
              <a:gd name="connsiteY5" fmla="*/ 1644402 h 1644481"/>
              <a:gd name="connsiteX0" fmla="*/ 1862362 w 2347653"/>
              <a:gd name="connsiteY0" fmla="*/ 1644402 h 1644481"/>
              <a:gd name="connsiteX1" fmla="*/ 379925 w 2347653"/>
              <a:gd name="connsiteY1" fmla="*/ 1616693 h 1644481"/>
              <a:gd name="connsiteX2" fmla="*/ 421489 w 2347653"/>
              <a:gd name="connsiteY2" fmla="*/ 702293 h 1644481"/>
              <a:gd name="connsiteX3" fmla="*/ 1044944 w 2347653"/>
              <a:gd name="connsiteY3" fmla="*/ 189675 h 1644481"/>
              <a:gd name="connsiteX4" fmla="*/ 2070180 w 2347653"/>
              <a:gd name="connsiteY4" fmla="*/ 646875 h 1644481"/>
              <a:gd name="connsiteX5" fmla="*/ 1862362 w 2347653"/>
              <a:gd name="connsiteY5" fmla="*/ 1644402 h 1644481"/>
              <a:gd name="connsiteX0" fmla="*/ 1862362 w 2347653"/>
              <a:gd name="connsiteY0" fmla="*/ 1713075 h 1713154"/>
              <a:gd name="connsiteX1" fmla="*/ 379925 w 2347653"/>
              <a:gd name="connsiteY1" fmla="*/ 1685366 h 1713154"/>
              <a:gd name="connsiteX2" fmla="*/ 421489 w 2347653"/>
              <a:gd name="connsiteY2" fmla="*/ 770966 h 1713154"/>
              <a:gd name="connsiteX3" fmla="*/ 1044944 w 2347653"/>
              <a:gd name="connsiteY3" fmla="*/ 258348 h 1713154"/>
              <a:gd name="connsiteX4" fmla="*/ 2070180 w 2347653"/>
              <a:gd name="connsiteY4" fmla="*/ 715548 h 1713154"/>
              <a:gd name="connsiteX5" fmla="*/ 1862362 w 2347653"/>
              <a:gd name="connsiteY5" fmla="*/ 1713075 h 1713154"/>
              <a:gd name="connsiteX0" fmla="*/ 1862362 w 2347653"/>
              <a:gd name="connsiteY0" fmla="*/ 1701010 h 1701089"/>
              <a:gd name="connsiteX1" fmla="*/ 379925 w 2347653"/>
              <a:gd name="connsiteY1" fmla="*/ 1673301 h 1701089"/>
              <a:gd name="connsiteX2" fmla="*/ 421489 w 2347653"/>
              <a:gd name="connsiteY2" fmla="*/ 758901 h 1701089"/>
              <a:gd name="connsiteX3" fmla="*/ 1044944 w 2347653"/>
              <a:gd name="connsiteY3" fmla="*/ 263574 h 1701089"/>
              <a:gd name="connsiteX4" fmla="*/ 2070180 w 2347653"/>
              <a:gd name="connsiteY4" fmla="*/ 703483 h 1701089"/>
              <a:gd name="connsiteX5" fmla="*/ 1862362 w 2347653"/>
              <a:gd name="connsiteY5" fmla="*/ 1701010 h 1701089"/>
              <a:gd name="connsiteX0" fmla="*/ 1862362 w 2347653"/>
              <a:gd name="connsiteY0" fmla="*/ 1594594 h 1594673"/>
              <a:gd name="connsiteX1" fmla="*/ 379925 w 2347653"/>
              <a:gd name="connsiteY1" fmla="*/ 1566885 h 1594673"/>
              <a:gd name="connsiteX2" fmla="*/ 421489 w 2347653"/>
              <a:gd name="connsiteY2" fmla="*/ 652485 h 1594673"/>
              <a:gd name="connsiteX3" fmla="*/ 969788 w 2347653"/>
              <a:gd name="connsiteY3" fmla="*/ 321420 h 1594673"/>
              <a:gd name="connsiteX4" fmla="*/ 2070180 w 2347653"/>
              <a:gd name="connsiteY4" fmla="*/ 597067 h 1594673"/>
              <a:gd name="connsiteX5" fmla="*/ 1862362 w 2347653"/>
              <a:gd name="connsiteY5" fmla="*/ 1594594 h 1594673"/>
              <a:gd name="connsiteX0" fmla="*/ 1862362 w 2347653"/>
              <a:gd name="connsiteY0" fmla="*/ 1594594 h 1594673"/>
              <a:gd name="connsiteX1" fmla="*/ 379925 w 2347653"/>
              <a:gd name="connsiteY1" fmla="*/ 1566885 h 1594673"/>
              <a:gd name="connsiteX2" fmla="*/ 421489 w 2347653"/>
              <a:gd name="connsiteY2" fmla="*/ 652485 h 1594673"/>
              <a:gd name="connsiteX3" fmla="*/ 969788 w 2347653"/>
              <a:gd name="connsiteY3" fmla="*/ 321420 h 1594673"/>
              <a:gd name="connsiteX4" fmla="*/ 2070180 w 2347653"/>
              <a:gd name="connsiteY4" fmla="*/ 597067 h 1594673"/>
              <a:gd name="connsiteX5" fmla="*/ 1862362 w 2347653"/>
              <a:gd name="connsiteY5" fmla="*/ 1594594 h 1594673"/>
              <a:gd name="connsiteX0" fmla="*/ 1862362 w 2347653"/>
              <a:gd name="connsiteY0" fmla="*/ 1708478 h 1708557"/>
              <a:gd name="connsiteX1" fmla="*/ 379925 w 2347653"/>
              <a:gd name="connsiteY1" fmla="*/ 1680769 h 1708557"/>
              <a:gd name="connsiteX2" fmla="*/ 421489 w 2347653"/>
              <a:gd name="connsiteY2" fmla="*/ 766369 h 1708557"/>
              <a:gd name="connsiteX3" fmla="*/ 969788 w 2347653"/>
              <a:gd name="connsiteY3" fmla="*/ 435304 h 1708557"/>
              <a:gd name="connsiteX4" fmla="*/ 2070180 w 2347653"/>
              <a:gd name="connsiteY4" fmla="*/ 710951 h 1708557"/>
              <a:gd name="connsiteX5" fmla="*/ 1862362 w 2347653"/>
              <a:gd name="connsiteY5" fmla="*/ 1708478 h 17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7653" h="1708557">
                <a:moveTo>
                  <a:pt x="1862362" y="1708478"/>
                </a:moveTo>
                <a:lnTo>
                  <a:pt x="379925" y="1680769"/>
                </a:lnTo>
                <a:cubicBezTo>
                  <a:pt x="-107870" y="1676151"/>
                  <a:pt x="-159248" y="810530"/>
                  <a:pt x="421489" y="766369"/>
                </a:cubicBezTo>
                <a:cubicBezTo>
                  <a:pt x="324507" y="443096"/>
                  <a:pt x="740746" y="53302"/>
                  <a:pt x="969788" y="435304"/>
                </a:cubicBezTo>
                <a:cubicBezTo>
                  <a:pt x="1193971" y="-318478"/>
                  <a:pt x="2182460" y="-6599"/>
                  <a:pt x="2070180" y="710951"/>
                </a:cubicBezTo>
                <a:cubicBezTo>
                  <a:pt x="2473116" y="820055"/>
                  <a:pt x="2464746" y="1718292"/>
                  <a:pt x="1862362" y="1708478"/>
                </a:cubicBezTo>
                <a:close/>
              </a:path>
            </a:pathLst>
          </a:custGeom>
          <a:ln w="31750" cmpd="sng">
            <a:solidFill>
              <a:srgbClr val="128CAB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76481" y="2971788"/>
            <a:ext cx="1469746" cy="1242893"/>
            <a:chOff x="9107001" y="2775556"/>
            <a:chExt cx="1469746" cy="1242893"/>
          </a:xfrm>
        </p:grpSpPr>
        <p:sp>
          <p:nvSpPr>
            <p:cNvPr id="22" name="Rectangle 21"/>
            <p:cNvSpPr/>
            <p:nvPr/>
          </p:nvSpPr>
          <p:spPr>
            <a:xfrm>
              <a:off x="9107001" y="2775556"/>
              <a:ext cx="1469746" cy="1242893"/>
            </a:xfrm>
            <a:prstGeom prst="rect">
              <a:avLst/>
            </a:prstGeom>
            <a:noFill/>
            <a:ln w="635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2000">
                <a:solidFill>
                  <a:schemeClr val="tx1"/>
                </a:solidFill>
              </a:endParaRPr>
            </a:p>
            <a:p>
              <a:pPr algn="ctr"/>
              <a:endParaRPr lang="en-GB" sz="2000">
                <a:solidFill>
                  <a:schemeClr val="tx1"/>
                </a:solidFill>
              </a:endParaRPr>
            </a:p>
            <a:p>
              <a:pPr algn="ctr"/>
              <a:r>
                <a:rPr lang="en-GB" sz="2000">
                  <a:solidFill>
                    <a:schemeClr val="tx1"/>
                  </a:solidFill>
                </a:rPr>
                <a:t>Server</a:t>
              </a:r>
              <a:endParaRPr lang="en-GB" sz="1400">
                <a:solidFill>
                  <a:schemeClr val="tx1"/>
                </a:solidFill>
              </a:endParaRPr>
            </a:p>
          </p:txBody>
        </p:sp>
        <p:pic>
          <p:nvPicPr>
            <p:cNvPr id="1044" name="Picture 20" descr="Image result for serv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2772" y="2872972"/>
              <a:ext cx="618203" cy="618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7322815" y="2971788"/>
            <a:ext cx="1959443" cy="1242893"/>
            <a:chOff x="6753335" y="2775556"/>
            <a:chExt cx="1959443" cy="1242893"/>
          </a:xfrm>
        </p:grpSpPr>
        <p:sp>
          <p:nvSpPr>
            <p:cNvPr id="21" name="Rectangle 20"/>
            <p:cNvSpPr/>
            <p:nvPr/>
          </p:nvSpPr>
          <p:spPr>
            <a:xfrm>
              <a:off x="7243032" y="2775556"/>
              <a:ext cx="1469746" cy="1242893"/>
            </a:xfrm>
            <a:prstGeom prst="rect">
              <a:avLst/>
            </a:prstGeom>
            <a:noFill/>
            <a:ln w="635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2000">
                <a:solidFill>
                  <a:schemeClr val="tx1"/>
                </a:solidFill>
              </a:endParaRPr>
            </a:p>
            <a:p>
              <a:pPr algn="ctr"/>
              <a:endParaRPr lang="en-GB" sz="2000">
                <a:solidFill>
                  <a:schemeClr val="tx1"/>
                </a:solidFill>
              </a:endParaRPr>
            </a:p>
            <a:p>
              <a:pPr algn="ctr"/>
              <a:r>
                <a:rPr lang="en-GB" sz="2000">
                  <a:solidFill>
                    <a:schemeClr val="tx1"/>
                  </a:solidFill>
                </a:rPr>
                <a:t>Base Station</a:t>
              </a:r>
              <a:endParaRPr lang="en-GB" sz="1400">
                <a:solidFill>
                  <a:schemeClr val="tx1"/>
                </a:solidFill>
              </a:endParaRPr>
            </a:p>
          </p:txBody>
        </p:sp>
        <p:pic>
          <p:nvPicPr>
            <p:cNvPr id="1042" name="Picture 18" descr="Image result for base station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2" y="2885339"/>
              <a:ext cx="619125" cy="61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6" descr="Image result for satellite dish ico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80000">
              <a:off x="6770706" y="3049585"/>
              <a:ext cx="660091" cy="694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" name="Straight Connector 22"/>
          <p:cNvCxnSpPr>
            <a:stCxn id="21" idx="3"/>
            <a:endCxn id="22" idx="1"/>
          </p:cNvCxnSpPr>
          <p:nvPr/>
        </p:nvCxnSpPr>
        <p:spPr>
          <a:xfrm>
            <a:off x="9282258" y="3593235"/>
            <a:ext cx="394223" cy="0"/>
          </a:xfrm>
          <a:prstGeom prst="line">
            <a:avLst/>
          </a:prstGeom>
          <a:ln w="31750" cmpd="sng">
            <a:solidFill>
              <a:srgbClr val="128CAB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634291" y="3730710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/>
              <a:t>Global</a:t>
            </a:r>
            <a:endParaRPr lang="en-GB"/>
          </a:p>
        </p:txBody>
      </p:sp>
      <p:sp>
        <p:nvSpPr>
          <p:cNvPr id="36" name="AutoShape 40" descr="Image result for cloud icon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AutoShape 42" descr="Image result for cloud icon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AutoShape 44" descr="Image result for cloud icon vect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0336239" y="2391606"/>
            <a:ext cx="0" cy="580182"/>
          </a:xfrm>
          <a:prstGeom prst="straightConnector1">
            <a:avLst/>
          </a:prstGeom>
          <a:ln w="31750" cmpd="sng">
            <a:solidFill>
              <a:srgbClr val="128CAB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734190" y="2244538"/>
            <a:ext cx="573912" cy="736041"/>
          </a:xfrm>
          <a:prstGeom prst="line">
            <a:avLst/>
          </a:prstGeom>
          <a:ln w="19050" cap="rnd" cmpd="sng">
            <a:solidFill>
              <a:srgbClr val="128CAB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734190" y="4214681"/>
            <a:ext cx="573912" cy="853858"/>
          </a:xfrm>
          <a:prstGeom prst="line">
            <a:avLst/>
          </a:prstGeom>
          <a:ln w="19050" cap="rnd" cmpd="sng">
            <a:solidFill>
              <a:srgbClr val="128CAB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817017" y="1541261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/>
              <a:t>Applications</a:t>
            </a:r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9654001" y="198753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/>
              <a:t>Management</a:t>
            </a:r>
            <a:endParaRPr lang="en-GB"/>
          </a:p>
        </p:txBody>
      </p:sp>
      <p:cxnSp>
        <p:nvCxnSpPr>
          <p:cNvPr id="59" name="Straight Connector 58"/>
          <p:cNvCxnSpPr/>
          <p:nvPr/>
        </p:nvCxnSpPr>
        <p:spPr>
          <a:xfrm>
            <a:off x="9282258" y="1999509"/>
            <a:ext cx="2145602" cy="0"/>
          </a:xfrm>
          <a:prstGeom prst="line">
            <a:avLst/>
          </a:prstGeom>
          <a:ln w="31750" cmpd="sng">
            <a:solidFill>
              <a:srgbClr val="128CAB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014535" y="3730710"/>
            <a:ext cx="67518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800"/>
              <a:t>Local</a:t>
            </a:r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4317755" y="2977285"/>
            <a:ext cx="2492423" cy="1246187"/>
            <a:chOff x="3038302" y="2772261"/>
            <a:chExt cx="2492423" cy="1246187"/>
          </a:xfrm>
        </p:grpSpPr>
        <p:grpSp>
          <p:nvGrpSpPr>
            <p:cNvPr id="18" name="Group 17"/>
            <p:cNvGrpSpPr/>
            <p:nvPr/>
          </p:nvGrpSpPr>
          <p:grpSpPr>
            <a:xfrm>
              <a:off x="3555398" y="2772261"/>
              <a:ext cx="1975327" cy="1246187"/>
              <a:chOff x="4265371" y="2781053"/>
              <a:chExt cx="1975327" cy="1246187"/>
            </a:xfrm>
          </p:grpSpPr>
          <p:pic>
            <p:nvPicPr>
              <p:cNvPr id="1038" name="Picture 14" descr="Image result for gateway ico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6395" y="2781053"/>
                <a:ext cx="827698" cy="827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4265371" y="2784347"/>
                <a:ext cx="1469746" cy="1242893"/>
              </a:xfrm>
              <a:prstGeom prst="rect">
                <a:avLst/>
              </a:prstGeom>
              <a:noFill/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GB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000" dirty="0">
                    <a:solidFill>
                      <a:schemeClr val="tx1"/>
                    </a:solidFill>
                  </a:rPr>
                  <a:t>Gateway 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50" name="Picture 26" descr="Image result for satellite dish icon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993894">
                <a:off x="5563236" y="3049585"/>
                <a:ext cx="660091" cy="6948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" name="Picture 30" descr="Image result for wifi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38302" y="3011789"/>
              <a:ext cx="799732" cy="799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308485" y="3003440"/>
            <a:ext cx="2058774" cy="1220033"/>
            <a:chOff x="1357276" y="2798416"/>
            <a:chExt cx="2058774" cy="1220033"/>
          </a:xfrm>
        </p:grpSpPr>
        <p:grpSp>
          <p:nvGrpSpPr>
            <p:cNvPr id="25" name="Group 24"/>
            <p:cNvGrpSpPr/>
            <p:nvPr/>
          </p:nvGrpSpPr>
          <p:grpSpPr>
            <a:xfrm>
              <a:off x="1357276" y="2798416"/>
              <a:ext cx="1541678" cy="609600"/>
              <a:chOff x="1357276" y="2798416"/>
              <a:chExt cx="1541678" cy="609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357276" y="2798416"/>
                <a:ext cx="1541678" cy="609600"/>
              </a:xfrm>
              <a:prstGeom prst="rect">
                <a:avLst/>
              </a:prstGeom>
              <a:noFill/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   </a:t>
                </a:r>
                <a:r>
                  <a:rPr lang="en-GB" sz="2000" dirty="0">
                    <a:solidFill>
                      <a:schemeClr val="tx1"/>
                    </a:solidFill>
                  </a:rPr>
                  <a:t>Sensor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34" name="Picture 10" descr="Industry Rfid Signal ico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249" y="2937359"/>
                <a:ext cx="285994" cy="2859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1357276" y="3408849"/>
              <a:ext cx="1541678" cy="609600"/>
              <a:chOff x="1357276" y="3408849"/>
              <a:chExt cx="1541678" cy="6096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357276" y="3408849"/>
                <a:ext cx="1541678" cy="609600"/>
              </a:xfrm>
              <a:prstGeom prst="rect">
                <a:avLst/>
              </a:prstGeom>
              <a:noFill/>
              <a:ln w="6350" cmpd="sng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sz="2000">
                    <a:solidFill>
                      <a:schemeClr val="tx1"/>
                    </a:solidFill>
                  </a:rPr>
                  <a:t>     Actuator</a:t>
                </a:r>
                <a:endParaRPr lang="en-GB" sz="14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36" name="Picture 12" descr="Transport Engine ico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7495" y="3517898"/>
                <a:ext cx="391502" cy="391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54" name="Picture 30" descr="Image result for wifi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16318" y="3011788"/>
              <a:ext cx="799732" cy="799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183552"/>
            <a:ext cx="1074562" cy="4794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6648" y="1341313"/>
            <a:ext cx="1540530" cy="578099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IoT</a:t>
            </a:r>
            <a:r>
              <a:rPr lang="en-US" sz="2000" dirty="0" smtClean="0">
                <a:solidFill>
                  <a:schemeClr val="tx1"/>
                </a:solidFill>
              </a:rPr>
              <a:t> Nodes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309633" y="5056404"/>
            <a:ext cx="1540530" cy="578099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Small data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654001" y="5056404"/>
            <a:ext cx="1540530" cy="578099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Big data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850163" y="5278825"/>
            <a:ext cx="5803838" cy="197708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7936" y="1000703"/>
            <a:ext cx="5175409" cy="3759184"/>
          </a:xfrm>
          <a:prstGeom prst="rect">
            <a:avLst/>
          </a:prstGeom>
          <a:solidFill>
            <a:schemeClr val="bg1">
              <a:alpha val="9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1"/>
              </a:solidFill>
            </a:endParaRPr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</a:t>
            </a:r>
            <a:r>
              <a:rPr lang="en-US" dirty="0" err="1"/>
              <a:t>IoT</a:t>
            </a:r>
            <a:r>
              <a:rPr lang="en-US" dirty="0"/>
              <a:t> Nodes and Gateways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0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ARM_PPT_Template_2016_Public (5)">
  <a:themeElements>
    <a:clrScheme name="Custom 10">
      <a:dk1>
        <a:srgbClr val="414444"/>
      </a:dk1>
      <a:lt1>
        <a:sysClr val="window" lastClr="FFFFFF"/>
      </a:lt1>
      <a:dk2>
        <a:srgbClr val="000000"/>
      </a:dk2>
      <a:lt2>
        <a:srgbClr val="FFFFFF"/>
      </a:lt2>
      <a:accent1>
        <a:srgbClr val="128CAB"/>
      </a:accent1>
      <a:accent2>
        <a:srgbClr val="00A960"/>
      </a:accent2>
      <a:accent3>
        <a:srgbClr val="00C3DC"/>
      </a:accent3>
      <a:accent4>
        <a:srgbClr val="765F97"/>
      </a:accent4>
      <a:accent5>
        <a:srgbClr val="CF364A"/>
      </a:accent5>
      <a:accent6>
        <a:srgbClr val="909393"/>
      </a:accent6>
      <a:hlink>
        <a:srgbClr val="128CAB"/>
      </a:hlink>
      <a:folHlink>
        <a:srgbClr val="009FC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 cmpd="sng">
          <a:solidFill>
            <a:schemeClr val="accent1"/>
          </a:solidFill>
        </a:ln>
        <a:effectLst/>
      </a:spPr>
      <a:bodyPr rtlCol="0" anchor="t"/>
      <a:lstStyle>
        <a:defPPr>
          <a:defRPr sz="140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0" cmpd="sng">
          <a:solidFill>
            <a:srgbClr val="128CAB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RM Presentation (Non Confidential)" ma:contentTypeID="0x0101005C6975769EB1684CAB07571CAE07A11B0300401E18E2F9D75C4780F1628E8909280E" ma:contentTypeVersion="14" ma:contentTypeDescription="" ma:contentTypeScope="" ma:versionID="2ef85f01006b0089d65a5a0e74364ab1">
  <xsd:schema xmlns:xsd="http://www.w3.org/2001/XMLSchema" xmlns:xs="http://www.w3.org/2001/XMLSchema" xmlns:p="http://schemas.microsoft.com/office/2006/metadata/properties" xmlns:ns2="f2ad5090-61a8-4b8c-ab70-68f4ff4d1933" targetNamespace="http://schemas.microsoft.com/office/2006/metadata/properties" ma:root="true" ma:fieldsID="f98e0a37e3c4612a12a09c82f1502ffe" ns2:_="">
    <xsd:import namespace="f2ad5090-61a8-4b8c-ab70-68f4ff4d1933"/>
    <xsd:element name="properties">
      <xsd:complexType>
        <xsd:sequence>
          <xsd:element name="documentManagement">
            <xsd:complexType>
              <xsd:all>
                <xsd:element ref="ns2:Document_x0020_Author" minOccurs="0"/>
                <xsd:element ref="ns2:Document_x0020_Confidentiality" minOccurs="0"/>
                <xsd:element ref="ns2:Current_x0020_Version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2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3" nillable="true" ma:displayName="Document Confidentiality" ma:default="Confidential" ma:format="Dropdown" ma:internalName="Document_x0020_Confidentiality" ma:readOnly="false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Current_x0020_Version" ma:index="6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 ma:index="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f2ad5090-61a8-4b8c-ab70-68f4ff4d1933">ARM-ECM-0633233</_dlc_DocId>
    <_dlc_DocIdUrl xmlns="f2ad5090-61a8-4b8c-ab70-68f4ff4d1933">
      <Url>http://teamsites.arm.com/sites/cthub/_layouts/DocIdRedir.aspx?ID=ARM-ECM-0633233</Url>
      <Description>ARM-ECM-0633233</Description>
    </_dlc_DocIdUrl>
    <Current_x0020_Version xmlns="f2ad5090-61a8-4b8c-ab70-68f4ff4d1933">1.0</Current_x0020_Version>
    <Document_x0020_Author xmlns="f2ad5090-61a8-4b8c-ab70-68f4ff4d1933">
      <UserInfo>
        <DisplayName/>
        <AccountId xsi:nil="true"/>
        <AccountType/>
      </UserInfo>
    </Document_x0020_Author>
    <Document_x0020_Confidentiality xmlns="f2ad5090-61a8-4b8c-ab70-68f4ff4d1933">Non-Confidential</Document_x0020_Confidentiality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562419C-9DAF-4120-A467-BA03CECC1D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ad5090-61a8-4b8c-ab70-68f4ff4d1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777C69-0744-4BF3-8514-FB149EBD22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6E82D6-7FB8-4D99-A7B6-3C5BB1D894B9}">
  <ds:schemaRefs>
    <ds:schemaRef ds:uri="http://schemas.microsoft.com/office/2006/metadata/properties"/>
    <ds:schemaRef ds:uri="f2ad5090-61a8-4b8c-ab70-68f4ff4d1933"/>
  </ds:schemaRefs>
</ds:datastoreItem>
</file>

<file path=customXml/itemProps4.xml><?xml version="1.0" encoding="utf-8"?>
<ds:datastoreItem xmlns:ds="http://schemas.openxmlformats.org/officeDocument/2006/customXml" ds:itemID="{6D3E6A18-9A0A-4E27-8E6B-E388B8915A7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ARM_PPT_Template_2017_public</Template>
  <TotalTime>23282</TotalTime>
  <Words>1058</Words>
  <Application>Microsoft Macintosh PowerPoint</Application>
  <PresentationFormat>Custom</PresentationFormat>
  <Paragraphs>397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Gill Sans</vt:lpstr>
      <vt:lpstr>Gill Sans MT</vt:lpstr>
      <vt:lpstr>Open Sans</vt:lpstr>
      <vt:lpstr>Open Sans Light</vt:lpstr>
      <vt:lpstr>Raleway Light</vt:lpstr>
      <vt:lpstr>Wingdings</vt:lpstr>
      <vt:lpstr>Arial</vt:lpstr>
      <vt:lpstr>ARM_PPT_Template_2016_Public (5)</vt:lpstr>
      <vt:lpstr>HMP for IoT – The path to powerful ultra-efficient nodes</vt:lpstr>
      <vt:lpstr>Agenda</vt:lpstr>
      <vt:lpstr>PowerPoint Presentation</vt:lpstr>
      <vt:lpstr>What is HMP?</vt:lpstr>
      <vt:lpstr>Why heterogeneous computing?</vt:lpstr>
      <vt:lpstr>Heterogeneous multicore processors</vt:lpstr>
      <vt:lpstr>Architectural differences between Cortex families</vt:lpstr>
      <vt:lpstr>PowerPoint Presentation</vt:lpstr>
      <vt:lpstr>Focus on IoT Nodes and Gateways</vt:lpstr>
      <vt:lpstr>Characteristics of IoT devices</vt:lpstr>
      <vt:lpstr>Why HMP for IoT?</vt:lpstr>
      <vt:lpstr>IoT systems have diverse workloads</vt:lpstr>
      <vt:lpstr>HMP system example</vt:lpstr>
      <vt:lpstr>PowerPoint Presentation</vt:lpstr>
      <vt:lpstr>System design considerations</vt:lpstr>
      <vt:lpstr>Memory map fusion – subsystem partitioning</vt:lpstr>
      <vt:lpstr>Security</vt:lpstr>
      <vt:lpstr>Power optimization</vt:lpstr>
      <vt:lpstr>Inter-processor communication</vt:lpstr>
      <vt:lpstr>Example software concept</vt:lpstr>
      <vt:lpstr>Example Software Concept 2</vt:lpstr>
      <vt:lpstr>Debug</vt:lpstr>
      <vt:lpstr>PowerPoint Presentation</vt:lpstr>
      <vt:lpstr>Conclusion</vt:lpstr>
      <vt:lpstr>PowerPoint Presentation</vt:lpstr>
    </vt:vector>
  </TitlesOfParts>
  <Manager>Stuart.Waldron@arm.com</Manager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HMP for IoT – The path to powerful ultra-efficient nodes</dc:title>
  <dc:creator>Mike Eftimakis</dc:creator>
  <cp:keywords/>
  <dc:description/>
  <cp:lastModifiedBy>Mike Eftimakis</cp:lastModifiedBy>
  <cp:revision>99</cp:revision>
  <cp:lastPrinted>2014-06-09T11:07:53Z</cp:lastPrinted>
  <dcterms:created xsi:type="dcterms:W3CDTF">2017-06-13T14:50:22Z</dcterms:created>
  <dcterms:modified xsi:type="dcterms:W3CDTF">2017-07-11T16:38:11Z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0x0101005C6975769EB1684CAB07571CAE07A11B0300401E18E2F9D75C4780F1628E8909280E</vt:lpwstr>
  </property>
  <property fmtid="{D5CDD505-2E9C-101B-9397-08002B2CF9AE}" pid="3" name="_dlc_DocIdItemGuid">
    <vt:lpwstr>4ff7fb8e-c1c6-4ffa-a6e2-9443f43164b5</vt:lpwstr>
  </property>
  <property fmtid="{D5CDD505-2E9C-101B-9397-08002B2CF9AE}" pid="4" name="vti_description">
    <vt:lpwstr/>
  </property>
  <property fmtid="{D5CDD505-2E9C-101B-9397-08002B2CF9AE}" pid="5" name="_dlc_policyId">
    <vt:lpwstr>0x0101004E4B3E189D714F49A85ED613D6AE4F95|-1756139441</vt:lpwstr>
  </property>
  <property fmtid="{D5CDD505-2E9C-101B-9397-08002B2CF9AE}" pid="6" name="ItemRetentionFormula">
    <vt:lpwstr/>
  </property>
  <property fmtid="{D5CDD505-2E9C-101B-9397-08002B2CF9AE}" pid="7" name="_dlc_ItemStageId">
    <vt:lpwstr>1</vt:lpwstr>
  </property>
  <property fmtid="{D5CDD505-2E9C-101B-9397-08002B2CF9AE}" pid="8" name="_dlc_LastRun">
    <vt:lpwstr>08/15/2015 23:02:11</vt:lpwstr>
  </property>
  <property fmtid="{D5CDD505-2E9C-101B-9397-08002B2CF9AE}" pid="9" name="WorkflowChangePath">
    <vt:lpwstr>1069b4ef-e6f3-4ad7-8c8e-772136578697,10;</vt:lpwstr>
  </property>
  <property fmtid="{D5CDD505-2E9C-101B-9397-08002B2CF9AE}" pid="10" name="c45c40ffca3445d9bf3205a60bd2f6d6">
    <vt:lpwstr>Confidential|28d1025d-1415-4984-b35e-5b79e7d32b5c</vt:lpwstr>
  </property>
  <property fmtid="{D5CDD505-2E9C-101B-9397-08002B2CF9AE}" pid="11" name="TaxKeyword">
    <vt:lpwstr/>
  </property>
  <property fmtid="{D5CDD505-2E9C-101B-9397-08002B2CF9AE}" pid="12" name="Confidentiality">
    <vt:lpwstr>1;#Confidential|28d1025d-1415-4984-b35e-5b79e7d32b5c</vt:lpwstr>
  </property>
  <property fmtid="{D5CDD505-2E9C-101B-9397-08002B2CF9AE}" pid="13" name="Current Version">
    <vt:lpwstr>6.0</vt:lpwstr>
  </property>
  <property fmtid="{D5CDD505-2E9C-101B-9397-08002B2CF9AE}" pid="14" name="Calendar_x0020_Year">
    <vt:lpwstr>5;#2015|ee47c3e7-6a69-4f36-9adf-1007c8d399a4</vt:lpwstr>
  </property>
  <property fmtid="{D5CDD505-2E9C-101B-9397-08002B2CF9AE}" pid="15" name="Calendar Year">
    <vt:lpwstr>5;#2015|ee47c3e7-6a69-4f36-9adf-1007c8d399a4</vt:lpwstr>
  </property>
  <property fmtid="{D5CDD505-2E9C-101B-9397-08002B2CF9AE}" pid="16" name="Document Author">
    <vt:lpwstr/>
  </property>
  <property fmtid="{D5CDD505-2E9C-101B-9397-08002B2CF9AE}" pid="17" name="Document Confidentiality">
    <vt:lpwstr>Non-Confidential</vt:lpwstr>
  </property>
  <property fmtid="{D5CDD505-2E9C-101B-9397-08002B2CF9AE}" pid="18" name="TaxCatchAll">
    <vt:lpwstr>5;#2015|ee47c3e7-6a69-4f36-9adf-1007c8d399a4;#1;#Confidential|28d1025d-1415-4984-b35e-5b79e7d32b5c</vt:lpwstr>
  </property>
  <property fmtid="{D5CDD505-2E9C-101B-9397-08002B2CF9AE}" pid="19" name="TaxKeywordTaxHTField">
    <vt:lpwstr/>
  </property>
  <property fmtid="{D5CDD505-2E9C-101B-9397-08002B2CF9AE}" pid="20" name="j60c3ced31bb40378c6254d49035d966">
    <vt:lpwstr>2015|ee47c3e7-6a69-4f36-9adf-1007c8d399a4</vt:lpwstr>
  </property>
</Properties>
</file>