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71" r:id="rId1"/>
  </p:sldMasterIdLst>
  <p:notesMasterIdLst>
    <p:notesMasterId r:id="rId53"/>
  </p:notesMasterIdLst>
  <p:sldIdLst>
    <p:sldId id="256" r:id="rId2"/>
    <p:sldId id="264" r:id="rId3"/>
    <p:sldId id="265" r:id="rId4"/>
    <p:sldId id="266" r:id="rId5"/>
    <p:sldId id="267" r:id="rId6"/>
    <p:sldId id="268" r:id="rId7"/>
    <p:sldId id="275" r:id="rId8"/>
    <p:sldId id="272" r:id="rId9"/>
    <p:sldId id="319" r:id="rId10"/>
    <p:sldId id="271" r:id="rId11"/>
    <p:sldId id="273" r:id="rId12"/>
    <p:sldId id="276" r:id="rId13"/>
    <p:sldId id="277" r:id="rId14"/>
    <p:sldId id="278" r:id="rId15"/>
    <p:sldId id="279" r:id="rId16"/>
    <p:sldId id="280" r:id="rId17"/>
    <p:sldId id="281" r:id="rId18"/>
    <p:sldId id="282" r:id="rId19"/>
    <p:sldId id="298" r:id="rId20"/>
    <p:sldId id="283" r:id="rId21"/>
    <p:sldId id="313" r:id="rId22"/>
    <p:sldId id="284" r:id="rId23"/>
    <p:sldId id="285" r:id="rId24"/>
    <p:sldId id="286" r:id="rId25"/>
    <p:sldId id="287" r:id="rId26"/>
    <p:sldId id="288" r:id="rId27"/>
    <p:sldId id="289" r:id="rId28"/>
    <p:sldId id="314" r:id="rId29"/>
    <p:sldId id="315" r:id="rId30"/>
    <p:sldId id="299" r:id="rId31"/>
    <p:sldId id="297" r:id="rId32"/>
    <p:sldId id="320" r:id="rId33"/>
    <p:sldId id="316" r:id="rId34"/>
    <p:sldId id="291" r:id="rId35"/>
    <p:sldId id="292" r:id="rId36"/>
    <p:sldId id="293" r:id="rId37"/>
    <p:sldId id="306" r:id="rId38"/>
    <p:sldId id="300" r:id="rId39"/>
    <p:sldId id="301" r:id="rId40"/>
    <p:sldId id="302" r:id="rId41"/>
    <p:sldId id="303" r:id="rId42"/>
    <p:sldId id="305" r:id="rId43"/>
    <p:sldId id="304" r:id="rId44"/>
    <p:sldId id="309" r:id="rId45"/>
    <p:sldId id="310" r:id="rId46"/>
    <p:sldId id="311" r:id="rId47"/>
    <p:sldId id="312" r:id="rId48"/>
    <p:sldId id="296" r:id="rId49"/>
    <p:sldId id="318" r:id="rId50"/>
    <p:sldId id="308"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4A"/>
    <a:srgbClr val="1428A0"/>
    <a:srgbClr val="006000"/>
    <a:srgbClr val="76B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93" autoAdjust="0"/>
    <p:restoredTop sz="69062" autoAdjust="0"/>
  </p:normalViewPr>
  <p:slideViewPr>
    <p:cSldViewPr snapToGrid="0" snapToObjects="1">
      <p:cViewPr varScale="1">
        <p:scale>
          <a:sx n="80" d="100"/>
          <a:sy n="80" d="100"/>
        </p:scale>
        <p:origin x="1728" y="90"/>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notesViewPr>
    <p:cSldViewPr snapToGrid="0" snapToObjects="1">
      <p:cViewPr varScale="1">
        <p:scale>
          <a:sx n="86" d="100"/>
          <a:sy n="86" d="100"/>
        </p:scale>
        <p:origin x="298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NVIDIA GV100-400-A1 Titan V</c:v>
                </c:pt>
              </c:strCache>
            </c:strRef>
          </c:tx>
          <c:spPr>
            <a:solidFill>
              <a:srgbClr val="76B900"/>
            </a:solidFill>
            <a:ln>
              <a:noFill/>
            </a:ln>
            <a:effectLst/>
          </c:spPr>
          <c:invertIfNegative val="0"/>
          <c:dLbls>
            <c:dLbl>
              <c:idx val="0"/>
              <c:layout/>
              <c:tx>
                <c:rich>
                  <a:bodyPr/>
                  <a:lstStyle/>
                  <a:p>
                    <a:fld id="{4EFFB350-5DA3-47E1-B3A8-5F7763D8EB85}"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866-044E-BA09-60345211703D}"/>
                </c:ext>
                <c:ext xmlns:c15="http://schemas.microsoft.com/office/drawing/2012/chart" uri="{CE6537A1-D6FC-4f65-9D91-7224C49458BB}">
                  <c15:layout/>
                  <c15:dlblFieldTable>
                    <c15:dlblFTEntry>
                      <c15:txfldGUID>{4EFFB350-5DA3-47E1-B3A8-5F7763D8EB85}</c15:txfldGUID>
                      <c15:f>Sheet1!$D$2</c15:f>
                      <c15:dlblFieldTableCache>
                        <c:ptCount val="1"/>
                        <c:pt idx="0">
                          <c:v>652.8GB/s</c:v>
                        </c:pt>
                      </c15:dlblFieldTableCache>
                    </c15:dlblFTEntry>
                  </c15:dlblFieldTable>
                  <c15:showDataLabelsRange val="0"/>
                </c:ext>
              </c:extLst>
            </c:dLbl>
            <c:dLbl>
              <c:idx val="1"/>
              <c:layout/>
              <c:tx>
                <c:rich>
                  <a:bodyPr/>
                  <a:lstStyle/>
                  <a:p>
                    <a:fld id="{F7715209-D51C-43EC-8BC4-44A7AFCA354A}"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866-044E-BA09-60345211703D}"/>
                </c:ext>
                <c:ext xmlns:c15="http://schemas.microsoft.com/office/drawing/2012/chart" uri="{CE6537A1-D6FC-4f65-9D91-7224C49458BB}">
                  <c15:layout/>
                  <c15:dlblFieldTable>
                    <c15:dlblFTEntry>
                      <c15:txfldGUID>{F7715209-D51C-43EC-8BC4-44A7AFCA354A}</c15:txfldGUID>
                      <c15:f>Sheet1!$D$3</c15:f>
                      <c15:dlblFieldTableCache>
                        <c:ptCount val="1"/>
                        <c:pt idx="0">
                          <c:v>13800</c:v>
                        </c:pt>
                      </c15:dlblFieldTableCache>
                    </c15:dlblFTEntry>
                  </c15:dlblFieldTable>
                  <c15:showDataLabelsRange val="0"/>
                </c:ext>
              </c:extLst>
            </c:dLbl>
            <c:dLbl>
              <c:idx val="2"/>
              <c:layout/>
              <c:tx>
                <c:rich>
                  <a:bodyPr/>
                  <a:lstStyle/>
                  <a:p>
                    <a:fld id="{924639B7-0820-475E-87E6-D3FF9D607F1A}"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866-044E-BA09-60345211703D}"/>
                </c:ext>
                <c:ext xmlns:c15="http://schemas.microsoft.com/office/drawing/2012/chart" uri="{CE6537A1-D6FC-4f65-9D91-7224C49458BB}">
                  <c15:layout/>
                  <c15:dlblFieldTable>
                    <c15:dlblFTEntry>
                      <c15:txfldGUID>{924639B7-0820-475E-87E6-D3FF9D607F1A}</c15:txfldGUID>
                      <c15:f>Sheet1!$D$4</c15:f>
                      <c15:dlblFieldTableCache>
                        <c:ptCount val="1"/>
                        <c:pt idx="0">
                          <c:v>5120</c:v>
                        </c:pt>
                      </c15:dlblFieldTableCache>
                    </c15:dlblFTEntry>
                  </c15:dlblFieldTable>
                  <c15:showDataLabelsRange val="0"/>
                </c:ext>
              </c:extLst>
            </c:dLbl>
            <c:dLbl>
              <c:idx val="3"/>
              <c:layout/>
              <c:tx>
                <c:rich>
                  <a:bodyPr/>
                  <a:lstStyle/>
                  <a:p>
                    <a:fld id="{381AFFD4-413C-4726-A23D-80016933073A}"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866-044E-BA09-60345211703D}"/>
                </c:ext>
                <c:ext xmlns:c15="http://schemas.microsoft.com/office/drawing/2012/chart" uri="{CE6537A1-D6FC-4f65-9D91-7224C49458BB}">
                  <c15:layout/>
                  <c15:dlblFieldTable>
                    <c15:dlblFTEntry>
                      <c15:txfldGUID>{381AFFD4-413C-4726-A23D-80016933073A}</c15:txfldGUID>
                      <c15:f>Sheet1!$D$5</c15:f>
                      <c15:dlblFieldTableCache>
                        <c:ptCount val="1"/>
                        <c:pt idx="0">
                          <c:v>1920x1080</c:v>
                        </c:pt>
                      </c15:dlblFieldTableCache>
                    </c15:dlblFTEntry>
                  </c15:dlblFieldTable>
                  <c15:showDataLabelsRange val="0"/>
                </c:ext>
              </c:extLst>
            </c:dLbl>
            <c:dLbl>
              <c:idx val="4"/>
              <c:layout/>
              <c:tx>
                <c:rich>
                  <a:bodyPr/>
                  <a:lstStyle/>
                  <a:p>
                    <a:fld id="{C739BA0F-FA38-406B-8AF8-AC61AA0577E1}"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866-044E-BA09-60345211703D}"/>
                </c:ext>
                <c:ext xmlns:c15="http://schemas.microsoft.com/office/drawing/2012/chart" uri="{CE6537A1-D6FC-4f65-9D91-7224C49458BB}">
                  <c15:layout/>
                  <c15:dlblFieldTable>
                    <c15:dlblFTEntry>
                      <c15:txfldGUID>{C739BA0F-FA38-406B-8AF8-AC61AA0577E1}</c15:txfldGUID>
                      <c15:f>Sheet1!$D$6</c15:f>
                      <c15:dlblFieldTableCache>
                        <c:ptCount val="1"/>
                        <c:pt idx="0">
                          <c:v>250W</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Bandwidth (22.7x)</c:v>
                </c:pt>
                <c:pt idx="1">
                  <c:v>GFLOPS (36.8x)</c:v>
                </c:pt>
                <c:pt idx="2">
                  <c:v>Cores (256x)</c:v>
                </c:pt>
                <c:pt idx="3">
                  <c:v>Display (0.49x)</c:v>
                </c:pt>
                <c:pt idx="4">
                  <c:v>Power (~60x)</c:v>
                </c:pt>
              </c:strCache>
            </c:strRef>
          </c:cat>
          <c:val>
            <c:numRef>
              <c:f>Sheet1!$B$2:$B$6</c:f>
              <c:numCache>
                <c:formatCode>General</c:formatCode>
                <c:ptCount val="5"/>
                <c:pt idx="0">
                  <c:v>1</c:v>
                </c:pt>
                <c:pt idx="1">
                  <c:v>1</c:v>
                </c:pt>
                <c:pt idx="2">
                  <c:v>1</c:v>
                </c:pt>
                <c:pt idx="3">
                  <c:v>1</c:v>
                </c:pt>
                <c:pt idx="4">
                  <c:v>1</c:v>
                </c:pt>
              </c:numCache>
            </c:numRef>
          </c:val>
          <c:extLst xmlns:c16r2="http://schemas.microsoft.com/office/drawing/2015/06/chart">
            <c:ext xmlns:c16="http://schemas.microsoft.com/office/drawing/2014/chart" uri="{C3380CC4-5D6E-409C-BE32-E72D297353CC}">
              <c16:uniqueId val="{00000005-3866-044E-BA09-60345211703D}"/>
            </c:ext>
          </c:extLst>
        </c:ser>
        <c:ser>
          <c:idx val="1"/>
          <c:order val="1"/>
          <c:tx>
            <c:strRef>
              <c:f>Sheet1!$C$1</c:f>
              <c:strCache>
                <c:ptCount val="1"/>
                <c:pt idx="0">
                  <c:v>Samsung Exynos 9 8895 (Galaxy S8)</c:v>
                </c:pt>
              </c:strCache>
            </c:strRef>
          </c:tx>
          <c:spPr>
            <a:solidFill>
              <a:srgbClr val="1428A0"/>
            </a:solidFill>
            <a:ln>
              <a:noFill/>
            </a:ln>
            <a:effectLst/>
          </c:spPr>
          <c:invertIfNegative val="0"/>
          <c:dLbls>
            <c:dLbl>
              <c:idx val="0"/>
              <c:layout/>
              <c:tx>
                <c:rich>
                  <a:bodyPr/>
                  <a:lstStyle/>
                  <a:p>
                    <a:fld id="{600FE2E1-0997-4435-B6A6-1EFB5A32323B}"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866-044E-BA09-60345211703D}"/>
                </c:ext>
                <c:ext xmlns:c15="http://schemas.microsoft.com/office/drawing/2012/chart" uri="{CE6537A1-D6FC-4f65-9D91-7224C49458BB}">
                  <c15:layout/>
                  <c15:dlblFieldTable>
                    <c15:dlblFTEntry>
                      <c15:txfldGUID>{600FE2E1-0997-4435-B6A6-1EFB5A32323B}</c15:txfldGUID>
                      <c15:f>Sheet1!$E$2</c15:f>
                      <c15:dlblFieldTableCache>
                        <c:ptCount val="1"/>
                        <c:pt idx="0">
                          <c:v>28.7GB/s</c:v>
                        </c:pt>
                      </c15:dlblFieldTableCache>
                    </c15:dlblFTEntry>
                  </c15:dlblFieldTable>
                  <c15:showDataLabelsRange val="0"/>
                </c:ext>
              </c:extLst>
            </c:dLbl>
            <c:dLbl>
              <c:idx val="1"/>
              <c:layout/>
              <c:tx>
                <c:rich>
                  <a:bodyPr/>
                  <a:lstStyle/>
                  <a:p>
                    <a:fld id="{17CB03C9-66EB-47FD-B64B-D2BDC76DA1AB}"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3866-044E-BA09-60345211703D}"/>
                </c:ext>
                <c:ext xmlns:c15="http://schemas.microsoft.com/office/drawing/2012/chart" uri="{CE6537A1-D6FC-4f65-9D91-7224C49458BB}">
                  <c15:layout/>
                  <c15:dlblFieldTable>
                    <c15:dlblFTEntry>
                      <c15:txfldGUID>{17CB03C9-66EB-47FD-B64B-D2BDC76DA1AB}</c15:txfldGUID>
                      <c15:f>Sheet1!$E$3</c15:f>
                      <c15:dlblFieldTableCache>
                        <c:ptCount val="1"/>
                        <c:pt idx="0">
                          <c:v>375</c:v>
                        </c:pt>
                      </c15:dlblFieldTableCache>
                    </c15:dlblFTEntry>
                  </c15:dlblFieldTable>
                  <c15:showDataLabelsRange val="0"/>
                </c:ext>
              </c:extLst>
            </c:dLbl>
            <c:dLbl>
              <c:idx val="2"/>
              <c:layout/>
              <c:tx>
                <c:rich>
                  <a:bodyPr/>
                  <a:lstStyle/>
                  <a:p>
                    <a:fld id="{1E073E20-95A8-4223-8DF0-71EA2984386B}"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3866-044E-BA09-60345211703D}"/>
                </c:ext>
                <c:ext xmlns:c15="http://schemas.microsoft.com/office/drawing/2012/chart" uri="{CE6537A1-D6FC-4f65-9D91-7224C49458BB}">
                  <c15:layout/>
                  <c15:dlblFieldTable>
                    <c15:dlblFTEntry>
                      <c15:txfldGUID>{1E073E20-95A8-4223-8DF0-71EA2984386B}</c15:txfldGUID>
                      <c15:f>Sheet1!$E$4</c15:f>
                      <c15:dlblFieldTableCache>
                        <c:ptCount val="1"/>
                        <c:pt idx="0">
                          <c:v>20</c:v>
                        </c:pt>
                      </c15:dlblFieldTableCache>
                    </c15:dlblFTEntry>
                  </c15:dlblFieldTable>
                  <c15:showDataLabelsRange val="0"/>
                </c:ext>
              </c:extLst>
            </c:dLbl>
            <c:dLbl>
              <c:idx val="3"/>
              <c:layout/>
              <c:tx>
                <c:rich>
                  <a:bodyPr/>
                  <a:lstStyle/>
                  <a:p>
                    <a:fld id="{B705FDC9-3873-4884-973C-28E9FFA321F0}"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3866-044E-BA09-60345211703D}"/>
                </c:ext>
                <c:ext xmlns:c15="http://schemas.microsoft.com/office/drawing/2012/chart" uri="{CE6537A1-D6FC-4f65-9D91-7224C49458BB}">
                  <c15:layout/>
                  <c15:dlblFieldTable>
                    <c15:dlblFTEntry>
                      <c15:txfldGUID>{B705FDC9-3873-4884-973C-28E9FFA321F0}</c15:txfldGUID>
                      <c15:f>Sheet1!$E$5</c15:f>
                      <c15:dlblFieldTableCache>
                        <c:ptCount val="1"/>
                        <c:pt idx="0">
                          <c:v>2960x1440</c:v>
                        </c:pt>
                      </c15:dlblFieldTableCache>
                    </c15:dlblFTEntry>
                  </c15:dlblFieldTable>
                  <c15:showDataLabelsRange val="0"/>
                </c:ext>
              </c:extLst>
            </c:dLbl>
            <c:dLbl>
              <c:idx val="4"/>
              <c:layout/>
              <c:tx>
                <c:rich>
                  <a:bodyPr/>
                  <a:lstStyle/>
                  <a:p>
                    <a:fld id="{E8B8CF54-2B44-4974-915B-2611409D9748}" type="CELLREF">
                      <a:rPr lang="en-US" smtClean="0"/>
                      <a:pPr/>
                      <a:t>[CELLREF]</a:t>
                    </a:fld>
                    <a:endParaRPr lang="en-GB"/>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3866-044E-BA09-60345211703D}"/>
                </c:ext>
                <c:ext xmlns:c15="http://schemas.microsoft.com/office/drawing/2012/chart" uri="{CE6537A1-D6FC-4f65-9D91-7224C49458BB}">
                  <c15:layout/>
                  <c15:dlblFieldTable>
                    <c15:dlblFTEntry>
                      <c15:txfldGUID>{E8B8CF54-2B44-4974-915B-2611409D9748}</c15:txfldGUID>
                      <c15:f>Sheet1!$E$6</c15:f>
                      <c15:dlblFieldTableCache>
                        <c:ptCount val="1"/>
                        <c:pt idx="0">
                          <c:v>~4W</c:v>
                        </c:pt>
                      </c15:dlblFieldTableCache>
                    </c15:dlblFTEntry>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Bandwidth (22.7x)</c:v>
                </c:pt>
                <c:pt idx="1">
                  <c:v>GFLOPS (36.8x)</c:v>
                </c:pt>
                <c:pt idx="2">
                  <c:v>Cores (256x)</c:v>
                </c:pt>
                <c:pt idx="3">
                  <c:v>Display (0.49x)</c:v>
                </c:pt>
                <c:pt idx="4">
                  <c:v>Power (~60x)</c:v>
                </c:pt>
              </c:strCache>
            </c:strRef>
          </c:cat>
          <c:val>
            <c:numRef>
              <c:f>Sheet1!$C$2:$C$6</c:f>
              <c:numCache>
                <c:formatCode>General</c:formatCode>
                <c:ptCount val="5"/>
                <c:pt idx="0">
                  <c:v>4.3964460784313729E-2</c:v>
                </c:pt>
                <c:pt idx="1">
                  <c:v>2.717391304347826E-2</c:v>
                </c:pt>
                <c:pt idx="2">
                  <c:v>3.90625E-3</c:v>
                </c:pt>
                <c:pt idx="3">
                  <c:v>2.0555555555555554</c:v>
                </c:pt>
                <c:pt idx="4">
                  <c:v>1.6E-2</c:v>
                </c:pt>
              </c:numCache>
            </c:numRef>
          </c:val>
          <c:extLst xmlns:c16r2="http://schemas.microsoft.com/office/drawing/2015/06/chart">
            <c:ext xmlns:c16="http://schemas.microsoft.com/office/drawing/2014/chart" uri="{C3380CC4-5D6E-409C-BE32-E72D297353CC}">
              <c16:uniqueId val="{0000000B-3866-044E-BA09-60345211703D}"/>
            </c:ext>
          </c:extLst>
        </c:ser>
        <c:dLbls>
          <c:showLegendKey val="0"/>
          <c:showVal val="0"/>
          <c:showCatName val="0"/>
          <c:showSerName val="0"/>
          <c:showPercent val="0"/>
          <c:showBubbleSize val="0"/>
        </c:dLbls>
        <c:gapWidth val="128"/>
        <c:overlap val="-74"/>
        <c:axId val="158844432"/>
        <c:axId val="158844824"/>
      </c:barChart>
      <c:catAx>
        <c:axId val="1588444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8844824"/>
        <c:crosses val="autoZero"/>
        <c:auto val="1"/>
        <c:lblAlgn val="ctr"/>
        <c:lblOffset val="100"/>
        <c:noMultiLvlLbl val="0"/>
      </c:catAx>
      <c:valAx>
        <c:axId val="158844824"/>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884443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soli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69BD5E-C9D4-0640-AA07-A61F1FAC6718}" type="datetimeFigureOut">
              <a:rPr lang="en-US" smtClean="0"/>
              <a:t>9/5/2018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CFC39C-A897-974C-A4D1-319726DA288F}" type="slidenum">
              <a:rPr lang="en-US" smtClean="0"/>
              <a:t>‹#›</a:t>
            </a:fld>
            <a:endParaRPr lang="en-US"/>
          </a:p>
        </p:txBody>
      </p:sp>
    </p:spTree>
    <p:extLst>
      <p:ext uri="{BB962C8B-B14F-4D97-AF65-F5344CB8AC3E}">
        <p14:creationId xmlns:p14="http://schemas.microsoft.com/office/powerpoint/2010/main" val="874683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a:t>
            </a:r>
            <a:r>
              <a:rPr lang="en-GB" baseline="0" dirty="0"/>
              <a:t> an introductory talk about the differences (and similarities) between “mobile” and “desktop” GPUs, and how to target the former with a modern graphics API.</a:t>
            </a:r>
          </a:p>
          <a:p>
            <a:r>
              <a:rPr lang="en-GB" baseline="0" dirty="0"/>
              <a:t>Just to be clear: “GPU” is “graphics processing unit”; talks like this have been given to very confused people who didn’t know that.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a:t>
            </a:fld>
            <a:endParaRPr lang="en-US"/>
          </a:p>
        </p:txBody>
      </p:sp>
    </p:spTree>
    <p:extLst>
      <p:ext uri="{BB962C8B-B14F-4D97-AF65-F5344CB8AC3E}">
        <p14:creationId xmlns:p14="http://schemas.microsoft.com/office/powerpoint/2010/main" val="2546437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 importantly, on a next-gen</a:t>
            </a:r>
            <a:r>
              <a:rPr lang="en-GB" baseline="0" dirty="0"/>
              <a:t> API, there are some direct impacts of the memory architecture.</a:t>
            </a:r>
          </a:p>
          <a:p>
            <a:r>
              <a:rPr lang="en-GB" dirty="0"/>
              <a:t>On a discrete memory system you may need a transfer area in the</a:t>
            </a:r>
            <a:r>
              <a:rPr lang="en-GB" baseline="0" dirty="0"/>
              <a:t> shared memory window. For example, you might copy textures there from the CPU, then copy them to dedicated GPU memory, which has more space and performance.</a:t>
            </a:r>
          </a:p>
          <a:p>
            <a:r>
              <a:rPr lang="en-GB" baseline="0" dirty="0"/>
              <a:t>On a shared memory system this isn’t an issue – but you might still need to do a copy to change the layout or image tiling of the image.</a:t>
            </a:r>
          </a:p>
          <a:p>
            <a:r>
              <a:rPr lang="en-GB" baseline="0" dirty="0"/>
              <a:t>Bear in mind that just because the memory is shared doesn’t necessarily mean the caches are synchronous.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10</a:t>
            </a:fld>
            <a:endParaRPr lang="en-US"/>
          </a:p>
        </p:txBody>
      </p:sp>
    </p:spTree>
    <p:extLst>
      <p:ext uri="{BB962C8B-B14F-4D97-AF65-F5344CB8AC3E}">
        <p14:creationId xmlns:p14="http://schemas.microsoft.com/office/powerpoint/2010/main" val="35294689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most obvious</a:t>
            </a:r>
            <a:r>
              <a:rPr lang="en-GB" baseline="0" dirty="0"/>
              <a:t> architectural difference between mobile and desktop is that most mobile systems use tiled rendering, whereas historically desktop systems have been “immediate mode renderers”.</a:t>
            </a:r>
          </a:p>
          <a:p>
            <a:r>
              <a:rPr lang="en-GB" baseline="0" dirty="0"/>
              <a:t>In an IMR, as each triangle is submitted its data enters the GPU pipeline, and all the pixels for this triangle (and its Z buffer values) pop out of the other end of the pipeline.</a:t>
            </a:r>
          </a:p>
          <a:p>
            <a:r>
              <a:rPr lang="en-GB" dirty="0"/>
              <a:t>In</a:t>
            </a:r>
            <a:r>
              <a:rPr lang="en-GB" baseline="0" dirty="0"/>
              <a:t> practice</a:t>
            </a:r>
            <a:r>
              <a:rPr lang="en-GB" dirty="0"/>
              <a:t> this approach</a:t>
            </a:r>
            <a:r>
              <a:rPr lang="en-GB" baseline="0" dirty="0"/>
              <a:t> doesn’t expose as much parallelism as we’d like.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11</a:t>
            </a:fld>
            <a:endParaRPr lang="en-US"/>
          </a:p>
        </p:txBody>
      </p:sp>
    </p:spTree>
    <p:extLst>
      <p:ext uri="{BB962C8B-B14F-4D97-AF65-F5344CB8AC3E}">
        <p14:creationId xmlns:p14="http://schemas.microsoft.com/office/powerpoint/2010/main" val="38928200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More</a:t>
            </a:r>
            <a:r>
              <a:rPr lang="en-GB" baseline="0" dirty="0"/>
              <a:t> importantly for a mobile GPU, rendering each triangle in order leads to fairly incoherent memory access.</a:t>
            </a:r>
          </a:p>
          <a:p>
            <a:r>
              <a:rPr lang="en-GB" baseline="0" dirty="0"/>
              <a:t>Here’s the same image rendered with some virtual cache lines – the grey boxes are showing where the cache line falls in the image.</a:t>
            </a:r>
          </a:p>
          <a:p>
            <a:r>
              <a:rPr lang="en-GB" baseline="0" dirty="0"/>
              <a:t>The triangles aren’t processed in a way that maximises cache access, and so the cache thrashes – there would be a lot of memory traffic.</a:t>
            </a:r>
          </a:p>
          <a:p>
            <a:r>
              <a:rPr lang="en-GB" baseline="0" dirty="0"/>
              <a:t>(This example is simplified with horizontal cache lines, but no arrangement helps with unordered triangles).</a:t>
            </a:r>
          </a:p>
        </p:txBody>
      </p:sp>
      <p:sp>
        <p:nvSpPr>
          <p:cNvPr id="4" name="Slide Number Placeholder 3"/>
          <p:cNvSpPr>
            <a:spLocks noGrp="1"/>
          </p:cNvSpPr>
          <p:nvPr>
            <p:ph type="sldNum" sz="quarter" idx="10"/>
          </p:nvPr>
        </p:nvSpPr>
        <p:spPr/>
        <p:txBody>
          <a:bodyPr/>
          <a:lstStyle/>
          <a:p>
            <a:fld id="{BCCFC39C-A897-974C-A4D1-319726DA288F}" type="slidenum">
              <a:rPr lang="en-US" smtClean="0"/>
              <a:t>12</a:t>
            </a:fld>
            <a:endParaRPr lang="en-US"/>
          </a:p>
        </p:txBody>
      </p:sp>
    </p:spTree>
    <p:extLst>
      <p:ext uri="{BB962C8B-B14F-4D97-AF65-F5344CB8AC3E}">
        <p14:creationId xmlns:p14="http://schemas.microsoft.com/office/powerpoint/2010/main" val="195386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solution is to sort the triangles</a:t>
            </a:r>
            <a:r>
              <a:rPr lang="en-GB" baseline="0" dirty="0"/>
              <a:t> so that they are spatially coherent.</a:t>
            </a:r>
          </a:p>
          <a:p>
            <a:r>
              <a:rPr lang="en-GB" baseline="0" dirty="0"/>
              <a:t>A tiled renderer has the frame buffer broken down into rectangular tiles (4x3 in this example – usually a lot more).</a:t>
            </a:r>
          </a:p>
          <a:p>
            <a:r>
              <a:rPr lang="en-GB" baseline="0" dirty="0"/>
              <a:t>A “binning” pass checks each triangle and determines whether it touches each tile.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13</a:t>
            </a:fld>
            <a:endParaRPr lang="en-US"/>
          </a:p>
        </p:txBody>
      </p:sp>
    </p:spTree>
    <p:extLst>
      <p:ext uri="{BB962C8B-B14F-4D97-AF65-F5344CB8AC3E}">
        <p14:creationId xmlns:p14="http://schemas.microsoft.com/office/powerpoint/2010/main" val="3298517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Then a tiled renderer walks through each tile independently and draws</a:t>
            </a:r>
            <a:r>
              <a:rPr lang="en-GB" baseline="0" dirty="0"/>
              <a:t> only the triangles that have been binned as touching that tile.</a:t>
            </a:r>
          </a:p>
          <a:p>
            <a:r>
              <a:rPr lang="en-GB" baseline="0" dirty="0"/>
              <a:t>By only rendering the area within the current tile, this area can be processed in fast on-GPU memory.</a:t>
            </a:r>
          </a:p>
          <a:p>
            <a:r>
              <a:rPr lang="en-GB" baseline="0" dirty="0"/>
              <a:t>The tile then gets written out to main memory only when rendering is finished, so memory only gets touched once.</a:t>
            </a:r>
          </a:p>
          <a:p>
            <a:r>
              <a:rPr lang="en-GB" baseline="0" dirty="0"/>
              <a:t>So long as walking over the scene description for each tile uses less bandwidth than writing to the frame buffer (and it very likely does), this saves bandwidth.</a:t>
            </a:r>
          </a:p>
        </p:txBody>
      </p:sp>
      <p:sp>
        <p:nvSpPr>
          <p:cNvPr id="4" name="Slide Number Placeholder 3"/>
          <p:cNvSpPr>
            <a:spLocks noGrp="1"/>
          </p:cNvSpPr>
          <p:nvPr>
            <p:ph type="sldNum" sz="quarter" idx="10"/>
          </p:nvPr>
        </p:nvSpPr>
        <p:spPr/>
        <p:txBody>
          <a:bodyPr/>
          <a:lstStyle/>
          <a:p>
            <a:fld id="{BCCFC39C-A897-974C-A4D1-319726DA288F}" type="slidenum">
              <a:rPr lang="en-US" smtClean="0"/>
              <a:t>14</a:t>
            </a:fld>
            <a:endParaRPr lang="en-US"/>
          </a:p>
        </p:txBody>
      </p:sp>
    </p:spTree>
    <p:extLst>
      <p:ext uri="{BB962C8B-B14F-4D97-AF65-F5344CB8AC3E}">
        <p14:creationId xmlns:p14="http://schemas.microsoft.com/office/powerpoint/2010/main" val="3735244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we’re tiling, there are a few other benefits.</a:t>
            </a:r>
          </a:p>
          <a:p>
            <a:r>
              <a:rPr lang="en-GB" dirty="0"/>
              <a:t>One</a:t>
            </a:r>
            <a:r>
              <a:rPr lang="en-GB" baseline="0" dirty="0"/>
              <a:t> is that if we don’t need the depth buffer (or other intermediate attachments) to be in main memory for anything, it may never need to be written off the chip.</a:t>
            </a:r>
          </a:p>
          <a:p>
            <a:r>
              <a:rPr lang="en-GB" baseline="0" dirty="0"/>
              <a:t>Another is that we can render at higher resolution internally and downscale as the frame buffer is written out, which is a cheap way to get antialiasing.</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15</a:t>
            </a:fld>
            <a:endParaRPr lang="en-US"/>
          </a:p>
        </p:txBody>
      </p:sp>
    </p:spTree>
    <p:extLst>
      <p:ext uri="{BB962C8B-B14F-4D97-AF65-F5344CB8AC3E}">
        <p14:creationId xmlns:p14="http://schemas.microsoft.com/office/powerpoint/2010/main" val="37314527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aseline="0" dirty="0"/>
              <a:t>Why doesn’t everything tile?</a:t>
            </a:r>
          </a:p>
          <a:p>
            <a:pPr marL="0" indent="0">
              <a:buFont typeface="Arial" panose="020B0604020202020204" pitchFamily="34" charset="0"/>
              <a:buNone/>
            </a:pPr>
            <a:r>
              <a:rPr lang="en-GB" baseline="0" dirty="0"/>
              <a:t>To process it for each tile, the scene description has to live somewhere. For a mobile game it shouldn’t be very large. If you’re rendering an enormous workstation model, it could be prohibitively large.</a:t>
            </a:r>
          </a:p>
          <a:p>
            <a:pPr marL="0" indent="0">
              <a:buFont typeface="Arial" panose="020B0604020202020204" pitchFamily="34" charset="0"/>
              <a:buNone/>
            </a:pPr>
            <a:r>
              <a:rPr lang="en-GB" baseline="0" dirty="0"/>
              <a:t>Rasterising can’t start until geometry is processed – which adds latency, although it might reduce the total frame time. There are solutions with “partial tiling” where a sliding window of geometry over the scene is processed in tile order, and it seems that the latest desktop cards are using this.</a:t>
            </a:r>
          </a:p>
          <a:p>
            <a:pPr marL="0" indent="0">
              <a:buFont typeface="Arial" panose="020B0604020202020204" pitchFamily="34" charset="0"/>
              <a:buNone/>
            </a:pPr>
            <a:r>
              <a:rPr lang="en-GB" baseline="0" dirty="0"/>
              <a:t>Because the image isn’t finished until all the tiles are rendered, you also can’t access arbitrary locations in the frame buffer during rendering – which hampers some rendering techniques. Fortunately you can know what’s happened at your pixel location.</a:t>
            </a:r>
          </a:p>
          <a:p>
            <a:pPr marL="0" indent="0">
              <a:buFont typeface="Arial" panose="020B0604020202020204" pitchFamily="34" charset="0"/>
              <a:buNone/>
            </a:pPr>
            <a:r>
              <a:rPr lang="en-GB" baseline="0" dirty="0"/>
              <a:t>The tiling also means resources stay in use for longer – for example if a texture is used on one piece of geometry, a later primitive can’t reuse the texture memory, because other tiles may still rely on its original value.</a:t>
            </a:r>
          </a:p>
          <a:p>
            <a:pPr marL="0" indent="0">
              <a:buFont typeface="Arial" panose="020B0604020202020204" pitchFamily="34" charset="0"/>
              <a:buNone/>
            </a:pPr>
            <a:r>
              <a:rPr lang="en-GB" baseline="0" dirty="0"/>
              <a:t>** Except the local tile.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16</a:t>
            </a:fld>
            <a:endParaRPr lang="en-US"/>
          </a:p>
        </p:txBody>
      </p:sp>
    </p:spTree>
    <p:extLst>
      <p:ext uri="{BB962C8B-B14F-4D97-AF65-F5344CB8AC3E}">
        <p14:creationId xmlns:p14="http://schemas.microsoft.com/office/powerpoint/2010/main" val="4073763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thing you can do with access just to the current pixel is screen-space shading.</a:t>
            </a:r>
          </a:p>
          <a:p>
            <a:r>
              <a:rPr lang="en-GB" dirty="0"/>
              <a:t>Game developers</a:t>
            </a:r>
            <a:r>
              <a:rPr lang="en-GB" baseline="0" dirty="0"/>
              <a:t> know this as deferred shading or deferred lighting, but those terms get used for lots of other things as well.</a:t>
            </a:r>
          </a:p>
          <a:p>
            <a:r>
              <a:rPr lang="en-GB" baseline="0" dirty="0"/>
              <a:t>In this version you can write a scene to a geometry buffer at low cost, then shade the scene more efficiently once all the geometry is rendered.</a:t>
            </a:r>
          </a:p>
          <a:p>
            <a:r>
              <a:rPr lang="en-GB" baseline="0" dirty="0"/>
              <a:t>In </a:t>
            </a:r>
            <a:r>
              <a:rPr lang="en-GB" baseline="0" dirty="0" err="1"/>
              <a:t>Vulkan</a:t>
            </a:r>
            <a:r>
              <a:rPr lang="en-GB" baseline="0" dirty="0"/>
              <a:t> you do this with </a:t>
            </a:r>
            <a:r>
              <a:rPr lang="en-GB" baseline="0" dirty="0" err="1"/>
              <a:t>subpasses</a:t>
            </a:r>
            <a:r>
              <a:rPr lang="en-GB" baseline="0" dirty="0"/>
              <a:t>; in GL ES you can use pixel local storage, and Metal has image blocks.</a:t>
            </a:r>
          </a:p>
          <a:p>
            <a:r>
              <a:rPr lang="en-GB" baseline="0" dirty="0"/>
              <a:t>This doesn’t always help – if you want to filter the image for motion blur, depth of field, etc. it won’t help.</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17</a:t>
            </a:fld>
            <a:endParaRPr lang="en-US"/>
          </a:p>
        </p:txBody>
      </p:sp>
    </p:spTree>
    <p:extLst>
      <p:ext uri="{BB962C8B-B14F-4D97-AF65-F5344CB8AC3E}">
        <p14:creationId xmlns:p14="http://schemas.microsoft.com/office/powerpoint/2010/main" val="2470641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Tilers</a:t>
            </a:r>
            <a:r>
              <a:rPr lang="en-GB" dirty="0"/>
              <a:t> help with frame buffer bandwidth,</a:t>
            </a:r>
            <a:r>
              <a:rPr lang="en-GB" baseline="0" dirty="0"/>
              <a:t> but there are other demands on the memory, and caches aren’t big enough to get you out of jail.</a:t>
            </a:r>
          </a:p>
          <a:p>
            <a:r>
              <a:rPr lang="en-GB" baseline="0" dirty="0"/>
              <a:t>It can make a significant difference to minimise the texture sizes – which includes using compression schemes and </a:t>
            </a:r>
            <a:r>
              <a:rPr lang="en-GB" baseline="0" dirty="0" err="1"/>
              <a:t>mipmapping</a:t>
            </a:r>
            <a:r>
              <a:rPr lang="en-GB" baseline="0" dirty="0"/>
              <a:t>.</a:t>
            </a:r>
          </a:p>
          <a:p>
            <a:endParaRPr lang="en-GB" baseline="0" dirty="0"/>
          </a:p>
        </p:txBody>
      </p:sp>
      <p:sp>
        <p:nvSpPr>
          <p:cNvPr id="4" name="Slide Number Placeholder 3"/>
          <p:cNvSpPr>
            <a:spLocks noGrp="1"/>
          </p:cNvSpPr>
          <p:nvPr>
            <p:ph type="sldNum" sz="quarter" idx="10"/>
          </p:nvPr>
        </p:nvSpPr>
        <p:spPr/>
        <p:txBody>
          <a:bodyPr/>
          <a:lstStyle/>
          <a:p>
            <a:fld id="{BCCFC39C-A897-974C-A4D1-319726DA288F}" type="slidenum">
              <a:rPr lang="en-US" smtClean="0"/>
              <a:t>18</a:t>
            </a:fld>
            <a:endParaRPr lang="en-US"/>
          </a:p>
        </p:txBody>
      </p:sp>
    </p:spTree>
    <p:extLst>
      <p:ext uri="{BB962C8B-B14F-4D97-AF65-F5344CB8AC3E}">
        <p14:creationId xmlns:p14="http://schemas.microsoft.com/office/powerpoint/2010/main" val="935762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final way that mobile GPUs handle their limitations</a:t>
            </a:r>
            <a:r>
              <a:rPr lang="en-GB" baseline="0" dirty="0"/>
              <a:t> is that they throttle the clock speed when things get too hot.</a:t>
            </a:r>
          </a:p>
          <a:p>
            <a:r>
              <a:rPr lang="en-GB" baseline="0" dirty="0"/>
              <a:t>This doesn’t happen so much in desktop systems where a fan can just spin up to add cooling: your phone can’t do that (although there’s talk of gaming phones with fans).</a:t>
            </a:r>
          </a:p>
          <a:p>
            <a:r>
              <a:rPr lang="en-GB" baseline="0" dirty="0"/>
              <a:t>A cell phone has to handle worst-case cooling conditions without being uncomfortable to touch.</a:t>
            </a:r>
          </a:p>
          <a:p>
            <a:r>
              <a:rPr lang="en-GB" baseline="0" dirty="0"/>
              <a:t>Rather than assuming your app can maintain peak performance, you may want to be ready to manage the workload dynamically.</a:t>
            </a:r>
          </a:p>
          <a:p>
            <a:r>
              <a:rPr lang="en-GB" baseline="0" dirty="0"/>
              <a:t>It can help to have bursts of action, with less load in between – for example, keep loading screens at a low GPU load.</a:t>
            </a:r>
          </a:p>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19</a:t>
            </a:fld>
            <a:endParaRPr lang="en-US"/>
          </a:p>
        </p:txBody>
      </p:sp>
    </p:spTree>
    <p:extLst>
      <p:ext uri="{BB962C8B-B14F-4D97-AF65-F5344CB8AC3E}">
        <p14:creationId xmlns:p14="http://schemas.microsoft.com/office/powerpoint/2010/main" val="21780587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Mobile and desktop GPUs are doing</a:t>
            </a:r>
            <a:r>
              <a:rPr lang="en-GB" baseline="0" dirty="0"/>
              <a:t> basically the same thing. </a:t>
            </a:r>
            <a:r>
              <a:rPr lang="en-GB" dirty="0"/>
              <a:t>The big difference is just one of power – both performance and current draw;</a:t>
            </a:r>
            <a:r>
              <a:rPr lang="en-GB" baseline="0" dirty="0"/>
              <a:t> this does affect what you can do with it</a:t>
            </a:r>
            <a:r>
              <a:rPr lang="en-GB" dirty="0"/>
              <a:t>.</a:t>
            </a:r>
            <a:r>
              <a:rPr lang="en-GB" baseline="0" dirty="0"/>
              <a:t> While there’s some cross-over, “mobile” architectures are designed for a very power-constrained environment, and “desktop” architectures have more elbow room for power.</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a:t>
            </a:fld>
            <a:endParaRPr lang="en-US"/>
          </a:p>
        </p:txBody>
      </p:sp>
    </p:spTree>
    <p:extLst>
      <p:ext uri="{BB962C8B-B14F-4D97-AF65-F5344CB8AC3E}">
        <p14:creationId xmlns:p14="http://schemas.microsoft.com/office/powerpoint/2010/main" val="15305634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a</a:t>
            </a:r>
            <a:r>
              <a:rPr lang="en-GB" baseline="0" dirty="0"/>
              <a:t> desktop or even laptop can blow air around, but you’re relying on much less efficient heat transfer in mobile – and a phone can’t even get as hot as would be efficient for dissipation without hurting the user.</a:t>
            </a:r>
          </a:p>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20</a:t>
            </a:fld>
            <a:endParaRPr lang="en-US"/>
          </a:p>
        </p:txBody>
      </p:sp>
    </p:spTree>
    <p:extLst>
      <p:ext uri="{BB962C8B-B14F-4D97-AF65-F5344CB8AC3E}">
        <p14:creationId xmlns:p14="http://schemas.microsoft.com/office/powerpoint/2010/main" val="2372867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t>
            </a:r>
            <a:r>
              <a:rPr lang="en-GB" baseline="0" dirty="0"/>
              <a:t>e more direct control over the GPU’s actions that you get with the newer graphics APIs can really help with using mobile GPUs efficiently.</a:t>
            </a:r>
          </a:p>
          <a:p>
            <a:r>
              <a:rPr lang="en-GB" baseline="0" dirty="0"/>
              <a:t>If you’re ever likely to do this, it’s worth considering as you design your rendering engine – something that works fine in order APIs like OpenGL ES may need a lot of work to change to newer APIs because some information isn’t available when it’s needed.</a:t>
            </a:r>
          </a:p>
          <a:p>
            <a:r>
              <a:rPr lang="en-GB" dirty="0"/>
              <a:t>Part of that message is that the newer APIs are designed to allow better use of CPU parallelism;</a:t>
            </a:r>
            <a:r>
              <a:rPr lang="en-GB" baseline="0" dirty="0"/>
              <a:t> there are often eight cores available on a cell phone GPU, and only using one discards performance. If you design around a single-threaded API, making the engine multi-threaded is a lot of work.</a:t>
            </a:r>
          </a:p>
          <a:p>
            <a:r>
              <a:rPr lang="en-GB" baseline="0" dirty="0"/>
              <a:t>Ideally, when you’re designing an engine, look at the what features are available in each, and make sure you have the necessary arguments accessible, even if the API you’re currently targeting doesn’t need it. Features like </a:t>
            </a:r>
            <a:r>
              <a:rPr lang="en-GB" baseline="0" dirty="0" err="1"/>
              <a:t>subpasses</a:t>
            </a:r>
            <a:r>
              <a:rPr lang="en-GB" baseline="0" dirty="0"/>
              <a:t> may be hard to use if your engine can’t expose the data to use them, but these engines leave a lot of performance on the floor. If you don’t use the new APIs to their fullest extent, you may get no benefit from using them.</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21</a:t>
            </a:fld>
            <a:endParaRPr lang="en-US"/>
          </a:p>
        </p:txBody>
      </p:sp>
    </p:spTree>
    <p:extLst>
      <p:ext uri="{BB962C8B-B14F-4D97-AF65-F5344CB8AC3E}">
        <p14:creationId xmlns:p14="http://schemas.microsoft.com/office/powerpoint/2010/main" val="15166520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problem of the new APIs is that they put a lot of work on the developer to provide the</a:t>
            </a:r>
            <a:r>
              <a:rPr lang="en-GB" baseline="0" dirty="0"/>
              <a:t> information that the drivers need. Some of this information seems redundant, so this section runs through what the features may actually do in hardware, and how to use them.</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22</a:t>
            </a:fld>
            <a:endParaRPr lang="en-US"/>
          </a:p>
        </p:txBody>
      </p:sp>
    </p:spTree>
    <p:extLst>
      <p:ext uri="{BB962C8B-B14F-4D97-AF65-F5344CB8AC3E}">
        <p14:creationId xmlns:p14="http://schemas.microsoft.com/office/powerpoint/2010/main" val="338230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render</a:t>
            </a:r>
            <a:r>
              <a:rPr lang="en-GB" baseline="0" dirty="0"/>
              <a:t> pass allows the rendering load to be configured to run on a </a:t>
            </a:r>
            <a:r>
              <a:rPr lang="en-GB" baseline="0" dirty="0" err="1"/>
              <a:t>framebuffer</a:t>
            </a:r>
            <a:r>
              <a:rPr lang="en-GB" baseline="0" dirty="0"/>
              <a:t>. Particularly, on a </a:t>
            </a:r>
            <a:r>
              <a:rPr lang="en-GB" baseline="0" dirty="0" err="1"/>
              <a:t>tiler</a:t>
            </a:r>
            <a:r>
              <a:rPr lang="en-GB" baseline="0" dirty="0"/>
              <a:t>, this is the granularity at which the </a:t>
            </a:r>
            <a:r>
              <a:rPr lang="en-GB" baseline="0" dirty="0" err="1"/>
              <a:t>framebuffer</a:t>
            </a:r>
            <a:r>
              <a:rPr lang="en-GB" baseline="0" dirty="0"/>
              <a:t> is split into tiles and work on them is scheduled. If you’re writing to multiple attachments, this is why the sizes have to match. If you’re doing some work that can’t be run in tile order, it typically doesn’t live inside a render pass.</a:t>
            </a:r>
          </a:p>
          <a:p>
            <a:r>
              <a:rPr lang="en-GB" baseline="0" dirty="0"/>
              <a:t>Within the processing of tiles, as much as the hardware is capable the </a:t>
            </a:r>
            <a:r>
              <a:rPr lang="en-GB" baseline="0" dirty="0" err="1"/>
              <a:t>framebuffer</a:t>
            </a:r>
            <a:r>
              <a:rPr lang="en-GB" baseline="0" dirty="0"/>
              <a:t> attachment render targets get written to in parallel, in tile order.</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23</a:t>
            </a:fld>
            <a:endParaRPr lang="en-US"/>
          </a:p>
        </p:txBody>
      </p:sp>
    </p:spTree>
    <p:extLst>
      <p:ext uri="{BB962C8B-B14F-4D97-AF65-F5344CB8AC3E}">
        <p14:creationId xmlns:p14="http://schemas.microsoft.com/office/powerpoint/2010/main" val="6933908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Subpasses</a:t>
            </a:r>
            <a:r>
              <a:rPr lang="en-GB" dirty="0"/>
              <a:t> in </a:t>
            </a:r>
            <a:r>
              <a:rPr lang="en-GB" dirty="0" err="1"/>
              <a:t>Vulkan</a:t>
            </a:r>
            <a:r>
              <a:rPr lang="en-GB" dirty="0"/>
              <a:t> (and</a:t>
            </a:r>
            <a:r>
              <a:rPr lang="en-GB" baseline="0" dirty="0"/>
              <a:t> image blocks in Metal) allow you to submit some work that will be applied to each tile of the image.</a:t>
            </a:r>
          </a:p>
          <a:p>
            <a:r>
              <a:rPr lang="en-GB" baseline="0" dirty="0"/>
              <a:t>By moving to a new </a:t>
            </a:r>
            <a:r>
              <a:rPr lang="en-GB" baseline="0" dirty="0" err="1"/>
              <a:t>subpass</a:t>
            </a:r>
            <a:r>
              <a:rPr lang="en-GB" baseline="0" dirty="0"/>
              <a:t>, you’re indicating some implicit synchronisation between operations.</a:t>
            </a:r>
          </a:p>
          <a:p>
            <a:r>
              <a:rPr lang="en-GB" baseline="0" dirty="0"/>
              <a:t>While it’s verbose, the dependency system for attachments lets the driver optimise the use of on-chip memory, which is a limited resource.</a:t>
            </a:r>
          </a:p>
          <a:p>
            <a:r>
              <a:rPr lang="en-GB" baseline="0" dirty="0"/>
              <a:t>This includes changing the order of (independent) </a:t>
            </a:r>
            <a:r>
              <a:rPr lang="en-GB" baseline="0" dirty="0" err="1"/>
              <a:t>subpasses</a:t>
            </a:r>
            <a:r>
              <a:rPr lang="en-GB" baseline="0" dirty="0"/>
              <a:t>.</a:t>
            </a:r>
          </a:p>
          <a:p>
            <a:r>
              <a:rPr lang="en-GB" baseline="0" dirty="0"/>
              <a:t>But, as described above, the things you do in a </a:t>
            </a:r>
            <a:r>
              <a:rPr lang="en-GB" baseline="0" dirty="0" err="1"/>
              <a:t>subpass</a:t>
            </a:r>
            <a:r>
              <a:rPr lang="en-GB" baseline="0" dirty="0"/>
              <a:t> can only access the </a:t>
            </a:r>
            <a:r>
              <a:rPr lang="en-GB" baseline="0" dirty="0" err="1"/>
              <a:t>framebuffer</a:t>
            </a:r>
            <a:r>
              <a:rPr lang="en-GB" baseline="0" dirty="0"/>
              <a:t> information stored on chip.</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24</a:t>
            </a:fld>
            <a:endParaRPr lang="en-US"/>
          </a:p>
        </p:txBody>
      </p:sp>
    </p:spTree>
    <p:extLst>
      <p:ext uri="{BB962C8B-B14F-4D97-AF65-F5344CB8AC3E}">
        <p14:creationId xmlns:p14="http://schemas.microsoft.com/office/powerpoint/2010/main" val="1063166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a:t>
            </a:r>
            <a:r>
              <a:rPr lang="en-GB" baseline="0" dirty="0"/>
              <a:t> the new APIs, you explicitly say what memory transfers you want to happen with your attachments – this is more implicit in APIs like OpenGL.</a:t>
            </a:r>
          </a:p>
          <a:p>
            <a:r>
              <a:rPr lang="en-GB" baseline="0" dirty="0"/>
              <a:t>Since memory transfers are so important, the onus is on you to get this right.</a:t>
            </a:r>
          </a:p>
          <a:p>
            <a:r>
              <a:rPr lang="en-GB" baseline="0" dirty="0"/>
              <a:t>For load operations, if you will write over the whole attachment (for example a colour </a:t>
            </a:r>
            <a:r>
              <a:rPr lang="en-GB" baseline="0" dirty="0" err="1"/>
              <a:t>framebuffer</a:t>
            </a:r>
            <a:r>
              <a:rPr lang="en-GB" baseline="0" dirty="0"/>
              <a:t>), the most efficient thing is to say you don’t care what was there before.</a:t>
            </a:r>
          </a:p>
          <a:p>
            <a:r>
              <a:rPr lang="en-GB" baseline="0" dirty="0"/>
              <a:t>If you need it (e.g. for depth), a clear is still efficient on most tillers.</a:t>
            </a:r>
          </a:p>
          <a:p>
            <a:r>
              <a:rPr lang="en-GB" baseline="0" dirty="0"/>
              <a:t>If you need to preserve the previous render target, you can – but since you’ll have to transfer the </a:t>
            </a:r>
            <a:r>
              <a:rPr lang="en-GB" baseline="0" dirty="0" err="1"/>
              <a:t>framebuffer</a:t>
            </a:r>
            <a:r>
              <a:rPr lang="en-GB" baseline="0" dirty="0"/>
              <a:t> into memory, don’t unless you need to.</a:t>
            </a:r>
          </a:p>
          <a:p>
            <a:r>
              <a:rPr lang="en-GB" baseline="0" dirty="0"/>
              <a:t>Similarly only write out attachments that you want to keep – don’t preserve depth or </a:t>
            </a:r>
            <a:r>
              <a:rPr lang="en-GB" baseline="0" dirty="0" err="1"/>
              <a:t>multisampled</a:t>
            </a:r>
            <a:r>
              <a:rPr lang="en-GB" baseline="0" dirty="0"/>
              <a:t> buffers unless you really need them.</a:t>
            </a:r>
          </a:p>
          <a:p>
            <a:r>
              <a:rPr lang="en-GB" baseline="0" dirty="0"/>
              <a:t>Heads up: one render pass using “STORE_OP_STORE” followed by another that reads and never modifies the attachment might think to use STORE_OP_DONT_CARE (because the second pass doesn’t write anything). That will override the STORE_OP_STORE!</a:t>
            </a:r>
          </a:p>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25</a:t>
            </a:fld>
            <a:endParaRPr lang="en-US"/>
          </a:p>
        </p:txBody>
      </p:sp>
    </p:spTree>
    <p:extLst>
      <p:ext uri="{BB962C8B-B14F-4D97-AF65-F5344CB8AC3E}">
        <p14:creationId xmlns:p14="http://schemas.microsoft.com/office/powerpoint/2010/main" val="37151381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order in which the pixels in a triangle are processed are unlikely, if the triangle has arbitrary orientation, to suit a simple linear image layout.</a:t>
            </a:r>
          </a:p>
          <a:p>
            <a:r>
              <a:rPr lang="en-GB" baseline="0" dirty="0"/>
              <a:t>This may well be more data than would nicely fit in cache.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26</a:t>
            </a:fld>
            <a:endParaRPr lang="en-US"/>
          </a:p>
        </p:txBody>
      </p:sp>
    </p:spTree>
    <p:extLst>
      <p:ext uri="{BB962C8B-B14F-4D97-AF65-F5344CB8AC3E}">
        <p14:creationId xmlns:p14="http://schemas.microsoft.com/office/powerpoint/2010/main" val="858109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Storing</a:t>
            </a:r>
            <a:r>
              <a:rPr lang="en-GB" baseline="0" dirty="0"/>
              <a:t> 2D tiles of the image consecutively in memory gives a better chance that there will be good locality of reference when accessing the texture.</a:t>
            </a:r>
          </a:p>
          <a:p>
            <a:r>
              <a:rPr lang="en-GB" baseline="0" dirty="0"/>
              <a:t>Tiling or linear is under user control in </a:t>
            </a:r>
            <a:r>
              <a:rPr lang="en-GB" baseline="0" dirty="0" err="1"/>
              <a:t>Vulkan</a:t>
            </a:r>
            <a:r>
              <a:rPr lang="en-GB" baseline="0" dirty="0"/>
              <a: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27</a:t>
            </a:fld>
            <a:endParaRPr lang="en-US"/>
          </a:p>
        </p:txBody>
      </p:sp>
    </p:spTree>
    <p:extLst>
      <p:ext uri="{BB962C8B-B14F-4D97-AF65-F5344CB8AC3E}">
        <p14:creationId xmlns:p14="http://schemas.microsoft.com/office/powerpoint/2010/main" val="4102928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a:t>
            </a:r>
            <a:r>
              <a:rPr lang="en-GB" baseline="0" dirty="0"/>
              <a:t> need a linear layout for CPU access, and if the GPU can texture from it, it might be useful to use this despite the performance hit if the texture is being update every frame.</a:t>
            </a:r>
          </a:p>
          <a:p>
            <a:r>
              <a:rPr lang="en-GB" baseline="0" dirty="0"/>
              <a:t>If you’re not doing this, TILING_OPTIMAL is usually more friendly to the GPU.</a:t>
            </a:r>
          </a:p>
          <a:p>
            <a:r>
              <a:rPr lang="en-GB" baseline="0" dirty="0"/>
              <a:t>The tiling algorithm is proprietary to each GPU, in part because it depends on cache sizes and internal details of the memory controller.</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28</a:t>
            </a:fld>
            <a:endParaRPr lang="en-US"/>
          </a:p>
        </p:txBody>
      </p:sp>
    </p:spTree>
    <p:extLst>
      <p:ext uri="{BB962C8B-B14F-4D97-AF65-F5344CB8AC3E}">
        <p14:creationId xmlns:p14="http://schemas.microsoft.com/office/powerpoint/2010/main" val="37703678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Vulkan</a:t>
            </a:r>
            <a:r>
              <a:rPr lang="en-GB" dirty="0"/>
              <a:t> has</a:t>
            </a:r>
            <a:r>
              <a:rPr lang="en-GB" baseline="0" dirty="0"/>
              <a:t> the concept of “layout”, which isn’t the same thing as tiling, even though it sounds like it.</a:t>
            </a:r>
          </a:p>
          <a:p>
            <a:r>
              <a:rPr lang="en-GB" baseline="0" dirty="0"/>
              <a:t>It’s intended to be more specific about how images will be used in order to let hardware use techniques like </a:t>
            </a:r>
            <a:r>
              <a:rPr lang="en-GB" baseline="0" dirty="0" err="1"/>
              <a:t>framebuffer</a:t>
            </a:r>
            <a:r>
              <a:rPr lang="en-GB" baseline="0" dirty="0"/>
              <a:t> compression and hierarchical Z.</a:t>
            </a:r>
          </a:p>
          <a:p>
            <a:r>
              <a:rPr lang="en-GB" baseline="0" dirty="0"/>
              <a:t>It’s best to use the most specific layout that’s appropriate, even if you don’t see a difference on your test hardware – new hardware or drivers might start using it.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29</a:t>
            </a:fld>
            <a:endParaRPr lang="en-US"/>
          </a:p>
        </p:txBody>
      </p:sp>
    </p:spTree>
    <p:extLst>
      <p:ext uri="{BB962C8B-B14F-4D97-AF65-F5344CB8AC3E}">
        <p14:creationId xmlns:p14="http://schemas.microsoft.com/office/powerpoint/2010/main" val="4244408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I</a:t>
            </a:r>
            <a:r>
              <a:rPr lang="en-GB" baseline="0" dirty="0"/>
              <a:t> mean by a “desktop GPU”?</a:t>
            </a:r>
          </a:p>
          <a:p>
            <a:r>
              <a:rPr lang="en-GB" baseline="0" dirty="0"/>
              <a:t>The architectures are typically designed to be plugged into a PC, which means plenty of power is available (a bit less if you’re in a laptop), and plenty of cooling is available (unless the laptop or tablet is </a:t>
            </a:r>
            <a:r>
              <a:rPr lang="en-GB" baseline="0" dirty="0" err="1"/>
              <a:t>fanless</a:t>
            </a:r>
            <a:r>
              <a:rPr lang="en-GB" baseline="0" dirty="0"/>
              <a:t>).</a:t>
            </a:r>
          </a:p>
          <a:p>
            <a:r>
              <a:rPr lang="en-GB" dirty="0"/>
              <a:t>Desktop</a:t>
            </a:r>
            <a:r>
              <a:rPr lang="en-GB" baseline="0" dirty="0"/>
              <a:t> graphics cards and some integrated graphics systems have a dedicated graphics memory interface with fast RAM optimised for GPU usage; some integrated systems just use the system memory.</a:t>
            </a:r>
          </a:p>
          <a:p>
            <a:r>
              <a:rPr lang="en-GB" baseline="0" dirty="0"/>
              <a:t>The GPU architecture typically used by most laptops and PC-based tablets are derived from desktop systems, despite having more constraints.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a:t>
            </a:fld>
            <a:endParaRPr lang="en-US"/>
          </a:p>
        </p:txBody>
      </p:sp>
    </p:spTree>
    <p:extLst>
      <p:ext uri="{BB962C8B-B14F-4D97-AF65-F5344CB8AC3E}">
        <p14:creationId xmlns:p14="http://schemas.microsoft.com/office/powerpoint/2010/main" val="34727923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Picking texture format is</a:t>
            </a:r>
            <a:r>
              <a:rPr lang="en-GB" baseline="0" dirty="0"/>
              <a:t> important to trade bandwidth and quality.</a:t>
            </a:r>
          </a:p>
          <a:p>
            <a:r>
              <a:rPr lang="en-GB" baseline="0" dirty="0"/>
              <a:t>In older APIs you may appear to have some formats supported which are actually just emulated. </a:t>
            </a:r>
            <a:r>
              <a:rPr lang="en-GB" baseline="0" dirty="0" err="1"/>
              <a:t>Vulkan</a:t>
            </a:r>
            <a:r>
              <a:rPr lang="en-GB" baseline="0" dirty="0"/>
              <a:t> has the philosophy of not doing that, so if you seem to have some missing formats, they may never have been there!</a:t>
            </a:r>
          </a:p>
          <a:p>
            <a:r>
              <a:rPr lang="en-GB" baseline="0" dirty="0"/>
              <a:t>Pick compressed textures (especially newer formats) as much as you can – they can save a lot of bandwidth, but check what the hardware supports.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30</a:t>
            </a:fld>
            <a:endParaRPr lang="en-US"/>
          </a:p>
        </p:txBody>
      </p:sp>
    </p:spTree>
    <p:extLst>
      <p:ext uri="{BB962C8B-B14F-4D97-AF65-F5344CB8AC3E}">
        <p14:creationId xmlns:p14="http://schemas.microsoft.com/office/powerpoint/2010/main" val="166007436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conceptual graphics pipeline – each triangle walking through each stage of the pipeline – is interpreted differently by a tiler.</a:t>
            </a:r>
          </a:p>
          <a:p>
            <a:r>
              <a:rPr lang="en-GB" dirty="0"/>
              <a:t>On a tiled GPU, all the primitives in the scene go through input assembly and vertex shading as part of the binning pass before any rasterization happens.</a:t>
            </a:r>
          </a:p>
          <a:p>
            <a:r>
              <a:rPr lang="en-GB" dirty="0"/>
              <a:t>This means there’s a big difference between “start to render” and “start to rasterise” on a tiled GPU.</a:t>
            </a:r>
          </a:p>
          <a:p>
            <a:r>
              <a:rPr lang="en-GB" baseline="0" dirty="0"/>
              <a:t>In Vulkan synchronisation is up to the developer – resources aren’t automatically tracked in the driver like in OpenGL, because there’s a cost to doing this unnecessarily.</a:t>
            </a:r>
          </a:p>
          <a:p>
            <a:r>
              <a:rPr lang="en-GB" baseline="0" dirty="0"/>
              <a:t>That puts the onus on the developer to synchronise the right pipeline stages.</a:t>
            </a:r>
          </a:p>
          <a:p>
            <a:r>
              <a:rPr lang="en-GB" baseline="0" dirty="0"/>
              <a:t>For example, consider rendering to an environment map.</a:t>
            </a:r>
          </a:p>
          <a:p>
            <a:r>
              <a:rPr lang="en-GB" baseline="0" dirty="0"/>
              <a:t>You need synchronisation between the task of rendering to the environment map and then using it as a texture texture (you need to ensure that the rasterization has finished before you can use the image).</a:t>
            </a:r>
          </a:p>
          <a:p>
            <a:r>
              <a:rPr lang="en-GB" baseline="0" dirty="0"/>
              <a:t>If you block the start of the graphics pipeline (in Vulkan speak, “TOP_OF_PIPE_BIT”) until the texture has been rendered, the binning pass is kept waiting, which can take a long time – and it probably doesn’t need to be.</a:t>
            </a:r>
          </a:p>
          <a:p>
            <a:r>
              <a:rPr lang="en-GB" baseline="0" dirty="0"/>
              <a:t>Just blocking the rasterising of the second render target (“FRAGMENT_SHADER_BIT”) minimises the wasted time, since only the shading and texturing actually depends on the environment map contents.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31</a:t>
            </a:fld>
            <a:endParaRPr lang="en-US"/>
          </a:p>
        </p:txBody>
      </p:sp>
    </p:spTree>
    <p:extLst>
      <p:ext uri="{BB962C8B-B14F-4D97-AF65-F5344CB8AC3E}">
        <p14:creationId xmlns:p14="http://schemas.microsoft.com/office/powerpoint/2010/main" val="32935034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Check what the pipeline stages are doing, and don’t leave a bigger gap than you need</a:t>
            </a:r>
            <a:r>
              <a:rPr lang="en-GB" baseline="0" dirty="0"/>
              <a:t> to, or you’ll introduce bubbles that may be much more visible than on a desktop GPU.</a:t>
            </a:r>
          </a:p>
          <a:p>
            <a:r>
              <a:rPr lang="en-GB" baseline="0" dirty="0"/>
              <a:t>But remember it’s also up to you to wait as much as you need, so don’t fail to put the synchronisation in there.</a:t>
            </a:r>
          </a:p>
          <a:p>
            <a:r>
              <a:rPr lang="en-GB" baseline="0" dirty="0"/>
              <a:t>This is worth stating because hardware is so different – just because it seems to render correctly on your test system doesn’t mean it will everywhere.</a:t>
            </a:r>
          </a:p>
          <a:p>
            <a:r>
              <a:rPr lang="en-GB" baseline="0" dirty="0"/>
              <a:t>There are lots of ways to hook up synchronisation in </a:t>
            </a:r>
            <a:r>
              <a:rPr lang="en-GB" baseline="0" dirty="0" err="1"/>
              <a:t>Vulkan</a:t>
            </a:r>
            <a:r>
              <a:rPr lang="en-GB" baseline="0" dirty="0"/>
              <a:t>, and only a subset of them make sense; Tobias wrote a useful library to simplify synchronisation.</a:t>
            </a:r>
          </a:p>
        </p:txBody>
      </p:sp>
      <p:sp>
        <p:nvSpPr>
          <p:cNvPr id="4" name="Slide Number Placeholder 3"/>
          <p:cNvSpPr>
            <a:spLocks noGrp="1"/>
          </p:cNvSpPr>
          <p:nvPr>
            <p:ph type="sldNum" sz="quarter" idx="10"/>
          </p:nvPr>
        </p:nvSpPr>
        <p:spPr/>
        <p:txBody>
          <a:bodyPr/>
          <a:lstStyle/>
          <a:p>
            <a:fld id="{BCCFC39C-A897-974C-A4D1-319726DA288F}" type="slidenum">
              <a:rPr lang="en-US" smtClean="0"/>
              <a:t>32</a:t>
            </a:fld>
            <a:endParaRPr lang="en-US"/>
          </a:p>
        </p:txBody>
      </p:sp>
    </p:spTree>
    <p:extLst>
      <p:ext uri="{BB962C8B-B14F-4D97-AF65-F5344CB8AC3E}">
        <p14:creationId xmlns:p14="http://schemas.microsoft.com/office/powerpoint/2010/main" val="422134417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Command buffers are intended to represent blocks of work ready to run on the GPU – so any compilation,</a:t>
            </a:r>
            <a:r>
              <a:rPr lang="en-GB" baseline="0" dirty="0"/>
              <a:t> configuration or resource wrangling should happen while the command buffer is being built.</a:t>
            </a:r>
          </a:p>
          <a:p>
            <a:r>
              <a:rPr lang="en-GB" baseline="0" dirty="0" err="1"/>
              <a:t>Vulkan</a:t>
            </a:r>
            <a:r>
              <a:rPr lang="en-GB" baseline="0" dirty="0"/>
              <a:t> is designed to avoid the single-threaded nature of GL, and the developer is expected to distribute work rather than having the driver do this implicitly.</a:t>
            </a:r>
          </a:p>
          <a:p>
            <a:r>
              <a:rPr lang="en-GB" baseline="0" dirty="0"/>
              <a:t>If you can use the extra CPUs to build command buffers in the background, you can make better use of the CPU – but the main submission to a queue is synchronous, so it’s better to keep submission to a single thread.</a:t>
            </a:r>
          </a:p>
          <a:p>
            <a:r>
              <a:rPr lang="en-GB" baseline="0" dirty="0"/>
              <a:t>Secondary command buffers let you split up work within a single render pass if you have a complex frame – but some architectures have an overhead in using them, so it’s better to keep parallelism at the render pass level if you can.</a:t>
            </a:r>
          </a:p>
          <a:p>
            <a:r>
              <a:rPr lang="en-GB" baseline="0" dirty="0"/>
              <a:t>Do keep an eye on command buffer management – check memory usage, and don’t delete resources that are still in flight.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33</a:t>
            </a:fld>
            <a:endParaRPr lang="en-US"/>
          </a:p>
        </p:txBody>
      </p:sp>
    </p:spTree>
    <p:extLst>
      <p:ext uri="{BB962C8B-B14F-4D97-AF65-F5344CB8AC3E}">
        <p14:creationId xmlns:p14="http://schemas.microsoft.com/office/powerpoint/2010/main" val="23850827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Different hardware has different kinds of memory available to it.</a:t>
            </a:r>
          </a:p>
          <a:p>
            <a:r>
              <a:rPr lang="en-GB" dirty="0"/>
              <a:t>The </a:t>
            </a:r>
            <a:r>
              <a:rPr lang="en-GB" dirty="0" err="1"/>
              <a:t>Vulkan</a:t>
            </a:r>
            <a:r>
              <a:rPr lang="en-GB" baseline="0" dirty="0"/>
              <a:t> memory heap system allows you to get access to this memory, and it’s up to you to ensure you’re using memory with the features you need.</a:t>
            </a:r>
          </a:p>
          <a:p>
            <a:r>
              <a:rPr lang="en-GB" baseline="0" dirty="0"/>
              <a:t>Doing this is a bit complicated, but AMD has made a helpful library available to simplify things.</a:t>
            </a:r>
          </a:p>
          <a:p>
            <a:r>
              <a:rPr lang="en-GB" baseline="0" dirty="0"/>
              <a:t>Getting hold of a memory allocation is slow, so don’t do it for every tiny image: the intent is that you should be requesting large blocks of memory and sub-allocating out of it yourself.</a:t>
            </a:r>
          </a:p>
          <a:p>
            <a:r>
              <a:rPr lang="en-GB" baseline="0" dirty="0"/>
              <a:t>Don’t assume that the heap settings on our development machine will be available everywhere.</a:t>
            </a:r>
          </a:p>
        </p:txBody>
      </p:sp>
      <p:sp>
        <p:nvSpPr>
          <p:cNvPr id="4" name="Slide Number Placeholder 3"/>
          <p:cNvSpPr>
            <a:spLocks noGrp="1"/>
          </p:cNvSpPr>
          <p:nvPr>
            <p:ph type="sldNum" sz="quarter" idx="10"/>
          </p:nvPr>
        </p:nvSpPr>
        <p:spPr/>
        <p:txBody>
          <a:bodyPr/>
          <a:lstStyle/>
          <a:p>
            <a:fld id="{BCCFC39C-A897-974C-A4D1-319726DA288F}" type="slidenum">
              <a:rPr lang="en-US" smtClean="0"/>
              <a:t>34</a:t>
            </a:fld>
            <a:endParaRPr lang="en-US"/>
          </a:p>
        </p:txBody>
      </p:sp>
    </p:spTree>
    <p:extLst>
      <p:ext uri="{BB962C8B-B14F-4D97-AF65-F5344CB8AC3E}">
        <p14:creationId xmlns:p14="http://schemas.microsoft.com/office/powerpoint/2010/main" val="13516432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Framebuffers</a:t>
            </a:r>
            <a:r>
              <a:rPr lang="en-GB" baseline="0" dirty="0"/>
              <a:t> and Render Passes are tied together in </a:t>
            </a:r>
            <a:r>
              <a:rPr lang="en-GB" baseline="0" dirty="0" err="1"/>
              <a:t>Vulkan</a:t>
            </a:r>
            <a:r>
              <a:rPr lang="en-GB" baseline="0" dirty="0"/>
              <a:t> – the render pass needs to know about the </a:t>
            </a:r>
            <a:r>
              <a:rPr lang="en-GB" baseline="0" dirty="0" err="1"/>
              <a:t>framebuffer</a:t>
            </a:r>
            <a:r>
              <a:rPr lang="en-GB" baseline="0" dirty="0"/>
              <a:t> in order to be configured correctly.</a:t>
            </a:r>
          </a:p>
          <a:p>
            <a:r>
              <a:rPr lang="en-GB" baseline="0" dirty="0"/>
              <a:t>This can be awkward for some software that doesn’t have the render target to hand at the point of building the command buffer; if you’re writing a new engine, it’s worth planning ahead.</a:t>
            </a:r>
          </a:p>
          <a:p>
            <a:r>
              <a:rPr lang="en-GB" baseline="0" dirty="0"/>
              <a:t>Remember that with proper use of synchronisation, you can keep track of exactly when memory is in use, meaning you can alias the same memory for multiple tasks.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35</a:t>
            </a:fld>
            <a:endParaRPr lang="en-US"/>
          </a:p>
        </p:txBody>
      </p:sp>
    </p:spTree>
    <p:extLst>
      <p:ext uri="{BB962C8B-B14F-4D97-AF65-F5344CB8AC3E}">
        <p14:creationId xmlns:p14="http://schemas.microsoft.com/office/powerpoint/2010/main" val="75195227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Pipelines determine</a:t>
            </a:r>
            <a:r>
              <a:rPr lang="en-GB" baseline="0" dirty="0"/>
              <a:t> what </a:t>
            </a:r>
            <a:r>
              <a:rPr lang="en-GB" baseline="0" dirty="0" err="1"/>
              <a:t>shaders</a:t>
            </a:r>
            <a:r>
              <a:rPr lang="en-GB" baseline="0" dirty="0"/>
              <a:t> are being run on a primitive and the data being passed between stages – which means the driver needs to know the whole pipeline to compiler </a:t>
            </a:r>
            <a:r>
              <a:rPr lang="en-GB" baseline="0" dirty="0" err="1"/>
              <a:t>shaders</a:t>
            </a:r>
            <a:r>
              <a:rPr lang="en-GB" baseline="0" dirty="0"/>
              <a:t> for the GPU properly.</a:t>
            </a:r>
          </a:p>
          <a:p>
            <a:r>
              <a:rPr lang="en-GB" dirty="0"/>
              <a:t>This is fine if you know about it, but some engines have a lot of </a:t>
            </a:r>
            <a:r>
              <a:rPr lang="en-GB" dirty="0" err="1"/>
              <a:t>shaders</a:t>
            </a:r>
            <a:r>
              <a:rPr lang="en-GB" baseline="0" dirty="0"/>
              <a:t> which can be mixed and matched by the developer, and it can be hard for these to keep the pipeline overhead under control.</a:t>
            </a:r>
          </a:p>
          <a:p>
            <a:r>
              <a:rPr lang="en-GB" baseline="0" dirty="0"/>
              <a:t>If you know exactly what </a:t>
            </a:r>
            <a:r>
              <a:rPr lang="en-GB" baseline="0" dirty="0" err="1"/>
              <a:t>shaders</a:t>
            </a:r>
            <a:r>
              <a:rPr lang="en-GB" baseline="0" dirty="0"/>
              <a:t> are going to be run, build the pipeline up front and warm the cache. The pipeline cache is your friend. Pipeline deltas tend to be less useful, although they can still help some hardware.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36</a:t>
            </a:fld>
            <a:endParaRPr lang="en-US"/>
          </a:p>
        </p:txBody>
      </p:sp>
    </p:spTree>
    <p:extLst>
      <p:ext uri="{BB962C8B-B14F-4D97-AF65-F5344CB8AC3E}">
        <p14:creationId xmlns:p14="http://schemas.microsoft.com/office/powerpoint/2010/main" val="24124618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issues are you likely to</a:t>
            </a:r>
            <a:r>
              <a:rPr lang="en-GB" baseline="0" dirty="0"/>
              <a:t> have to deal with in moving to mobile?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37</a:t>
            </a:fld>
            <a:endParaRPr lang="en-US"/>
          </a:p>
        </p:txBody>
      </p:sp>
    </p:spTree>
    <p:extLst>
      <p:ext uri="{BB962C8B-B14F-4D97-AF65-F5344CB8AC3E}">
        <p14:creationId xmlns:p14="http://schemas.microsoft.com/office/powerpoint/2010/main" val="723620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desktop</a:t>
            </a:r>
            <a:r>
              <a:rPr lang="en-GB" baseline="0" dirty="0"/>
              <a:t> you can ask a user to update their drivers, and it’s relatively easy to do so.</a:t>
            </a:r>
          </a:p>
          <a:p>
            <a:r>
              <a:rPr lang="en-GB" baseline="0" dirty="0"/>
              <a:t>On mobile, drivers need certification at multiple stages and it’s very expensive and slow to do so.</a:t>
            </a:r>
          </a:p>
          <a:p>
            <a:r>
              <a:rPr lang="en-GB" baseline="0" dirty="0"/>
              <a:t>This means a bug fix might take a long time to get into users’ hands, and for anything but recent high-end hardware, it may never arrive.</a:t>
            </a:r>
          </a:p>
          <a:p>
            <a:r>
              <a:rPr lang="en-GB" baseline="0" dirty="0"/>
              <a:t>Efforts are being made to improve this, but if you see a driver bug, you probably need to be prepared to work around it.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38</a:t>
            </a:fld>
            <a:endParaRPr lang="en-US"/>
          </a:p>
        </p:txBody>
      </p:sp>
    </p:spTree>
    <p:extLst>
      <p:ext uri="{BB962C8B-B14F-4D97-AF65-F5344CB8AC3E}">
        <p14:creationId xmlns:p14="http://schemas.microsoft.com/office/powerpoint/2010/main" val="42128085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Speaking of driver</a:t>
            </a:r>
            <a:r>
              <a:rPr lang="en-GB" baseline="0" dirty="0"/>
              <a:t> bugs, the teams working on </a:t>
            </a:r>
            <a:r>
              <a:rPr lang="en-GB" baseline="0" dirty="0" err="1"/>
              <a:t>Vulkan</a:t>
            </a:r>
            <a:r>
              <a:rPr lang="en-GB" baseline="0" dirty="0"/>
              <a:t> drivers in mobile are generally not as big as in desktop, and there are a lot of embedded variants of GPUs to test.</a:t>
            </a:r>
          </a:p>
          <a:p>
            <a:r>
              <a:rPr lang="en-GB" baseline="0" dirty="0"/>
              <a:t>This means the quality of the drivers has been lagging a bit. Add the delay in shipping a fix and seeing whether it works or introduces other problems, and it’s not surprising that driver quality is an issue.</a:t>
            </a:r>
          </a:p>
          <a:p>
            <a:r>
              <a:rPr lang="en-GB" baseline="0" dirty="0"/>
              <a:t>As conformance tests improve, drivers are becoming better tested, and the hardware vendors in Khronos are very much aware that this is a high priority.</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39</a:t>
            </a:fld>
            <a:endParaRPr lang="en-US"/>
          </a:p>
        </p:txBody>
      </p:sp>
    </p:spTree>
    <p:extLst>
      <p:ext uri="{BB962C8B-B14F-4D97-AF65-F5344CB8AC3E}">
        <p14:creationId xmlns:p14="http://schemas.microsoft.com/office/powerpoint/2010/main" val="2061578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 mobile GPU is designed for a lower power budget – although</a:t>
            </a:r>
            <a:r>
              <a:rPr lang="en-GB" baseline="0" dirty="0"/>
              <a:t> in an embedded environment such as running off a USB socket, that doesn’t necessarily mean a battery.</a:t>
            </a:r>
          </a:p>
          <a:p>
            <a:r>
              <a:rPr lang="en-GB" baseline="0" dirty="0"/>
              <a:t>They usually don’t have fans, although some embedded systems do, and there’s talk of some gaming phones having active cooling attached.</a:t>
            </a:r>
          </a:p>
          <a:p>
            <a:r>
              <a:rPr lang="en-GB" baseline="0" dirty="0"/>
              <a:t>Because of the size of the packaging, there’s usually no dedicated graphics memory. Mobile GPUs did once keep the whole </a:t>
            </a:r>
            <a:r>
              <a:rPr lang="en-GB" baseline="0" dirty="0" err="1"/>
              <a:t>framebuffer</a:t>
            </a:r>
            <a:r>
              <a:rPr lang="en-GB" baseline="0" dirty="0"/>
              <a:t> in dedicated memory, which was fast, but very restrictive.</a:t>
            </a:r>
          </a:p>
          <a:p>
            <a:r>
              <a:rPr lang="en-GB" baseline="0" dirty="0"/>
              <a:t>And just because we’re calling them mobile, that doesn’t mean you can physically pick them up. These systems get used in cars, security cameras, TVs and set top boxes and so on.</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a:t>
            </a:fld>
            <a:endParaRPr lang="en-US"/>
          </a:p>
        </p:txBody>
      </p:sp>
    </p:spTree>
    <p:extLst>
      <p:ext uri="{BB962C8B-B14F-4D97-AF65-F5344CB8AC3E}">
        <p14:creationId xmlns:p14="http://schemas.microsoft.com/office/powerpoint/2010/main" val="38280723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Mobile</a:t>
            </a:r>
            <a:r>
              <a:rPr lang="en-GB" baseline="0" dirty="0"/>
              <a:t> devices have less area for dedicated silicon, and the architecture can make some techniques harder to implement – so features and resource limits that don’t seem to be useful in mobile may not have earned their place on the silicon. You’ll have to check what’s available on the hardware you care about.</a:t>
            </a:r>
          </a:p>
          <a:p>
            <a:r>
              <a:rPr lang="en-GB" baseline="0" dirty="0"/>
              <a:t>This also applies to things which seem to be supported in other APIs, where they may have been emulated; however this means any feature you do have should be performant.</a:t>
            </a:r>
          </a:p>
          <a:p>
            <a:r>
              <a:rPr lang="en-GB" baseline="0" dirty="0"/>
              <a:t>Do check the device you’re running on rather than assuming the </a:t>
            </a:r>
            <a:r>
              <a:rPr lang="en-GB" baseline="0" dirty="0" err="1"/>
              <a:t>Vulkan</a:t>
            </a:r>
            <a:r>
              <a:rPr lang="en-GB" baseline="0" dirty="0"/>
              <a:t> minimum – as newer generations of hardware and drivers are rolled out, higher limits and more features are becoming available, especially on flagship devices.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40</a:t>
            </a:fld>
            <a:endParaRPr lang="en-US"/>
          </a:p>
        </p:txBody>
      </p:sp>
    </p:spTree>
    <p:extLst>
      <p:ext uri="{BB962C8B-B14F-4D97-AF65-F5344CB8AC3E}">
        <p14:creationId xmlns:p14="http://schemas.microsoft.com/office/powerpoint/2010/main" val="374898171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situation in mobile has historically been</a:t>
            </a:r>
            <a:r>
              <a:rPr lang="en-GB" baseline="0" dirty="0"/>
              <a:t> that each hardware vendor provides its own tools – and because the details of performance monitoring is often tied closely to the intellectual property of the rendering system, it’s harder to make these portable. Questions like “how long did this triangle take to render?” can be complicated on a </a:t>
            </a:r>
            <a:r>
              <a:rPr lang="en-GB" baseline="0" dirty="0" err="1"/>
              <a:t>tiler</a:t>
            </a:r>
            <a:r>
              <a:rPr lang="en-GB" baseline="0" dirty="0"/>
              <a:t>.</a:t>
            </a:r>
          </a:p>
          <a:p>
            <a:r>
              <a:rPr lang="en-GB" baseline="0" dirty="0"/>
              <a:t>More general tools are coming.</a:t>
            </a:r>
          </a:p>
          <a:p>
            <a:r>
              <a:rPr lang="en-GB" baseline="0" dirty="0"/>
              <a:t>Bear in mind that the error reporting in </a:t>
            </a:r>
            <a:r>
              <a:rPr lang="en-GB" baseline="0" dirty="0" err="1"/>
              <a:t>Vulkan</a:t>
            </a:r>
            <a:r>
              <a:rPr lang="en-GB" baseline="0" dirty="0"/>
              <a:t> is deliberately minimal, because adding debug reduces performance. The validation layer can be a useful way to ensure that the API usage of your application is correct, even if it seems to be working on your current hardware. Hardware vendors treat the validation rules as API guarantees, and the assumption that if something works now it must always work would restrict the development of new, faster GPUs.</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41</a:t>
            </a:fld>
            <a:endParaRPr lang="en-US"/>
          </a:p>
        </p:txBody>
      </p:sp>
    </p:spTree>
    <p:extLst>
      <p:ext uri="{BB962C8B-B14F-4D97-AF65-F5344CB8AC3E}">
        <p14:creationId xmlns:p14="http://schemas.microsoft.com/office/powerpoint/2010/main" val="133886271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Developers</a:t>
            </a:r>
            <a:r>
              <a:rPr lang="en-GB" baseline="0" dirty="0"/>
              <a:t> starting a new project with a new API have an advantage; the new graphics APIs present more of a problem to large installed bases of software.</a:t>
            </a:r>
          </a:p>
          <a:p>
            <a:r>
              <a:rPr lang="en-GB" baseline="0" dirty="0"/>
              <a:t>We’ve been saying for a while that structuring the rendering flow so you have the information you need in the right order is much easier to do at the beginning than to retrofit.</a:t>
            </a:r>
          </a:p>
          <a:p>
            <a:r>
              <a:rPr lang="en-GB" dirty="0"/>
              <a:t>On top of that, engines can be written relying on the driver optimisations which</a:t>
            </a:r>
            <a:r>
              <a:rPr lang="en-GB" baseline="0" dirty="0"/>
              <a:t> older APIs performed to try to get good performance. Now the software developer has control – which makes performance predictable and ensures that the correct optimisations are being applied, but does mean that it’s up to the developer to make sure those optimisations are there.</a:t>
            </a:r>
          </a:p>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42</a:t>
            </a:fld>
            <a:endParaRPr lang="en-US"/>
          </a:p>
        </p:txBody>
      </p:sp>
    </p:spTree>
    <p:extLst>
      <p:ext uri="{BB962C8B-B14F-4D97-AF65-F5344CB8AC3E}">
        <p14:creationId xmlns:p14="http://schemas.microsoft.com/office/powerpoint/2010/main" val="17680255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a few things you can do in game design to help.</a:t>
            </a:r>
          </a:p>
        </p:txBody>
      </p:sp>
      <p:sp>
        <p:nvSpPr>
          <p:cNvPr id="4" name="Slide Number Placeholder 3"/>
          <p:cNvSpPr>
            <a:spLocks noGrp="1"/>
          </p:cNvSpPr>
          <p:nvPr>
            <p:ph type="sldNum" sz="quarter" idx="10"/>
          </p:nvPr>
        </p:nvSpPr>
        <p:spPr/>
        <p:txBody>
          <a:bodyPr/>
          <a:lstStyle/>
          <a:p>
            <a:fld id="{BCCFC39C-A897-974C-A4D1-319726DA288F}" type="slidenum">
              <a:rPr lang="en-US" smtClean="0"/>
              <a:t>43</a:t>
            </a:fld>
            <a:endParaRPr lang="en-US"/>
          </a:p>
        </p:txBody>
      </p:sp>
    </p:spTree>
    <p:extLst>
      <p:ext uri="{BB962C8B-B14F-4D97-AF65-F5344CB8AC3E}">
        <p14:creationId xmlns:p14="http://schemas.microsoft.com/office/powerpoint/2010/main" val="6321889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first thing to consider doing is restricting</a:t>
            </a:r>
            <a:r>
              <a:rPr lang="en-GB" baseline="0" dirty="0"/>
              <a:t> your workload. With a very high DPI screen, it is rarely necessary to render at full resolution; dropping to a fraction of the resolution and scaling the image up can be much more cost-effective.</a:t>
            </a:r>
          </a:p>
          <a:p>
            <a:r>
              <a:rPr lang="en-GB" dirty="0"/>
              <a:t>The frame rate often</a:t>
            </a:r>
            <a:r>
              <a:rPr lang="en-GB" baseline="0" dirty="0"/>
              <a:t> doesn’t need to be maximised either, depending on the application. You might drop the refresh rate for menus or loading screens, or for calmer sections of the game, to let the device cool.</a:t>
            </a:r>
          </a:p>
          <a:p>
            <a:r>
              <a:rPr lang="en-GB" dirty="0"/>
              <a:t>Don’t waste time rendering content</a:t>
            </a:r>
            <a:r>
              <a:rPr lang="en-GB" baseline="0" dirty="0"/>
              <a:t> that the UI will cover – consider rendering the UI first with a suitable Z so that the actual game geometry only appears where needed.</a:t>
            </a:r>
          </a:p>
          <a:p>
            <a:r>
              <a:rPr lang="en-GB" baseline="0" dirty="0"/>
              <a:t>The same applies to the interface scheme – if your game relies on the user having thumbs covering on-screen paddles, think about not rendering areas that you believe will be covered by them.</a:t>
            </a:r>
          </a:p>
        </p:txBody>
      </p:sp>
      <p:sp>
        <p:nvSpPr>
          <p:cNvPr id="4" name="Slide Number Placeholder 3"/>
          <p:cNvSpPr>
            <a:spLocks noGrp="1"/>
          </p:cNvSpPr>
          <p:nvPr>
            <p:ph type="sldNum" sz="quarter" idx="10"/>
          </p:nvPr>
        </p:nvSpPr>
        <p:spPr/>
        <p:txBody>
          <a:bodyPr/>
          <a:lstStyle/>
          <a:p>
            <a:fld id="{BCCFC39C-A897-974C-A4D1-319726DA288F}" type="slidenum">
              <a:rPr lang="en-US" smtClean="0"/>
              <a:t>44</a:t>
            </a:fld>
            <a:endParaRPr lang="en-US"/>
          </a:p>
        </p:txBody>
      </p:sp>
    </p:spTree>
    <p:extLst>
      <p:ext uri="{BB962C8B-B14F-4D97-AF65-F5344CB8AC3E}">
        <p14:creationId xmlns:p14="http://schemas.microsoft.com/office/powerpoint/2010/main" val="363868594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If you do have high load elements</a:t>
            </a:r>
            <a:r>
              <a:rPr lang="en-GB" baseline="0" dirty="0"/>
              <a:t> of a game, see whether you can design in sections where the device can cool down – either less active sections or loading screens. If you do have long sequences of heavy rendering, make sure you can sustain the rendering load and degrade gracefully.</a:t>
            </a:r>
          </a:p>
          <a:p>
            <a:r>
              <a:rPr lang="en-GB" baseline="0" dirty="0"/>
              <a:t>To avoid stuttering, try to prepare content as early as possible – get pipeline caches warmed outside the critical path, for example.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45</a:t>
            </a:fld>
            <a:endParaRPr lang="en-US"/>
          </a:p>
        </p:txBody>
      </p:sp>
    </p:spTree>
    <p:extLst>
      <p:ext uri="{BB962C8B-B14F-4D97-AF65-F5344CB8AC3E}">
        <p14:creationId xmlns:p14="http://schemas.microsoft.com/office/powerpoint/2010/main" val="215685315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Mobile devices are also limited in</a:t>
            </a:r>
            <a:r>
              <a:rPr lang="en-GB" baseline="0" dirty="0"/>
              <a:t> resources, obviously. A typical modern phone may have 4GB of RAM, but it’s unlikely all to be available to you – and when a mobile app runs out of space, it doesn’t page to disk, it gets killed. Stay within safe limits, and look at paging and level-of-detail to degrade on devices with less memory.</a:t>
            </a:r>
          </a:p>
          <a:p>
            <a:r>
              <a:rPr lang="en-GB" baseline="0" dirty="0"/>
              <a:t>While it’s less of a problem than it used to be, bear in mind that some phone contracts are limited in the amount of data available. If your game requires a gigabyte of transfer every time it starts up, people will notice.</a:t>
            </a:r>
          </a:p>
          <a:p>
            <a:r>
              <a:rPr lang="en-GB" baseline="0" dirty="0"/>
              <a:t>But it is worth loading content incrementally. If your game takes up several GB of limited on-device storage before the user sees any benefit, it’s going to be a candidate for deletion when the player next wants to take some more selfies. They may be much more willing to keep it on the phone once they’ve got more addicted.</a:t>
            </a:r>
          </a:p>
          <a:p>
            <a:r>
              <a:rPr lang="en-GB" baseline="0" dirty="0"/>
              <a:t>On a similar note, make sure you’re running right – some games seem to run in the background, using up battery, and they’ll be the first to go when the user cleans out their device even if the actual impact is small.</a:t>
            </a:r>
          </a:p>
        </p:txBody>
      </p:sp>
      <p:sp>
        <p:nvSpPr>
          <p:cNvPr id="4" name="Slide Number Placeholder 3"/>
          <p:cNvSpPr>
            <a:spLocks noGrp="1"/>
          </p:cNvSpPr>
          <p:nvPr>
            <p:ph type="sldNum" sz="quarter" idx="10"/>
          </p:nvPr>
        </p:nvSpPr>
        <p:spPr/>
        <p:txBody>
          <a:bodyPr/>
          <a:lstStyle/>
          <a:p>
            <a:fld id="{BCCFC39C-A897-974C-A4D1-319726DA288F}" type="slidenum">
              <a:rPr lang="en-US" smtClean="0"/>
              <a:t>46</a:t>
            </a:fld>
            <a:endParaRPr lang="en-US"/>
          </a:p>
        </p:txBody>
      </p:sp>
    </p:spTree>
    <p:extLst>
      <p:ext uri="{BB962C8B-B14F-4D97-AF65-F5344CB8AC3E}">
        <p14:creationId xmlns:p14="http://schemas.microsoft.com/office/powerpoint/2010/main" val="398869459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finally…</a:t>
            </a:r>
          </a:p>
        </p:txBody>
      </p:sp>
      <p:sp>
        <p:nvSpPr>
          <p:cNvPr id="4" name="Slide Number Placeholder 3"/>
          <p:cNvSpPr>
            <a:spLocks noGrp="1"/>
          </p:cNvSpPr>
          <p:nvPr>
            <p:ph type="sldNum" sz="quarter" idx="10"/>
          </p:nvPr>
        </p:nvSpPr>
        <p:spPr/>
        <p:txBody>
          <a:bodyPr/>
          <a:lstStyle/>
          <a:p>
            <a:fld id="{BCCFC39C-A897-974C-A4D1-319726DA288F}" type="slidenum">
              <a:rPr lang="en-US" smtClean="0"/>
              <a:t>47</a:t>
            </a:fld>
            <a:endParaRPr lang="en-US"/>
          </a:p>
        </p:txBody>
      </p:sp>
    </p:spTree>
    <p:extLst>
      <p:ext uri="{BB962C8B-B14F-4D97-AF65-F5344CB8AC3E}">
        <p14:creationId xmlns:p14="http://schemas.microsoft.com/office/powerpoint/2010/main" val="21645727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RAM is a necessary evil. (Apologies</a:t>
            </a:r>
            <a:r>
              <a:rPr lang="en-GB" baseline="0" dirty="0"/>
              <a:t> to Satanists for the pun.)</a:t>
            </a:r>
            <a:r>
              <a:rPr lang="en-GB" dirty="0"/>
              <a:t> Don’t use it more than you have to, and prepare for</a:t>
            </a:r>
            <a:r>
              <a:rPr lang="en-GB" baseline="0" dirty="0"/>
              <a:t> things to get hot when you do.</a:t>
            </a:r>
          </a:p>
        </p:txBody>
      </p:sp>
      <p:sp>
        <p:nvSpPr>
          <p:cNvPr id="4" name="Slide Number Placeholder 3"/>
          <p:cNvSpPr>
            <a:spLocks noGrp="1"/>
          </p:cNvSpPr>
          <p:nvPr>
            <p:ph type="sldNum" sz="quarter" idx="10"/>
          </p:nvPr>
        </p:nvSpPr>
        <p:spPr/>
        <p:txBody>
          <a:bodyPr/>
          <a:lstStyle/>
          <a:p>
            <a:fld id="{BCCFC39C-A897-974C-A4D1-319726DA288F}" type="slidenum">
              <a:rPr lang="en-US" smtClean="0"/>
              <a:t>48</a:t>
            </a:fld>
            <a:endParaRPr lang="en-US"/>
          </a:p>
        </p:txBody>
      </p:sp>
    </p:spTree>
    <p:extLst>
      <p:ext uri="{BB962C8B-B14F-4D97-AF65-F5344CB8AC3E}">
        <p14:creationId xmlns:p14="http://schemas.microsoft.com/office/powerpoint/2010/main" val="105899083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There are lots of ways to design a GPU, and these are more visible in the modern APIs. Just because something works on your development machine, don’t assume it’s portable.</a:t>
            </a:r>
          </a:p>
          <a:p>
            <a:r>
              <a:rPr lang="en-GB" baseline="0" dirty="0"/>
              <a:t>This is especially true in mobile, where the differences from a desktop GPU can be quite significant.</a:t>
            </a:r>
          </a:p>
          <a:p>
            <a:r>
              <a:rPr lang="en-GB" dirty="0"/>
              <a:t>Driver</a:t>
            </a:r>
            <a:r>
              <a:rPr lang="en-GB" baseline="0" dirty="0"/>
              <a:t> quality, tools and the capabilities of mobile devices are all improving; please don’t get put off forever by a bad experience.</a:t>
            </a:r>
          </a:p>
          <a:p>
            <a:r>
              <a:rPr lang="en-GB" baseline="0" dirty="0"/>
              <a:t>But to get good mobile performance, your software needs to make the best of the hardware.</a:t>
            </a:r>
          </a:p>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49</a:t>
            </a:fld>
            <a:endParaRPr lang="en-US"/>
          </a:p>
        </p:txBody>
      </p:sp>
    </p:spTree>
    <p:extLst>
      <p:ext uri="{BB962C8B-B14F-4D97-AF65-F5344CB8AC3E}">
        <p14:creationId xmlns:p14="http://schemas.microsoft.com/office/powerpoint/2010/main" val="2194932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the extremes, the comparison isn’t close. Here’s a high-end NVIDIA Titan V (green team) against the blue</a:t>
            </a:r>
            <a:r>
              <a:rPr lang="en-GB" baseline="0" dirty="0"/>
              <a:t> team of the </a:t>
            </a:r>
            <a:r>
              <a:rPr lang="en-GB" baseline="0" dirty="0" err="1"/>
              <a:t>Exynos</a:t>
            </a:r>
            <a:r>
              <a:rPr lang="en-GB" baseline="0" dirty="0"/>
              <a:t> from the Galaxy S8 – these are figures from Wikipedia, and the S9 ones weren’t to hand.</a:t>
            </a:r>
            <a:endParaRPr lang="en-GB" dirty="0"/>
          </a:p>
          <a:p>
            <a:r>
              <a:rPr lang="en-GB" dirty="0"/>
              <a:t>Compared with the mobile chip, the </a:t>
            </a:r>
            <a:r>
              <a:rPr lang="en-GB" dirty="0" err="1"/>
              <a:t>Tegra</a:t>
            </a:r>
            <a:r>
              <a:rPr lang="en-GB" dirty="0"/>
              <a:t> has over twenty times the bandwidth to its main memory, over thirty times the compute, and over 200 times the cores.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a:t>
            </a:r>
            <a:r>
              <a:rPr lang="en-GB" baseline="0" dirty="0"/>
              <a:t> Volta die is also about 8x the size of the </a:t>
            </a:r>
            <a:r>
              <a:rPr lang="en-GB" baseline="0" dirty="0" err="1"/>
              <a:t>Exynos</a:t>
            </a:r>
            <a:r>
              <a:rPr lang="en-GB" baseline="0" dirty="0"/>
              <a:t> – and note that a relatively small proportion of the </a:t>
            </a:r>
            <a:r>
              <a:rPr lang="en-GB" baseline="0" dirty="0" err="1"/>
              <a:t>Exynos</a:t>
            </a:r>
            <a:r>
              <a:rPr lang="en-GB" baseline="0" dirty="0"/>
              <a:t> is GPU: there are 8CPU cores in there, for a start.</a:t>
            </a:r>
            <a:endParaRPr lang="en-GB" dirty="0"/>
          </a:p>
          <a:p>
            <a:endParaRPr lang="en-GB" dirty="0"/>
          </a:p>
          <a:p>
            <a:r>
              <a:rPr lang="en-GB" baseline="0" dirty="0"/>
              <a:t>But the phone screen is roughly twice the resolution of a typical desktop.</a:t>
            </a:r>
          </a:p>
          <a:p>
            <a:r>
              <a:rPr lang="en-GB" baseline="0" dirty="0"/>
              <a:t>And the Volta also has sixty times the power budget of a phone (I’ve heard between 3 and 5W) – so although it’s slower, the mobile GPU has to be much more efficient. Nothing like a challenge.</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5</a:t>
            </a:fld>
            <a:endParaRPr lang="en-US"/>
          </a:p>
        </p:txBody>
      </p:sp>
    </p:spTree>
    <p:extLst>
      <p:ext uri="{BB962C8B-B14F-4D97-AF65-F5344CB8AC3E}">
        <p14:creationId xmlns:p14="http://schemas.microsoft.com/office/powerpoint/2010/main" val="190390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Compute isn’t such a problem, in general – but memory access is a scarce</a:t>
            </a:r>
            <a:r>
              <a:rPr lang="en-GB" baseline="0" dirty="0"/>
              <a:t> resource, because waggling those external data pins takes a lot of power.</a:t>
            </a:r>
          </a:p>
          <a:p>
            <a:r>
              <a:rPr lang="en-GB" baseline="0" dirty="0"/>
              <a:t>Whether the mobile GPU can keep up depends highly on the workload.</a:t>
            </a:r>
          </a:p>
          <a:p>
            <a:r>
              <a:rPr lang="en-GB" baseline="0" dirty="0"/>
              <a:t>I’ve discussed faster hardware with managers in the past, and literally been told “have you tried optimising the software”. Yes, we did. That’s still mostly the solution.</a:t>
            </a:r>
          </a:p>
          <a:p>
            <a:r>
              <a:rPr lang="en-GB" dirty="0"/>
              <a:t>It’s all atmospherics and reflectance maps – I</a:t>
            </a:r>
            <a:r>
              <a:rPr lang="en-GB" baseline="0" dirty="0"/>
              <a:t> mean </a:t>
            </a:r>
            <a:r>
              <a:rPr lang="en-GB" dirty="0"/>
              <a:t>smoke and mirrors. </a:t>
            </a:r>
            <a:r>
              <a:rPr lang="en-GB" baseline="0" dirty="0"/>
              <a:t>And you have to pick your fights. All of computer graphics is cheating, and in mobile, sometimes you have to cheat a lot.</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6</a:t>
            </a:fld>
            <a:endParaRPr lang="en-US"/>
          </a:p>
        </p:txBody>
      </p:sp>
    </p:spTree>
    <p:extLst>
      <p:ext uri="{BB962C8B-B14F-4D97-AF65-F5344CB8AC3E}">
        <p14:creationId xmlns:p14="http://schemas.microsoft.com/office/powerpoint/2010/main" val="41186149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what’s special about a mobile GPU that allows it to render</a:t>
            </a:r>
            <a:r>
              <a:rPr lang="en-GB" baseline="0" dirty="0"/>
              <a:t> efficiently compared with a desktop?</a:t>
            </a:r>
          </a:p>
          <a:p>
            <a:r>
              <a:rPr lang="en-GB" baseline="0" dirty="0"/>
              <a:t>Several things – but they are things that impact on the software, so you need to work with them.</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7</a:t>
            </a:fld>
            <a:endParaRPr lang="en-US"/>
          </a:p>
        </p:txBody>
      </p:sp>
    </p:spTree>
    <p:extLst>
      <p:ext uri="{BB962C8B-B14F-4D97-AF65-F5344CB8AC3E}">
        <p14:creationId xmlns:p14="http://schemas.microsoft.com/office/powerpoint/2010/main" val="2462019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8</a:t>
            </a:fld>
            <a:endParaRPr lang="en-US"/>
          </a:p>
        </p:txBody>
      </p:sp>
    </p:spTree>
    <p:extLst>
      <p:ext uri="{BB962C8B-B14F-4D97-AF65-F5344CB8AC3E}">
        <p14:creationId xmlns:p14="http://schemas.microsoft.com/office/powerpoint/2010/main" val="2273157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Desktop graphics cards – especially discrete systems – tend to have dedicated graphics memory</a:t>
            </a:r>
            <a:r>
              <a:rPr lang="en-GB" baseline="0" dirty="0"/>
              <a:t> attached to the GPU, meaning that the GPU and CPU aren’t contesting resources.</a:t>
            </a:r>
          </a:p>
          <a:p>
            <a:r>
              <a:rPr lang="en-GB" baseline="0" dirty="0"/>
              <a:t>The GPU and CPU are connected via a relatively slow interface (such as PCI-e), but their RAM interfaces are separate, and usually faster.</a:t>
            </a:r>
          </a:p>
          <a:p>
            <a:r>
              <a:rPr lang="en-GB" dirty="0"/>
              <a:t>On a</a:t>
            </a:r>
            <a:r>
              <a:rPr lang="en-GB" baseline="0" dirty="0"/>
              <a:t> mobile system, there’s only one memory interface, saving power and space, but limiting the overall performance.</a:t>
            </a:r>
          </a:p>
          <a:p>
            <a:r>
              <a:rPr lang="en-GB" baseline="0" dirty="0"/>
              <a:t>Technically this means if the CPUs and GPU are both doing a memory-heavy operations, there could be contention.</a:t>
            </a:r>
            <a:endParaRPr lang="en-GB" dirty="0"/>
          </a:p>
        </p:txBody>
      </p:sp>
      <p:sp>
        <p:nvSpPr>
          <p:cNvPr id="4" name="Slide Number Placeholder 3"/>
          <p:cNvSpPr>
            <a:spLocks noGrp="1"/>
          </p:cNvSpPr>
          <p:nvPr>
            <p:ph type="sldNum" sz="quarter" idx="10"/>
          </p:nvPr>
        </p:nvSpPr>
        <p:spPr/>
        <p:txBody>
          <a:bodyPr/>
          <a:lstStyle/>
          <a:p>
            <a:fld id="{BCCFC39C-A897-974C-A4D1-319726DA288F}" type="slidenum">
              <a:rPr lang="en-US" smtClean="0"/>
              <a:t>9</a:t>
            </a:fld>
            <a:endParaRPr lang="en-US"/>
          </a:p>
        </p:txBody>
      </p:sp>
    </p:spTree>
    <p:extLst>
      <p:ext uri="{BB962C8B-B14F-4D97-AF65-F5344CB8AC3E}">
        <p14:creationId xmlns:p14="http://schemas.microsoft.com/office/powerpoint/2010/main" val="26519586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p:cNvPicPr preferRelativeResize="0">
            <a:picLocks/>
          </p:cNvPicPr>
          <p:nvPr userDrawn="1"/>
        </p:nvPicPr>
        <p:blipFill>
          <a:blip r:embed="rId2"/>
          <a:stretch>
            <a:fillRect/>
          </a:stretch>
        </p:blipFill>
        <p:spPr>
          <a:xfrm>
            <a:off x="4360" y="0"/>
            <a:ext cx="12180231" cy="6858000"/>
          </a:xfrm>
          <a:prstGeom prst="rect">
            <a:avLst/>
          </a:prstGeom>
        </p:spPr>
      </p:pic>
      <p:sp>
        <p:nvSpPr>
          <p:cNvPr id="2" name="Title 1"/>
          <p:cNvSpPr>
            <a:spLocks noGrp="1"/>
          </p:cNvSpPr>
          <p:nvPr>
            <p:ph type="ctrTitle" hasCustomPrompt="1"/>
          </p:nvPr>
        </p:nvSpPr>
        <p:spPr>
          <a:xfrm>
            <a:off x="476252" y="1820849"/>
            <a:ext cx="5619749" cy="2187524"/>
          </a:xfrm>
        </p:spPr>
        <p:txBody>
          <a:bodyPr bIns="0" anchor="b">
            <a:normAutofit/>
          </a:bodyPr>
          <a:lstStyle>
            <a:lvl1pPr algn="l">
              <a:lnSpc>
                <a:spcPct val="100000"/>
              </a:lnSpc>
              <a:defRPr sz="4000" b="1" cap="none" baseline="0">
                <a:solidFill>
                  <a:schemeClr val="bg1"/>
                </a:solidFill>
              </a:defRPr>
            </a:lvl1pPr>
          </a:lstStyle>
          <a:p>
            <a:r>
              <a:rPr lang="en-US" dirty="0"/>
              <a:t>Click to edit</a:t>
            </a:r>
            <a:br>
              <a:rPr lang="en-US" dirty="0"/>
            </a:br>
            <a:r>
              <a:rPr lang="en-US" dirty="0"/>
              <a:t>title</a:t>
            </a:r>
          </a:p>
        </p:txBody>
      </p:sp>
      <p:sp>
        <p:nvSpPr>
          <p:cNvPr id="3" name="Subtitle 2"/>
          <p:cNvSpPr>
            <a:spLocks noGrp="1"/>
          </p:cNvSpPr>
          <p:nvPr>
            <p:ph type="subTitle" idx="1"/>
          </p:nvPr>
        </p:nvSpPr>
        <p:spPr>
          <a:xfrm>
            <a:off x="472965" y="4013562"/>
            <a:ext cx="5623035" cy="1655762"/>
          </a:xfrm>
        </p:spPr>
        <p:txBody>
          <a:bodyPr tIns="0">
            <a:norm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Footer Placeholder 4"/>
          <p:cNvSpPr>
            <a:spLocks noGrp="1"/>
          </p:cNvSpPr>
          <p:nvPr>
            <p:ph type="ftr" sz="quarter" idx="11"/>
          </p:nvPr>
        </p:nvSpPr>
        <p:spPr>
          <a:xfrm>
            <a:off x="460536" y="6333360"/>
            <a:ext cx="4114800" cy="365125"/>
          </a:xfrm>
        </p:spPr>
        <p:txBody>
          <a:bodyPr lIns="128016"/>
          <a:lstStyle>
            <a:lvl1pPr algn="l">
              <a:defRPr sz="700">
                <a:solidFill>
                  <a:schemeClr val="bg1"/>
                </a:solidFill>
              </a:defRPr>
            </a:lvl1pPr>
          </a:lstStyle>
          <a:p>
            <a:r>
              <a:rPr lang="en-US" dirty="0"/>
              <a:t>© 2018 SIGGRAPH. All Rights Reserved</a:t>
            </a:r>
          </a:p>
        </p:txBody>
      </p:sp>
      <p:pic>
        <p:nvPicPr>
          <p:cNvPr id="8" name="Picture 7"/>
          <p:cNvPicPr>
            <a:picLocks noChangeAspect="1"/>
          </p:cNvPicPr>
          <p:nvPr userDrawn="1"/>
        </p:nvPicPr>
        <p:blipFill>
          <a:blip r:embed="rId3"/>
          <a:stretch>
            <a:fillRect/>
          </a:stretch>
        </p:blipFill>
        <p:spPr>
          <a:xfrm>
            <a:off x="464368" y="220718"/>
            <a:ext cx="2665887" cy="1163979"/>
          </a:xfrm>
          <a:prstGeom prst="rect">
            <a:avLst/>
          </a:prstGeom>
        </p:spPr>
      </p:pic>
    </p:spTree>
    <p:extLst>
      <p:ext uri="{BB962C8B-B14F-4D97-AF65-F5344CB8AC3E}">
        <p14:creationId xmlns:p14="http://schemas.microsoft.com/office/powerpoint/2010/main" val="238863065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474508" y="2005013"/>
            <a:ext cx="11096707" cy="385509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r>
              <a:rPr lang="en-US"/>
              <a:t>© 2018 SIGGRAPH. All Rights Reserved</a:t>
            </a:r>
            <a:endParaRPr lang="en-US" dirty="0"/>
          </a:p>
        </p:txBody>
      </p:sp>
      <p:sp>
        <p:nvSpPr>
          <p:cNvPr id="6" name="Slide Number Placeholder 5"/>
          <p:cNvSpPr>
            <a:spLocks noGrp="1"/>
          </p:cNvSpPr>
          <p:nvPr>
            <p:ph type="sldNum" sz="quarter" idx="12"/>
          </p:nvPr>
        </p:nvSpPr>
        <p:spPr/>
        <p:txBody>
          <a:bodyPr/>
          <a:lstStyle/>
          <a:p>
            <a:fld id="{E29B65BC-2EC6-6640-9118-3890223F93F3}" type="slidenum">
              <a:rPr lang="en-US" smtClean="0"/>
              <a:t>‹#›</a:t>
            </a:fld>
            <a:endParaRPr lang="en-US"/>
          </a:p>
        </p:txBody>
      </p:sp>
    </p:spTree>
    <p:extLst>
      <p:ext uri="{BB962C8B-B14F-4D97-AF65-F5344CB8AC3E}">
        <p14:creationId xmlns:p14="http://schemas.microsoft.com/office/powerpoint/2010/main" val="479633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p:cNvPicPr preferRelativeResize="0">
            <a:picLocks/>
          </p:cNvPicPr>
          <p:nvPr userDrawn="1"/>
        </p:nvPicPr>
        <p:blipFill>
          <a:blip r:embed="rId2"/>
          <a:stretch>
            <a:fillRect/>
          </a:stretch>
        </p:blipFill>
        <p:spPr>
          <a:xfrm>
            <a:off x="0" y="857"/>
            <a:ext cx="12188952" cy="6856285"/>
          </a:xfrm>
          <a:prstGeom prst="rect">
            <a:avLst/>
          </a:prstGeom>
        </p:spPr>
      </p:pic>
      <p:pic>
        <p:nvPicPr>
          <p:cNvPr id="6" name="Picture 5"/>
          <p:cNvPicPr preferRelativeResize="0">
            <a:picLocks/>
          </p:cNvPicPr>
          <p:nvPr userDrawn="1"/>
        </p:nvPicPr>
        <p:blipFill>
          <a:blip r:embed="rId3"/>
          <a:stretch>
            <a:fillRect/>
          </a:stretch>
        </p:blipFill>
        <p:spPr>
          <a:xfrm>
            <a:off x="4360" y="0"/>
            <a:ext cx="12180231" cy="6858000"/>
          </a:xfrm>
          <a:prstGeom prst="rect">
            <a:avLst/>
          </a:prstGeom>
        </p:spPr>
      </p:pic>
      <p:sp>
        <p:nvSpPr>
          <p:cNvPr id="2" name="Title 1"/>
          <p:cNvSpPr>
            <a:spLocks noGrp="1"/>
          </p:cNvSpPr>
          <p:nvPr>
            <p:ph type="title"/>
          </p:nvPr>
        </p:nvSpPr>
        <p:spPr>
          <a:xfrm>
            <a:off x="475184" y="4202885"/>
            <a:ext cx="10875988" cy="1006747"/>
          </a:xfrm>
        </p:spPr>
        <p:txBody>
          <a:bodyPr bIns="0" anchor="b">
            <a:noAutofit/>
          </a:bodyPr>
          <a:lstStyle>
            <a:lvl1pPr>
              <a:defRPr sz="4000">
                <a:solidFill>
                  <a:schemeClr val="bg1"/>
                </a:solidFill>
              </a:defRPr>
            </a:lvl1pPr>
          </a:lstStyle>
          <a:p>
            <a:r>
              <a:rPr lang="en-US" dirty="0"/>
              <a:t>Click to edit Master title</a:t>
            </a:r>
          </a:p>
        </p:txBody>
      </p:sp>
      <p:sp>
        <p:nvSpPr>
          <p:cNvPr id="3" name="Text Placeholder 2"/>
          <p:cNvSpPr>
            <a:spLocks noGrp="1"/>
          </p:cNvSpPr>
          <p:nvPr>
            <p:ph type="body" idx="1"/>
          </p:nvPr>
        </p:nvSpPr>
        <p:spPr>
          <a:xfrm>
            <a:off x="476251" y="5216655"/>
            <a:ext cx="10871200" cy="833938"/>
          </a:xfrm>
        </p:spPr>
        <p:txBody>
          <a:bodyPr>
            <a:normAutofit/>
          </a:bodyPr>
          <a:lstStyle>
            <a:lvl1pPr marL="0" inden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Footer Placeholder 4"/>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1950851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5093" y="469127"/>
            <a:ext cx="5885473" cy="788173"/>
          </a:xfrm>
        </p:spPr>
        <p:txBody>
          <a:bodyPr/>
          <a:lstStyle/>
          <a:p>
            <a:r>
              <a:rPr lang="en-US" dirty="0"/>
              <a:t>Click to edit Master title style</a:t>
            </a:r>
          </a:p>
        </p:txBody>
      </p:sp>
      <p:sp>
        <p:nvSpPr>
          <p:cNvPr id="3" name="Text Placeholder 2"/>
          <p:cNvSpPr>
            <a:spLocks noGrp="1"/>
          </p:cNvSpPr>
          <p:nvPr>
            <p:ph type="body" idx="1"/>
          </p:nvPr>
        </p:nvSpPr>
        <p:spPr>
          <a:xfrm>
            <a:off x="485693" y="2003425"/>
            <a:ext cx="5511883"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85693" y="2827338"/>
            <a:ext cx="5511883" cy="3040063"/>
          </a:xfrm>
        </p:spPr>
        <p:txBody>
          <a:bodyPr/>
          <a:lstStyle>
            <a:lvl1pPr>
              <a:defRPr sz="32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199" y="2003425"/>
            <a:ext cx="5515303" cy="823912"/>
          </a:xfrm>
        </p:spPr>
        <p:txBody>
          <a:bodyPr anchor="b">
            <a:no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827338"/>
            <a:ext cx="5513832" cy="304006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r>
              <a:rPr lang="en-US"/>
              <a:t>© 2018 SIGGRAPH. All Rights Reserved</a:t>
            </a:r>
          </a:p>
        </p:txBody>
      </p:sp>
      <p:sp>
        <p:nvSpPr>
          <p:cNvPr id="9" name="Slide Number Placeholder 8"/>
          <p:cNvSpPr>
            <a:spLocks noGrp="1"/>
          </p:cNvSpPr>
          <p:nvPr>
            <p:ph type="sldNum" sz="quarter" idx="12"/>
          </p:nvPr>
        </p:nvSpPr>
        <p:spPr/>
        <p:txBody>
          <a:bodyPr/>
          <a:lstStyle/>
          <a:p>
            <a:fld id="{E29B65BC-2EC6-6640-9118-3890223F93F3}" type="slidenum">
              <a:rPr lang="en-US" smtClean="0"/>
              <a:t>‹#›</a:t>
            </a:fld>
            <a:endParaRPr lang="en-US"/>
          </a:p>
        </p:txBody>
      </p:sp>
    </p:spTree>
    <p:extLst>
      <p:ext uri="{BB962C8B-B14F-4D97-AF65-F5344CB8AC3E}">
        <p14:creationId xmlns:p14="http://schemas.microsoft.com/office/powerpoint/2010/main" val="251068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r>
              <a:rPr lang="en-US"/>
              <a:t>© 2018 SIGGRAPH. All Rights Reserved</a:t>
            </a:r>
          </a:p>
        </p:txBody>
      </p:sp>
      <p:sp>
        <p:nvSpPr>
          <p:cNvPr id="5" name="Slide Number Placeholder 4"/>
          <p:cNvSpPr>
            <a:spLocks noGrp="1"/>
          </p:cNvSpPr>
          <p:nvPr>
            <p:ph type="sldNum" sz="quarter" idx="12"/>
          </p:nvPr>
        </p:nvSpPr>
        <p:spPr/>
        <p:txBody>
          <a:bodyPr/>
          <a:lstStyle/>
          <a:p>
            <a:fld id="{E29B65BC-2EC6-6640-9118-3890223F93F3}" type="slidenum">
              <a:rPr lang="en-US" smtClean="0"/>
              <a:t>‹#›</a:t>
            </a:fld>
            <a:endParaRPr lang="en-US"/>
          </a:p>
        </p:txBody>
      </p:sp>
    </p:spTree>
    <p:extLst>
      <p:ext uri="{BB962C8B-B14F-4D97-AF65-F5344CB8AC3E}">
        <p14:creationId xmlns:p14="http://schemas.microsoft.com/office/powerpoint/2010/main" val="3823444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5694" y="457200"/>
            <a:ext cx="5885473" cy="800100"/>
          </a:xfrm>
        </p:spPr>
        <p:txBody>
          <a:bodyPr anchor="b">
            <a:noAutofit/>
          </a:bodyPr>
          <a:lstStyle>
            <a:lvl1pPr>
              <a:defRPr sz="4000"/>
            </a:lvl1pPr>
          </a:lstStyle>
          <a:p>
            <a:r>
              <a:rPr lang="en-US" dirty="0"/>
              <a:t>Click to edit Master title style</a:t>
            </a:r>
          </a:p>
        </p:txBody>
      </p:sp>
      <p:sp>
        <p:nvSpPr>
          <p:cNvPr id="3" name="Picture Placeholder 2"/>
          <p:cNvSpPr>
            <a:spLocks noGrp="1" noChangeAspect="1"/>
          </p:cNvSpPr>
          <p:nvPr>
            <p:ph type="pic" idx="1"/>
          </p:nvPr>
        </p:nvSpPr>
        <p:spPr>
          <a:xfrm>
            <a:off x="5183186" y="2003425"/>
            <a:ext cx="6525337" cy="3857626"/>
          </a:xfrm>
        </p:spPr>
        <p:txBody>
          <a:bodyPr anchor="t">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481860" y="2003425"/>
            <a:ext cx="4286332" cy="3865563"/>
          </a:xfrm>
        </p:spPr>
        <p:txBody>
          <a:bodyPr>
            <a:normAutofit/>
          </a:bodyPr>
          <a:lstStyle>
            <a:lvl1pPr marL="0" indent="0">
              <a:buNone/>
              <a:defRPr sz="3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6" name="Footer Placeholder 5"/>
          <p:cNvSpPr>
            <a:spLocks noGrp="1"/>
          </p:cNvSpPr>
          <p:nvPr>
            <p:ph type="ftr" sz="quarter" idx="11"/>
          </p:nvPr>
        </p:nvSpPr>
        <p:spPr/>
        <p:txBody>
          <a:bodyPr/>
          <a:lstStyle/>
          <a:p>
            <a:r>
              <a:rPr lang="en-US"/>
              <a:t>© 2018 SIGGRAPH. All Rights Reserved</a:t>
            </a:r>
          </a:p>
        </p:txBody>
      </p:sp>
      <p:sp>
        <p:nvSpPr>
          <p:cNvPr id="7" name="Slide Number Placeholder 6"/>
          <p:cNvSpPr>
            <a:spLocks noGrp="1"/>
          </p:cNvSpPr>
          <p:nvPr>
            <p:ph type="sldNum" sz="quarter" idx="12"/>
          </p:nvPr>
        </p:nvSpPr>
        <p:spPr/>
        <p:txBody>
          <a:bodyPr/>
          <a:lstStyle/>
          <a:p>
            <a:fld id="{E29B65BC-2EC6-6640-9118-3890223F93F3}" type="slidenum">
              <a:rPr lang="en-US" smtClean="0"/>
              <a:t>‹#›</a:t>
            </a:fld>
            <a:endParaRPr lang="en-US"/>
          </a:p>
        </p:txBody>
      </p:sp>
    </p:spTree>
    <p:extLst>
      <p:ext uri="{BB962C8B-B14F-4D97-AF65-F5344CB8AC3E}">
        <p14:creationId xmlns:p14="http://schemas.microsoft.com/office/powerpoint/2010/main" val="3344078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94A"/>
        </a:solidFill>
        <a:effectLst/>
      </p:bgPr>
    </p:bg>
    <p:spTree>
      <p:nvGrpSpPr>
        <p:cNvPr id="1" name=""/>
        <p:cNvGrpSpPr/>
        <p:nvPr/>
      </p:nvGrpSpPr>
      <p:grpSpPr>
        <a:xfrm>
          <a:off x="0" y="0"/>
          <a:ext cx="0" cy="0"/>
          <a:chOff x="0" y="0"/>
          <a:chExt cx="0" cy="0"/>
        </a:xfrm>
      </p:grpSpPr>
      <p:pic>
        <p:nvPicPr>
          <p:cNvPr id="4" name="Picture 3"/>
          <p:cNvPicPr preferRelativeResize="0">
            <a:picLocks/>
          </p:cNvPicPr>
          <p:nvPr userDrawn="1"/>
        </p:nvPicPr>
        <p:blipFill>
          <a:blip r:embed="rId8"/>
          <a:stretch>
            <a:fillRect/>
          </a:stretch>
        </p:blipFill>
        <p:spPr>
          <a:xfrm>
            <a:off x="0" y="0"/>
            <a:ext cx="12188952" cy="6858000"/>
          </a:xfrm>
          <a:prstGeom prst="rect">
            <a:avLst/>
          </a:prstGeom>
        </p:spPr>
      </p:pic>
      <p:sp>
        <p:nvSpPr>
          <p:cNvPr id="2" name="Title Placeholder 1"/>
          <p:cNvSpPr>
            <a:spLocks noGrp="1"/>
          </p:cNvSpPr>
          <p:nvPr>
            <p:ph type="title"/>
          </p:nvPr>
        </p:nvSpPr>
        <p:spPr>
          <a:xfrm>
            <a:off x="475092" y="458076"/>
            <a:ext cx="5893904" cy="79922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85693" y="2005013"/>
            <a:ext cx="11212321" cy="385509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85693" y="6367562"/>
            <a:ext cx="4114800" cy="342133"/>
          </a:xfrm>
          <a:prstGeom prst="rect">
            <a:avLst/>
          </a:prstGeom>
        </p:spPr>
        <p:txBody>
          <a:bodyPr vert="horz" lIns="128016" tIns="45720" rIns="91440" bIns="45720" rtlCol="0" anchor="ctr"/>
          <a:lstStyle>
            <a:lvl1pPr algn="l">
              <a:defRPr sz="700">
                <a:solidFill>
                  <a:schemeClr val="bg1"/>
                </a:solidFill>
              </a:defRPr>
            </a:lvl1pPr>
          </a:lstStyle>
          <a:p>
            <a:r>
              <a:rPr lang="en-US" dirty="0"/>
              <a:t>© 2018 SIGGRAPH. All Rights Reserved</a:t>
            </a:r>
          </a:p>
        </p:txBody>
      </p:sp>
      <p:sp>
        <p:nvSpPr>
          <p:cNvPr id="6" name="Slide Number Placeholder 5"/>
          <p:cNvSpPr>
            <a:spLocks noGrp="1"/>
          </p:cNvSpPr>
          <p:nvPr>
            <p:ph type="sldNum" sz="quarter" idx="4"/>
          </p:nvPr>
        </p:nvSpPr>
        <p:spPr>
          <a:xfrm>
            <a:off x="8962761" y="6351088"/>
            <a:ext cx="2743200" cy="365125"/>
          </a:xfrm>
          <a:prstGeom prst="rect">
            <a:avLst/>
          </a:prstGeom>
        </p:spPr>
        <p:txBody>
          <a:bodyPr vert="horz" lIns="91440" tIns="45720" rIns="91440" bIns="45720" rtlCol="0" anchor="ctr"/>
          <a:lstStyle>
            <a:lvl1pPr algn="r">
              <a:defRPr sz="700">
                <a:solidFill>
                  <a:schemeClr val="bg1"/>
                </a:solidFill>
              </a:defRPr>
            </a:lvl1pPr>
          </a:lstStyle>
          <a:p>
            <a:fld id="{E29B65BC-2EC6-6640-9118-3890223F93F3}" type="slidenum">
              <a:rPr lang="en-US" smtClean="0"/>
              <a:pPr/>
              <a:t>‹#›</a:t>
            </a:fld>
            <a:endParaRPr lang="en-US" dirty="0"/>
          </a:p>
        </p:txBody>
      </p:sp>
      <p:cxnSp>
        <p:nvCxnSpPr>
          <p:cNvPr id="15" name="Straight Connector 14"/>
          <p:cNvCxnSpPr/>
          <p:nvPr userDrawn="1"/>
        </p:nvCxnSpPr>
        <p:spPr>
          <a:xfrm>
            <a:off x="625503" y="1486894"/>
            <a:ext cx="826936"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9"/>
          <a:stretch>
            <a:fillRect/>
          </a:stretch>
        </p:blipFill>
        <p:spPr>
          <a:xfrm>
            <a:off x="10016359" y="569392"/>
            <a:ext cx="1665748" cy="381469"/>
          </a:xfrm>
          <a:prstGeom prst="rect">
            <a:avLst/>
          </a:prstGeom>
        </p:spPr>
      </p:pic>
    </p:spTree>
    <p:extLst>
      <p:ext uri="{BB962C8B-B14F-4D97-AF65-F5344CB8AC3E}">
        <p14:creationId xmlns:p14="http://schemas.microsoft.com/office/powerpoint/2010/main" val="137436309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6" r:id="rId4"/>
    <p:sldLayoutId id="2147483677" r:id="rId5"/>
    <p:sldLayoutId id="2147483680" r:id="rId6"/>
  </p:sldLayoutIdLst>
  <p:hf hdr="0" dt="0"/>
  <p:txStyles>
    <p:titleStyle>
      <a:lvl1pPr algn="l" defTabSz="914400" rtl="0" eaLnBrk="1" latinLnBrk="0" hangingPunct="1">
        <a:lnSpc>
          <a:spcPct val="90000"/>
        </a:lnSpc>
        <a:spcBef>
          <a:spcPct val="0"/>
        </a:spcBef>
        <a:buNone/>
        <a:defRPr sz="4000" b="1" kern="1200" cap="none"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spcAft>
          <a:spcPts val="600"/>
        </a:spcAft>
        <a:buFont typeface="Arial" panose="020B0604020202020204" pitchFamily="34" charset="0"/>
        <a:buChar char="•"/>
        <a:defRPr sz="3600" kern="1200">
          <a:solidFill>
            <a:schemeClr val="bg1"/>
          </a:solidFill>
          <a:latin typeface="+mn-lt"/>
          <a:ea typeface="+mn-ea"/>
          <a:cs typeface="+mn-cs"/>
        </a:defRPr>
      </a:lvl1pPr>
      <a:lvl2pPr marL="460375" indent="-230188" algn="l" defTabSz="914400" rtl="0" eaLnBrk="1" latinLnBrk="0" hangingPunct="1">
        <a:lnSpc>
          <a:spcPct val="100000"/>
        </a:lnSpc>
        <a:spcBef>
          <a:spcPts val="500"/>
        </a:spcBef>
        <a:spcAft>
          <a:spcPts val="600"/>
        </a:spcAft>
        <a:buFont typeface="Wingdings" pitchFamily="2" charset="2"/>
        <a:buChar char="§"/>
        <a:tabLst/>
        <a:defRPr sz="3200" kern="1200">
          <a:solidFill>
            <a:schemeClr val="bg1"/>
          </a:solidFill>
          <a:latin typeface="+mn-lt"/>
          <a:ea typeface="+mn-ea"/>
          <a:cs typeface="+mn-cs"/>
        </a:defRPr>
      </a:lvl2pPr>
      <a:lvl3pPr marL="690563" indent="-230188" algn="l" defTabSz="914400" rtl="0" eaLnBrk="1" latinLnBrk="0" hangingPunct="1">
        <a:lnSpc>
          <a:spcPct val="100000"/>
        </a:lnSpc>
        <a:spcBef>
          <a:spcPts val="500"/>
        </a:spcBef>
        <a:spcAft>
          <a:spcPts val="600"/>
        </a:spcAft>
        <a:buFont typeface="Arial" panose="020B0604020202020204" pitchFamily="34" charset="0"/>
        <a:buChar char="•"/>
        <a:tabLst/>
        <a:defRPr sz="2800" kern="1200">
          <a:solidFill>
            <a:schemeClr val="bg1"/>
          </a:solidFill>
          <a:latin typeface="+mn-lt"/>
          <a:ea typeface="+mn-ea"/>
          <a:cs typeface="+mn-cs"/>
        </a:defRPr>
      </a:lvl3pPr>
      <a:lvl4pPr marL="920750" indent="-230188" algn="l" defTabSz="914400" rtl="0" eaLnBrk="1" latinLnBrk="0" hangingPunct="1">
        <a:lnSpc>
          <a:spcPct val="100000"/>
        </a:lnSpc>
        <a:spcBef>
          <a:spcPts val="500"/>
        </a:spcBef>
        <a:spcAft>
          <a:spcPts val="600"/>
        </a:spcAft>
        <a:buFont typeface="Wingdings" pitchFamily="2" charset="2"/>
        <a:buChar char="§"/>
        <a:tabLst/>
        <a:defRPr sz="2800" kern="1200">
          <a:solidFill>
            <a:schemeClr val="bg1"/>
          </a:solidFill>
          <a:latin typeface="+mn-lt"/>
          <a:ea typeface="+mn-ea"/>
          <a:cs typeface="+mn-cs"/>
        </a:defRPr>
      </a:lvl4pPr>
      <a:lvl5pPr marL="1150938" indent="-230188" algn="l" defTabSz="914400" rtl="0" eaLnBrk="1" latinLnBrk="0" hangingPunct="1">
        <a:lnSpc>
          <a:spcPct val="100000"/>
        </a:lnSpc>
        <a:spcBef>
          <a:spcPts val="500"/>
        </a:spcBef>
        <a:spcAft>
          <a:spcPts val="600"/>
        </a:spcAft>
        <a:buFont typeface="Arial" panose="020B0604020202020204" pitchFamily="34" charset="0"/>
        <a:buChar char="•"/>
        <a:tabLst/>
        <a:defRPr sz="2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60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developer.samsung.com/gam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Moving Mobile Graphics:</a:t>
            </a:r>
            <a:br>
              <a:rPr lang="en-US" dirty="0"/>
            </a:br>
            <a:r>
              <a:rPr lang="en-US" dirty="0"/>
              <a:t>Mobile Graphics 101</a:t>
            </a:r>
          </a:p>
        </p:txBody>
      </p:sp>
      <p:sp>
        <p:nvSpPr>
          <p:cNvPr id="3" name="Subtitle 2"/>
          <p:cNvSpPr>
            <a:spLocks noGrp="1"/>
          </p:cNvSpPr>
          <p:nvPr>
            <p:ph type="subTitle" idx="1"/>
          </p:nvPr>
        </p:nvSpPr>
        <p:spPr/>
        <p:txBody>
          <a:bodyPr/>
          <a:lstStyle/>
          <a:p>
            <a:r>
              <a:rPr lang="en-US" dirty="0"/>
              <a:t>Andrew Garrard,</a:t>
            </a:r>
            <a:br>
              <a:rPr lang="en-US" dirty="0"/>
            </a:br>
            <a:r>
              <a:rPr lang="en-US" dirty="0"/>
              <a:t>Samsung R&amp;D Institute UK</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Tree>
    <p:extLst>
      <p:ext uri="{BB962C8B-B14F-4D97-AF65-F5344CB8AC3E}">
        <p14:creationId xmlns:p14="http://schemas.microsoft.com/office/powerpoint/2010/main" val="1242845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memory</a:t>
            </a:r>
          </a:p>
        </p:txBody>
      </p:sp>
      <p:sp>
        <p:nvSpPr>
          <p:cNvPr id="3" name="Text Placeholder 2"/>
          <p:cNvSpPr>
            <a:spLocks noGrp="1"/>
          </p:cNvSpPr>
          <p:nvPr>
            <p:ph type="body" idx="1"/>
          </p:nvPr>
        </p:nvSpPr>
        <p:spPr/>
        <p:txBody>
          <a:bodyPr/>
          <a:lstStyle/>
          <a:p>
            <a:r>
              <a:rPr lang="en-GB" dirty="0"/>
              <a:t>Desktop (esp. discrete)</a:t>
            </a:r>
          </a:p>
        </p:txBody>
      </p:sp>
      <p:sp>
        <p:nvSpPr>
          <p:cNvPr id="5" name="Text Placeholder 4"/>
          <p:cNvSpPr>
            <a:spLocks noGrp="1"/>
          </p:cNvSpPr>
          <p:nvPr>
            <p:ph type="body" sz="quarter" idx="3"/>
          </p:nvPr>
        </p:nvSpPr>
        <p:spPr/>
        <p:txBody>
          <a:bodyPr/>
          <a:lstStyle/>
          <a:p>
            <a:r>
              <a:rPr lang="en-GB" dirty="0"/>
              <a:t>Mobile (almost all)</a:t>
            </a:r>
          </a:p>
        </p:txBody>
      </p:sp>
      <p:sp>
        <p:nvSpPr>
          <p:cNvPr id="7" name="Footer Placeholder 6"/>
          <p:cNvSpPr>
            <a:spLocks noGrp="1"/>
          </p:cNvSpPr>
          <p:nvPr>
            <p:ph type="ftr" sz="quarter" idx="11"/>
          </p:nvPr>
        </p:nvSpPr>
        <p:spPr/>
        <p:txBody>
          <a:bodyPr/>
          <a:lstStyle/>
          <a:p>
            <a:r>
              <a:rPr lang="en-US"/>
              <a:t>© 2018 SIGGRAPH. All Rights Reserved</a:t>
            </a:r>
          </a:p>
        </p:txBody>
      </p:sp>
      <p:sp>
        <p:nvSpPr>
          <p:cNvPr id="8" name="Slide Number Placeholder 7"/>
          <p:cNvSpPr>
            <a:spLocks noGrp="1"/>
          </p:cNvSpPr>
          <p:nvPr>
            <p:ph type="sldNum" sz="quarter" idx="12"/>
          </p:nvPr>
        </p:nvSpPr>
        <p:spPr/>
        <p:txBody>
          <a:bodyPr/>
          <a:lstStyle/>
          <a:p>
            <a:fld id="{E29B65BC-2EC6-6640-9118-3890223F93F3}" type="slidenum">
              <a:rPr lang="en-US" smtClean="0"/>
              <a:t>9</a:t>
            </a:fld>
            <a:endParaRPr lang="en-US"/>
          </a:p>
        </p:txBody>
      </p:sp>
      <p:sp>
        <p:nvSpPr>
          <p:cNvPr id="9" name="Rectangle 8"/>
          <p:cNvSpPr/>
          <p:nvPr/>
        </p:nvSpPr>
        <p:spPr>
          <a:xfrm>
            <a:off x="825500" y="3203575"/>
            <a:ext cx="12573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GPU</a:t>
            </a:r>
          </a:p>
        </p:txBody>
      </p:sp>
      <p:sp>
        <p:nvSpPr>
          <p:cNvPr id="10" name="Rectangle 9"/>
          <p:cNvSpPr/>
          <p:nvPr/>
        </p:nvSpPr>
        <p:spPr>
          <a:xfrm>
            <a:off x="3492500" y="3203575"/>
            <a:ext cx="15621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RAM</a:t>
            </a:r>
          </a:p>
        </p:txBody>
      </p:sp>
      <p:sp>
        <p:nvSpPr>
          <p:cNvPr id="11" name="Rectangle 10"/>
          <p:cNvSpPr/>
          <p:nvPr/>
        </p:nvSpPr>
        <p:spPr>
          <a:xfrm>
            <a:off x="825500" y="5159375"/>
            <a:ext cx="12573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CPU</a:t>
            </a:r>
          </a:p>
        </p:txBody>
      </p:sp>
      <p:sp>
        <p:nvSpPr>
          <p:cNvPr id="12" name="Rectangle 11"/>
          <p:cNvSpPr/>
          <p:nvPr/>
        </p:nvSpPr>
        <p:spPr>
          <a:xfrm>
            <a:off x="3492500" y="5159375"/>
            <a:ext cx="15621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RAM</a:t>
            </a:r>
          </a:p>
        </p:txBody>
      </p:sp>
      <p:sp>
        <p:nvSpPr>
          <p:cNvPr id="14" name="Left-Right Arrow 13"/>
          <p:cNvSpPr/>
          <p:nvPr/>
        </p:nvSpPr>
        <p:spPr>
          <a:xfrm>
            <a:off x="2082800" y="3203575"/>
            <a:ext cx="1409700" cy="736600"/>
          </a:xfrm>
          <a:prstGeom prst="lef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5" name="Left-Right Arrow 14"/>
          <p:cNvSpPr/>
          <p:nvPr/>
        </p:nvSpPr>
        <p:spPr>
          <a:xfrm>
            <a:off x="2082800" y="5322887"/>
            <a:ext cx="1409700" cy="409575"/>
          </a:xfrm>
          <a:prstGeom prst="leftRight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6" name="Up-Down Arrow 15"/>
          <p:cNvSpPr/>
          <p:nvPr/>
        </p:nvSpPr>
        <p:spPr>
          <a:xfrm>
            <a:off x="1303655" y="3940175"/>
            <a:ext cx="300990" cy="1219200"/>
          </a:xfrm>
          <a:prstGeom prst="upDownArrow">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17" name="Rectangle 16"/>
          <p:cNvSpPr/>
          <p:nvPr/>
        </p:nvSpPr>
        <p:spPr>
          <a:xfrm>
            <a:off x="6512967" y="3221037"/>
            <a:ext cx="12573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GPU</a:t>
            </a:r>
          </a:p>
        </p:txBody>
      </p:sp>
      <p:sp>
        <p:nvSpPr>
          <p:cNvPr id="18" name="Rectangle 17"/>
          <p:cNvSpPr/>
          <p:nvPr/>
        </p:nvSpPr>
        <p:spPr>
          <a:xfrm>
            <a:off x="9093200" y="3222624"/>
            <a:ext cx="12573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CPU</a:t>
            </a:r>
          </a:p>
        </p:txBody>
      </p:sp>
      <p:sp>
        <p:nvSpPr>
          <p:cNvPr id="19" name="Left-Right-Up Arrow 18"/>
          <p:cNvSpPr/>
          <p:nvPr/>
        </p:nvSpPr>
        <p:spPr>
          <a:xfrm flipV="1">
            <a:off x="7770267" y="3333749"/>
            <a:ext cx="1327978" cy="1825625"/>
          </a:xfrm>
          <a:prstGeom prst="leftRightUpArrow">
            <a:avLst>
              <a:gd name="adj1" fmla="val 13524"/>
              <a:gd name="adj2" fmla="val 17827"/>
              <a:gd name="adj3" fmla="val 18545"/>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GB"/>
          </a:p>
        </p:txBody>
      </p:sp>
      <p:sp>
        <p:nvSpPr>
          <p:cNvPr id="20" name="Rectangle 19"/>
          <p:cNvSpPr/>
          <p:nvPr/>
        </p:nvSpPr>
        <p:spPr>
          <a:xfrm>
            <a:off x="7653205" y="5159375"/>
            <a:ext cx="1562100" cy="73660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GB" sz="2800" dirty="0"/>
              <a:t>RAM</a:t>
            </a:r>
          </a:p>
        </p:txBody>
      </p:sp>
    </p:spTree>
    <p:extLst>
      <p:ext uri="{BB962C8B-B14F-4D97-AF65-F5344CB8AC3E}">
        <p14:creationId xmlns:p14="http://schemas.microsoft.com/office/powerpoint/2010/main" val="14797428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Shared memory</a:t>
            </a:r>
          </a:p>
        </p:txBody>
      </p:sp>
      <p:sp>
        <p:nvSpPr>
          <p:cNvPr id="3" name="Content Placeholder 2"/>
          <p:cNvSpPr>
            <a:spLocks noGrp="1"/>
          </p:cNvSpPr>
          <p:nvPr>
            <p:ph idx="1"/>
          </p:nvPr>
        </p:nvSpPr>
        <p:spPr/>
        <p:txBody>
          <a:bodyPr/>
          <a:lstStyle/>
          <a:p>
            <a:r>
              <a:rPr lang="en-GB" dirty="0"/>
              <a:t>There probably isn’t a small special area for </a:t>
            </a:r>
            <a:r>
              <a:rPr lang="en-GB" dirty="0" err="1"/>
              <a:t>xfers</a:t>
            </a:r>
            <a:endParaRPr lang="en-GB" dirty="0"/>
          </a:p>
          <a:p>
            <a:r>
              <a:rPr lang="en-GB" dirty="0"/>
              <a:t>You probably don’t need a transfer buffer</a:t>
            </a:r>
          </a:p>
          <a:p>
            <a:pPr lvl="1"/>
            <a:r>
              <a:rPr lang="en-GB" dirty="0"/>
              <a:t>But you might for layout/tiling</a:t>
            </a:r>
          </a:p>
          <a:p>
            <a:r>
              <a:rPr lang="en-GB" dirty="0"/>
              <a:t>Shared memory doesn’t mean shared caches!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10</a:t>
            </a:fld>
            <a:endParaRPr lang="en-US"/>
          </a:p>
        </p:txBody>
      </p:sp>
    </p:spTree>
    <p:extLst>
      <p:ext uri="{BB962C8B-B14F-4D97-AF65-F5344CB8AC3E}">
        <p14:creationId xmlns:p14="http://schemas.microsoft.com/office/powerpoint/2010/main" val="21513051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Classical IMR</a:t>
            </a:r>
          </a:p>
        </p:txBody>
      </p:sp>
      <p:sp>
        <p:nvSpPr>
          <p:cNvPr id="3" name="Content Placeholder 2"/>
          <p:cNvSpPr>
            <a:spLocks noGrp="1"/>
          </p:cNvSpPr>
          <p:nvPr>
            <p:ph idx="1"/>
          </p:nvPr>
        </p:nvSpPr>
        <p:spPr/>
        <p:txBody>
          <a:bodyPr/>
          <a:lstStyle/>
          <a:p>
            <a:r>
              <a:rPr lang="en-GB" dirty="0"/>
              <a:t>“Immediate mode” rendering:</a:t>
            </a:r>
            <a:br>
              <a:rPr lang="en-GB" dirty="0"/>
            </a:br>
            <a:r>
              <a:rPr lang="en-GB" dirty="0"/>
              <a:t>triangles render in the order submitted</a:t>
            </a:r>
          </a:p>
          <a:p>
            <a:r>
              <a:rPr lang="en-GB" dirty="0"/>
              <a:t>Depth updated as you go</a:t>
            </a:r>
          </a:p>
          <a:p>
            <a:r>
              <a:rPr lang="en-GB" dirty="0"/>
              <a:t>It’s never this simple</a:t>
            </a:r>
          </a:p>
          <a:p>
            <a:pPr lvl="1"/>
            <a:r>
              <a:rPr lang="en-GB" dirty="0"/>
              <a:t>We need more parallelism!</a:t>
            </a:r>
          </a:p>
          <a:p>
            <a:endParaRPr lang="en-GB" dirty="0"/>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11</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996" y="3456940"/>
            <a:ext cx="4876800" cy="1828800"/>
          </a:xfrm>
          <a:prstGeom prst="rect">
            <a:avLst/>
          </a:prstGeom>
        </p:spPr>
      </p:pic>
    </p:spTree>
    <p:extLst>
      <p:ext uri="{BB962C8B-B14F-4D97-AF65-F5344CB8AC3E}">
        <p14:creationId xmlns:p14="http://schemas.microsoft.com/office/powerpoint/2010/main" val="33137529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Classical IMR</a:t>
            </a:r>
          </a:p>
        </p:txBody>
      </p:sp>
      <p:sp>
        <p:nvSpPr>
          <p:cNvPr id="3" name="Content Placeholder 2"/>
          <p:cNvSpPr>
            <a:spLocks noGrp="1"/>
          </p:cNvSpPr>
          <p:nvPr>
            <p:ph idx="1"/>
          </p:nvPr>
        </p:nvSpPr>
        <p:spPr/>
        <p:txBody>
          <a:bodyPr>
            <a:normAutofit lnSpcReduction="10000"/>
          </a:bodyPr>
          <a:lstStyle/>
          <a:p>
            <a:r>
              <a:rPr lang="en-GB" dirty="0"/>
              <a:t>IMR uses lots of bandwidth</a:t>
            </a:r>
          </a:p>
          <a:p>
            <a:r>
              <a:rPr lang="en-GB" dirty="0"/>
              <a:t>Triangle order doesn’t suit</a:t>
            </a:r>
            <a:br>
              <a:rPr lang="en-GB" dirty="0"/>
            </a:br>
            <a:r>
              <a:rPr lang="en-GB" dirty="0"/>
              <a:t>memory access</a:t>
            </a:r>
          </a:p>
          <a:p>
            <a:r>
              <a:rPr lang="en-GB" dirty="0"/>
              <a:t>Sane hardware uses a tiled</a:t>
            </a:r>
            <a:br>
              <a:rPr lang="en-GB" dirty="0"/>
            </a:br>
            <a:r>
              <a:rPr lang="en-GB" dirty="0"/>
              <a:t>frame buffer, not linear cache</a:t>
            </a:r>
          </a:p>
          <a:p>
            <a:pPr lvl="1"/>
            <a:r>
              <a:rPr lang="en-GB" dirty="0"/>
              <a:t>But it still doesn’t help much</a:t>
            </a:r>
          </a:p>
          <a:p>
            <a:endParaRPr lang="en-GB" dirty="0"/>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12</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7290" y="1459561"/>
            <a:ext cx="4876800" cy="4400550"/>
          </a:xfrm>
          <a:prstGeom prst="rect">
            <a:avLst/>
          </a:prstGeom>
        </p:spPr>
      </p:pic>
    </p:spTree>
    <p:extLst>
      <p:ext uri="{BB962C8B-B14F-4D97-AF65-F5344CB8AC3E}">
        <p14:creationId xmlns:p14="http://schemas.microsoft.com/office/powerpoint/2010/main" val="27871927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Binning pass</a:t>
            </a:r>
          </a:p>
        </p:txBody>
      </p:sp>
      <p:sp>
        <p:nvSpPr>
          <p:cNvPr id="3" name="Content Placeholder 2"/>
          <p:cNvSpPr>
            <a:spLocks noGrp="1"/>
          </p:cNvSpPr>
          <p:nvPr>
            <p:ph idx="1"/>
          </p:nvPr>
        </p:nvSpPr>
        <p:spPr/>
        <p:txBody>
          <a:bodyPr/>
          <a:lstStyle/>
          <a:p>
            <a:r>
              <a:rPr lang="en-GB" dirty="0"/>
              <a:t>Tile the frame buffer</a:t>
            </a:r>
          </a:p>
          <a:p>
            <a:r>
              <a:rPr lang="en-GB" dirty="0"/>
              <a:t>Work out which triangles</a:t>
            </a:r>
            <a:br>
              <a:rPr lang="en-GB" dirty="0"/>
            </a:br>
            <a:r>
              <a:rPr lang="en-GB" dirty="0"/>
              <a:t>fall in which tiles</a:t>
            </a:r>
          </a:p>
          <a:p>
            <a:r>
              <a:rPr lang="en-GB" dirty="0"/>
              <a:t>Details are proprietary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13</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9161" y="1143000"/>
            <a:ext cx="4876800" cy="4572000"/>
          </a:xfrm>
          <a:prstGeom prst="rect">
            <a:avLst/>
          </a:prstGeom>
        </p:spPr>
      </p:pic>
    </p:spTree>
    <p:extLst>
      <p:ext uri="{BB962C8B-B14F-4D97-AF65-F5344CB8AC3E}">
        <p14:creationId xmlns:p14="http://schemas.microsoft.com/office/powerpoint/2010/main" val="2077014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Rasterising</a:t>
            </a:r>
          </a:p>
        </p:txBody>
      </p:sp>
      <p:sp>
        <p:nvSpPr>
          <p:cNvPr id="3" name="Content Placeholder 2"/>
          <p:cNvSpPr>
            <a:spLocks noGrp="1"/>
          </p:cNvSpPr>
          <p:nvPr>
            <p:ph idx="1"/>
          </p:nvPr>
        </p:nvSpPr>
        <p:spPr/>
        <p:txBody>
          <a:bodyPr>
            <a:normAutofit/>
          </a:bodyPr>
          <a:lstStyle/>
          <a:p>
            <a:r>
              <a:rPr lang="en-GB" dirty="0"/>
              <a:t>Rasterise all the triangles</a:t>
            </a:r>
            <a:br>
              <a:rPr lang="en-GB" dirty="0"/>
            </a:br>
            <a:r>
              <a:rPr lang="en-GB" dirty="0"/>
              <a:t>in each tile</a:t>
            </a:r>
          </a:p>
          <a:p>
            <a:r>
              <a:rPr lang="en-GB" dirty="0"/>
              <a:t>Tiles get processed</a:t>
            </a:r>
            <a:br>
              <a:rPr lang="en-GB" dirty="0"/>
            </a:br>
            <a:r>
              <a:rPr lang="en-GB" dirty="0"/>
              <a:t>independently</a:t>
            </a:r>
          </a:p>
          <a:p>
            <a:r>
              <a:rPr lang="en-GB" dirty="0"/>
              <a:t>Only touch the </a:t>
            </a:r>
            <a:r>
              <a:rPr lang="en-GB" dirty="0" err="1"/>
              <a:t>framebuffer</a:t>
            </a:r>
            <a:r>
              <a:rPr lang="en-GB" dirty="0"/>
              <a:t> pixels once</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1090" y="2090737"/>
            <a:ext cx="4876800" cy="2466975"/>
          </a:xfrm>
          <a:prstGeom prst="rect">
            <a:avLst/>
          </a:prstGeom>
        </p:spPr>
      </p:pic>
    </p:spTree>
    <p:extLst>
      <p:ext uri="{BB962C8B-B14F-4D97-AF65-F5344CB8AC3E}">
        <p14:creationId xmlns:p14="http://schemas.microsoft.com/office/powerpoint/2010/main" val="3541784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Benefits</a:t>
            </a:r>
          </a:p>
        </p:txBody>
      </p:sp>
      <p:sp>
        <p:nvSpPr>
          <p:cNvPr id="3" name="Content Placeholder 2"/>
          <p:cNvSpPr>
            <a:spLocks noGrp="1"/>
          </p:cNvSpPr>
          <p:nvPr>
            <p:ph idx="1"/>
          </p:nvPr>
        </p:nvSpPr>
        <p:spPr/>
        <p:txBody>
          <a:bodyPr/>
          <a:lstStyle/>
          <a:p>
            <a:r>
              <a:rPr lang="en-GB" dirty="0"/>
              <a:t>No off-chip cost for MSAA</a:t>
            </a:r>
          </a:p>
          <a:p>
            <a:r>
              <a:rPr lang="en-GB" dirty="0"/>
              <a:t>May not need to write Z</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15</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6342" y="1173600"/>
            <a:ext cx="4874872" cy="4932000"/>
          </a:xfrm>
          <a:prstGeom prst="rect">
            <a:avLst/>
          </a:prstGeom>
        </p:spPr>
      </p:pic>
    </p:spTree>
    <p:extLst>
      <p:ext uri="{BB962C8B-B14F-4D97-AF65-F5344CB8AC3E}">
        <p14:creationId xmlns:p14="http://schemas.microsoft.com/office/powerpoint/2010/main" val="4054334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Problems</a:t>
            </a:r>
          </a:p>
        </p:txBody>
      </p:sp>
      <p:sp>
        <p:nvSpPr>
          <p:cNvPr id="3" name="Content Placeholder 2"/>
          <p:cNvSpPr>
            <a:spLocks noGrp="1"/>
          </p:cNvSpPr>
          <p:nvPr>
            <p:ph idx="1"/>
          </p:nvPr>
        </p:nvSpPr>
        <p:spPr/>
        <p:txBody>
          <a:bodyPr/>
          <a:lstStyle/>
          <a:p>
            <a:r>
              <a:rPr lang="en-GB" dirty="0"/>
              <a:t>Geometry has to be stored</a:t>
            </a:r>
          </a:p>
          <a:p>
            <a:r>
              <a:rPr lang="en-GB" dirty="0"/>
              <a:t>Latency (can’t rasterise until you’re done binning)*</a:t>
            </a:r>
          </a:p>
          <a:p>
            <a:r>
              <a:rPr lang="en-GB" dirty="0"/>
              <a:t>Can’t access the frame buffer during rendering**</a:t>
            </a:r>
          </a:p>
          <a:p>
            <a:pPr lvl="1"/>
            <a:r>
              <a:rPr lang="en-GB" dirty="0"/>
              <a:t>Resources stay in use for the whole frame</a:t>
            </a:r>
          </a:p>
          <a:p>
            <a:endParaRPr lang="en-GB" dirty="0"/>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16</a:t>
            </a:fld>
            <a:endParaRPr lang="en-US"/>
          </a:p>
        </p:txBody>
      </p:sp>
    </p:spTree>
    <p:extLst>
      <p:ext uri="{BB962C8B-B14F-4D97-AF65-F5344CB8AC3E}">
        <p14:creationId xmlns:p14="http://schemas.microsoft.com/office/powerpoint/2010/main" val="2864261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91" y="458076"/>
            <a:ext cx="7516383" cy="799224"/>
          </a:xfrm>
        </p:spPr>
        <p:txBody>
          <a:bodyPr/>
          <a:lstStyle/>
          <a:p>
            <a:r>
              <a:rPr lang="en-GB" dirty="0"/>
              <a:t>Tiling: deferred shading</a:t>
            </a:r>
          </a:p>
        </p:txBody>
      </p:sp>
      <p:sp>
        <p:nvSpPr>
          <p:cNvPr id="3" name="Content Placeholder 2"/>
          <p:cNvSpPr>
            <a:spLocks noGrp="1"/>
          </p:cNvSpPr>
          <p:nvPr>
            <p:ph idx="1"/>
          </p:nvPr>
        </p:nvSpPr>
        <p:spPr/>
        <p:txBody>
          <a:bodyPr/>
          <a:lstStyle/>
          <a:p>
            <a:r>
              <a:rPr lang="en-GB" dirty="0"/>
              <a:t>You </a:t>
            </a:r>
            <a:r>
              <a:rPr lang="en-GB" i="1" dirty="0"/>
              <a:t>can</a:t>
            </a:r>
            <a:r>
              <a:rPr lang="en-GB" dirty="0"/>
              <a:t> access the </a:t>
            </a:r>
            <a:r>
              <a:rPr lang="en-GB" i="1" dirty="0"/>
              <a:t>current</a:t>
            </a:r>
            <a:r>
              <a:rPr lang="en-GB" dirty="0"/>
              <a:t> pixel</a:t>
            </a:r>
          </a:p>
          <a:p>
            <a:r>
              <a:rPr lang="en-GB" dirty="0" err="1"/>
              <a:t>Subpasses</a:t>
            </a:r>
            <a:r>
              <a:rPr lang="en-GB" dirty="0"/>
              <a:t> in </a:t>
            </a:r>
            <a:r>
              <a:rPr lang="en-GB" dirty="0" err="1"/>
              <a:t>Vulkan</a:t>
            </a:r>
            <a:endParaRPr lang="en-GB" dirty="0"/>
          </a:p>
          <a:p>
            <a:r>
              <a:rPr lang="en-GB" dirty="0"/>
              <a:t>PLS in OpenGL ES</a:t>
            </a:r>
          </a:p>
          <a:p>
            <a:r>
              <a:rPr lang="en-GB" dirty="0"/>
              <a:t>Metal2 </a:t>
            </a:r>
            <a:r>
              <a:rPr lang="en-GB" dirty="0" err="1"/>
              <a:t>imageblocks</a:t>
            </a:r>
            <a:endParaRPr lang="en-GB" dirty="0"/>
          </a:p>
          <a:p>
            <a:r>
              <a:rPr lang="en-GB" dirty="0"/>
              <a:t>Not a panacea (blur/flare, other post-processing)</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17</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20100" y="2090737"/>
            <a:ext cx="2438400" cy="2466975"/>
          </a:xfrm>
          <a:prstGeom prst="rect">
            <a:avLst/>
          </a:prstGeom>
        </p:spPr>
      </p:pic>
    </p:spTree>
    <p:extLst>
      <p:ext uri="{BB962C8B-B14F-4D97-AF65-F5344CB8AC3E}">
        <p14:creationId xmlns:p14="http://schemas.microsoft.com/office/powerpoint/2010/main" val="519632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Cache</a:t>
            </a:r>
          </a:p>
        </p:txBody>
      </p:sp>
      <p:sp>
        <p:nvSpPr>
          <p:cNvPr id="3" name="Content Placeholder 2"/>
          <p:cNvSpPr>
            <a:spLocks noGrp="1"/>
          </p:cNvSpPr>
          <p:nvPr>
            <p:ph idx="1"/>
          </p:nvPr>
        </p:nvSpPr>
        <p:spPr/>
        <p:txBody>
          <a:bodyPr/>
          <a:lstStyle/>
          <a:p>
            <a:r>
              <a:rPr lang="en-GB" dirty="0"/>
              <a:t>Bandwidth is not just the </a:t>
            </a:r>
            <a:r>
              <a:rPr lang="en-GB" dirty="0" err="1"/>
              <a:t>framebuffer</a:t>
            </a:r>
            <a:endParaRPr lang="en-GB" dirty="0"/>
          </a:p>
          <a:p>
            <a:r>
              <a:rPr lang="en-GB" dirty="0"/>
              <a:t>Cache is not large</a:t>
            </a:r>
          </a:p>
          <a:p>
            <a:r>
              <a:rPr lang="en-GB" dirty="0"/>
              <a:t>Use compressed textures where </a:t>
            </a:r>
            <a:r>
              <a:rPr lang="en-GB" dirty="0" smtClean="0"/>
              <a:t>appropriate</a:t>
            </a:r>
            <a:endParaRPr lang="en-GB" dirty="0"/>
          </a:p>
          <a:p>
            <a:r>
              <a:rPr lang="en-GB" dirty="0"/>
              <a:t>Reduce </a:t>
            </a:r>
            <a:r>
              <a:rPr lang="en-GB" dirty="0" smtClean="0"/>
              <a:t>resolutions</a:t>
            </a:r>
          </a:p>
          <a:p>
            <a:r>
              <a:rPr lang="en-GB" dirty="0"/>
              <a:t>U</a:t>
            </a:r>
            <a:r>
              <a:rPr lang="en-GB" dirty="0" smtClean="0"/>
              <a:t>se </a:t>
            </a:r>
            <a:r>
              <a:rPr lang="en-GB" dirty="0" err="1"/>
              <a:t>mipmapping</a:t>
            </a:r>
            <a:r>
              <a:rPr lang="en-GB" dirty="0"/>
              <a:t> where possible</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18</a:t>
            </a:fld>
            <a:endParaRPr lang="en-US"/>
          </a:p>
        </p:txBody>
      </p:sp>
    </p:spTree>
    <p:extLst>
      <p:ext uri="{BB962C8B-B14F-4D97-AF65-F5344CB8AC3E}">
        <p14:creationId xmlns:p14="http://schemas.microsoft.com/office/powerpoint/2010/main" val="862908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makes a mobile GPU*?</a:t>
            </a:r>
          </a:p>
        </p:txBody>
      </p:sp>
      <p:sp>
        <p:nvSpPr>
          <p:cNvPr id="3" name="Text Placeholder 2"/>
          <p:cNvSpPr>
            <a:spLocks noGrp="1"/>
          </p:cNvSpPr>
          <p:nvPr>
            <p:ph type="body" idx="1"/>
          </p:nvPr>
        </p:nvSpPr>
        <p:spPr/>
        <p:txBody>
          <a:bodyPr>
            <a:normAutofit fontScale="92500" lnSpcReduction="10000"/>
          </a:bodyPr>
          <a:lstStyle/>
          <a:p>
            <a:r>
              <a:rPr lang="en-GB" dirty="0"/>
              <a:t>The more things change, the more they stay the same</a:t>
            </a:r>
            <a:br>
              <a:rPr lang="en-GB" dirty="0"/>
            </a:br>
            <a:r>
              <a:rPr lang="en-GB" dirty="0"/>
              <a:t>* Graphics Processing Unit</a:t>
            </a:r>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3105284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Thermal throttling</a:t>
            </a:r>
          </a:p>
        </p:txBody>
      </p:sp>
      <p:sp>
        <p:nvSpPr>
          <p:cNvPr id="3" name="Content Placeholder 2"/>
          <p:cNvSpPr>
            <a:spLocks noGrp="1"/>
          </p:cNvSpPr>
          <p:nvPr>
            <p:ph idx="1"/>
          </p:nvPr>
        </p:nvSpPr>
        <p:spPr>
          <a:xfrm>
            <a:off x="474508" y="2005012"/>
            <a:ext cx="11096707" cy="4263707"/>
          </a:xfrm>
        </p:spPr>
        <p:txBody>
          <a:bodyPr>
            <a:normAutofit/>
          </a:bodyPr>
          <a:lstStyle/>
          <a:p>
            <a:r>
              <a:rPr lang="en-GB" dirty="0"/>
              <a:t>Throttle back when it’s too hot</a:t>
            </a:r>
          </a:p>
          <a:p>
            <a:r>
              <a:rPr lang="en-GB" dirty="0"/>
              <a:t>Peak speed cannot be maintained</a:t>
            </a:r>
          </a:p>
          <a:p>
            <a:pPr lvl="1"/>
            <a:r>
              <a:rPr lang="en-GB" dirty="0"/>
              <a:t>Passive cooling (usually)</a:t>
            </a:r>
          </a:p>
          <a:p>
            <a:pPr lvl="1"/>
            <a:r>
              <a:rPr lang="en-GB" dirty="0"/>
              <a:t>Cases make it worse</a:t>
            </a:r>
          </a:p>
          <a:p>
            <a:r>
              <a:rPr lang="en-GB" dirty="0"/>
              <a:t>Degrade gracefully</a:t>
            </a:r>
          </a:p>
          <a:p>
            <a:r>
              <a:rPr lang="en-GB" dirty="0"/>
              <a:t>Consider </a:t>
            </a:r>
            <a:r>
              <a:rPr lang="en-GB" dirty="0" err="1"/>
              <a:t>bursty</a:t>
            </a:r>
            <a:r>
              <a:rPr lang="en-GB" dirty="0"/>
              <a:t> workloads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19</a:t>
            </a:fld>
            <a:endParaRPr lang="en-US"/>
          </a:p>
        </p:txBody>
      </p:sp>
      <p:pic>
        <p:nvPicPr>
          <p:cNvPr id="7" name="Picture 6"/>
          <p:cNvPicPr>
            <a:picLocks noChangeAspect="1"/>
          </p:cNvPicPr>
          <p:nvPr/>
        </p:nvPicPr>
        <p:blipFill>
          <a:blip r:embed="rId3"/>
          <a:stretch>
            <a:fillRect/>
          </a:stretch>
        </p:blipFill>
        <p:spPr>
          <a:xfrm>
            <a:off x="8595033" y="1497562"/>
            <a:ext cx="2697316" cy="4045974"/>
          </a:xfrm>
          <a:prstGeom prst="rect">
            <a:avLst/>
          </a:prstGeom>
        </p:spPr>
      </p:pic>
      <p:pic>
        <p:nvPicPr>
          <p:cNvPr id="10" name="Picture 9">
            <a:extLst>
              <a:ext uri="{FF2B5EF4-FFF2-40B4-BE49-F238E27FC236}">
                <a16:creationId xmlns:a16="http://schemas.microsoft.com/office/drawing/2014/main" xmlns="" id="{6F20F473-4590-1349-A95B-0372203E87A3}"/>
              </a:ext>
            </a:extLst>
          </p:cNvPr>
          <p:cNvPicPr>
            <a:picLocks noChangeAspect="1"/>
          </p:cNvPicPr>
          <p:nvPr/>
        </p:nvPicPr>
        <p:blipFill>
          <a:blip r:embed="rId4"/>
          <a:stretch>
            <a:fillRect/>
          </a:stretch>
        </p:blipFill>
        <p:spPr>
          <a:xfrm>
            <a:off x="6063419" y="3550876"/>
            <a:ext cx="1955297" cy="1992660"/>
          </a:xfrm>
          <a:prstGeom prst="rect">
            <a:avLst/>
          </a:prstGeom>
        </p:spPr>
      </p:pic>
    </p:spTree>
    <p:extLst>
      <p:ext uri="{BB962C8B-B14F-4D97-AF65-F5344CB8AC3E}">
        <p14:creationId xmlns:p14="http://schemas.microsoft.com/office/powerpoint/2010/main" val="18901104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Stay cool</a:t>
            </a:r>
          </a:p>
        </p:txBody>
      </p:sp>
      <p:pic>
        <p:nvPicPr>
          <p:cNvPr id="7" name="Picture Placeholder 6"/>
          <p:cNvPicPr>
            <a:picLocks noGrp="1" noChangeAspect="1"/>
          </p:cNvPicPr>
          <p:nvPr>
            <p:ph type="pic" idx="1"/>
          </p:nvPr>
        </p:nvPicPr>
        <p:blipFill>
          <a:blip r:embed="rId3"/>
          <a:stretch>
            <a:fillRect/>
          </a:stretch>
        </p:blipFill>
        <p:spPr>
          <a:xfrm>
            <a:off x="5546995" y="2003425"/>
            <a:ext cx="5797718" cy="3857626"/>
          </a:xfrm>
        </p:spPr>
      </p:pic>
      <p:sp>
        <p:nvSpPr>
          <p:cNvPr id="4" name="Text Placeholder 3"/>
          <p:cNvSpPr>
            <a:spLocks noGrp="1"/>
          </p:cNvSpPr>
          <p:nvPr>
            <p:ph type="body" sz="half" idx="2"/>
          </p:nvPr>
        </p:nvSpPr>
        <p:spPr/>
        <p:txBody>
          <a:bodyPr/>
          <a:lstStyle/>
          <a:p>
            <a:r>
              <a:rPr lang="en-GB" dirty="0"/>
              <a:t>It’s easy to be cool with enough airflow</a:t>
            </a:r>
          </a:p>
        </p:txBody>
      </p:sp>
      <p:sp>
        <p:nvSpPr>
          <p:cNvPr id="5" name="Footer Placeholder 4"/>
          <p:cNvSpPr>
            <a:spLocks noGrp="1"/>
          </p:cNvSpPr>
          <p:nvPr>
            <p:ph type="ftr" sz="quarter" idx="11"/>
          </p:nvPr>
        </p:nvSpPr>
        <p:spPr/>
        <p:txBody>
          <a:bodyPr/>
          <a:lstStyle/>
          <a:p>
            <a:r>
              <a:rPr lang="en-US"/>
              <a:t>© 2018 SIGGRAPH. All Rights Reserved</a:t>
            </a:r>
          </a:p>
        </p:txBody>
      </p:sp>
      <p:sp>
        <p:nvSpPr>
          <p:cNvPr id="6" name="Slide Number Placeholder 5"/>
          <p:cNvSpPr>
            <a:spLocks noGrp="1"/>
          </p:cNvSpPr>
          <p:nvPr>
            <p:ph type="sldNum" sz="quarter" idx="12"/>
          </p:nvPr>
        </p:nvSpPr>
        <p:spPr/>
        <p:txBody>
          <a:bodyPr/>
          <a:lstStyle/>
          <a:p>
            <a:fld id="{E29B65BC-2EC6-6640-9118-3890223F93F3}" type="slidenum">
              <a:rPr lang="en-US" smtClean="0"/>
              <a:t>20</a:t>
            </a:fld>
            <a:endParaRPr lang="en-US"/>
          </a:p>
        </p:txBody>
      </p:sp>
    </p:spTree>
    <p:extLst>
      <p:ext uri="{BB962C8B-B14F-4D97-AF65-F5344CB8AC3E}">
        <p14:creationId xmlns:p14="http://schemas.microsoft.com/office/powerpoint/2010/main" val="29740640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API porting</a:t>
            </a:r>
          </a:p>
        </p:txBody>
      </p:sp>
      <p:sp>
        <p:nvSpPr>
          <p:cNvPr id="3" name="Content Placeholder 2"/>
          <p:cNvSpPr>
            <a:spLocks noGrp="1"/>
          </p:cNvSpPr>
          <p:nvPr>
            <p:ph idx="1"/>
          </p:nvPr>
        </p:nvSpPr>
        <p:spPr/>
        <p:txBody>
          <a:bodyPr/>
          <a:lstStyle/>
          <a:p>
            <a:r>
              <a:rPr lang="en-GB" dirty="0"/>
              <a:t>Start with a next-gen API and back-port</a:t>
            </a:r>
          </a:p>
          <a:p>
            <a:pPr lvl="1"/>
            <a:r>
              <a:rPr lang="en-GB" dirty="0"/>
              <a:t>Easier to retrofit a simpler API than route data</a:t>
            </a:r>
          </a:p>
          <a:p>
            <a:pPr lvl="1"/>
            <a:r>
              <a:rPr lang="en-GB" dirty="0"/>
              <a:t>Easier to serialise than parallelise</a:t>
            </a:r>
          </a:p>
          <a:p>
            <a:r>
              <a:rPr lang="en-GB" dirty="0"/>
              <a:t>Pick the most optimised path</a:t>
            </a:r>
          </a:p>
          <a:p>
            <a:pPr lvl="1"/>
            <a:r>
              <a:rPr lang="en-GB" i="1" dirty="0"/>
              <a:t>Please</a:t>
            </a:r>
            <a:r>
              <a:rPr lang="en-GB" dirty="0"/>
              <a:t> use </a:t>
            </a:r>
            <a:r>
              <a:rPr lang="en-GB" dirty="0" err="1"/>
              <a:t>Vulkan</a:t>
            </a:r>
            <a:r>
              <a:rPr lang="en-GB" dirty="0"/>
              <a:t> </a:t>
            </a:r>
            <a:r>
              <a:rPr lang="en-GB" dirty="0" err="1"/>
              <a:t>subpasses</a:t>
            </a:r>
            <a:r>
              <a:rPr lang="en-GB" dirty="0"/>
              <a:t>!</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21</a:t>
            </a:fld>
            <a:endParaRPr lang="en-US"/>
          </a:p>
        </p:txBody>
      </p:sp>
    </p:spTree>
    <p:extLst>
      <p:ext uri="{BB962C8B-B14F-4D97-AF65-F5344CB8AC3E}">
        <p14:creationId xmlns:p14="http://schemas.microsoft.com/office/powerpoint/2010/main" val="29556466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Next-gen graphics API features</a:t>
            </a:r>
          </a:p>
        </p:txBody>
      </p:sp>
      <p:sp>
        <p:nvSpPr>
          <p:cNvPr id="3" name="Text Placeholder 2"/>
          <p:cNvSpPr>
            <a:spLocks noGrp="1"/>
          </p:cNvSpPr>
          <p:nvPr>
            <p:ph type="body" idx="1"/>
          </p:nvPr>
        </p:nvSpPr>
        <p:spPr/>
        <p:txBody>
          <a:bodyPr/>
          <a:lstStyle/>
          <a:p>
            <a:r>
              <a:rPr lang="en-GB" dirty="0"/>
              <a:t>How mobile GPUs use all the extra typing you had to do</a:t>
            </a:r>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19736970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Render passes</a:t>
            </a:r>
          </a:p>
        </p:txBody>
      </p:sp>
      <p:sp>
        <p:nvSpPr>
          <p:cNvPr id="3" name="Content Placeholder 2"/>
          <p:cNvSpPr>
            <a:spLocks noGrp="1"/>
          </p:cNvSpPr>
          <p:nvPr>
            <p:ph idx="1"/>
          </p:nvPr>
        </p:nvSpPr>
        <p:spPr/>
        <p:txBody>
          <a:bodyPr/>
          <a:lstStyle/>
          <a:p>
            <a:r>
              <a:rPr lang="en-GB" dirty="0"/>
              <a:t>Distribute work over the </a:t>
            </a:r>
            <a:r>
              <a:rPr lang="en-GB" dirty="0" err="1"/>
              <a:t>framebuffer</a:t>
            </a:r>
            <a:endParaRPr lang="en-GB" dirty="0"/>
          </a:p>
          <a:p>
            <a:pPr lvl="1"/>
            <a:r>
              <a:rPr lang="en-GB" dirty="0"/>
              <a:t>All targets have to be the same size!</a:t>
            </a:r>
          </a:p>
          <a:p>
            <a:pPr lvl="1"/>
            <a:r>
              <a:rPr lang="en-GB" dirty="0"/>
              <a:t>On a </a:t>
            </a:r>
            <a:r>
              <a:rPr lang="en-GB" dirty="0" err="1"/>
              <a:t>tiler</a:t>
            </a:r>
            <a:r>
              <a:rPr lang="en-GB" dirty="0"/>
              <a:t>, determines tile traversal</a:t>
            </a:r>
          </a:p>
          <a:p>
            <a:pPr lvl="1"/>
            <a:r>
              <a:rPr lang="en-GB" dirty="0"/>
              <a:t>May determine tile shape</a:t>
            </a:r>
          </a:p>
          <a:p>
            <a:r>
              <a:rPr lang="en-GB" dirty="0"/>
              <a:t>Targets written to in parallel</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23</a:t>
            </a:fld>
            <a:endParaRPr lang="en-US"/>
          </a:p>
        </p:txBody>
      </p:sp>
    </p:spTree>
    <p:extLst>
      <p:ext uri="{BB962C8B-B14F-4D97-AF65-F5344CB8AC3E}">
        <p14:creationId xmlns:p14="http://schemas.microsoft.com/office/powerpoint/2010/main" val="40310194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a:t>Subpasses</a:t>
            </a:r>
            <a:endParaRPr lang="en-GB" dirty="0"/>
          </a:p>
        </p:txBody>
      </p:sp>
      <p:sp>
        <p:nvSpPr>
          <p:cNvPr id="3" name="Content Placeholder 2"/>
          <p:cNvSpPr>
            <a:spLocks noGrp="1"/>
          </p:cNvSpPr>
          <p:nvPr>
            <p:ph idx="1"/>
          </p:nvPr>
        </p:nvSpPr>
        <p:spPr/>
        <p:txBody>
          <a:bodyPr/>
          <a:lstStyle/>
          <a:p>
            <a:r>
              <a:rPr lang="en-GB" dirty="0" err="1"/>
              <a:t>Vulkan</a:t>
            </a:r>
            <a:r>
              <a:rPr lang="en-GB" dirty="0"/>
              <a:t> feature, see also Metal2 </a:t>
            </a:r>
            <a:r>
              <a:rPr lang="en-GB" dirty="0" err="1"/>
              <a:t>Imageblocks</a:t>
            </a:r>
            <a:endParaRPr lang="en-GB" dirty="0"/>
          </a:p>
          <a:p>
            <a:r>
              <a:rPr lang="en-GB" dirty="0"/>
              <a:t>Order work within the tile</a:t>
            </a:r>
          </a:p>
          <a:p>
            <a:r>
              <a:rPr lang="en-GB" dirty="0"/>
              <a:t>Allow tile memory to be reused</a:t>
            </a:r>
          </a:p>
          <a:p>
            <a:r>
              <a:rPr lang="en-GB" dirty="0"/>
              <a:t>Can be reordered (dependencies)</a:t>
            </a:r>
          </a:p>
          <a:p>
            <a:r>
              <a:rPr lang="en-GB" dirty="0"/>
              <a:t>Local access only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24</a:t>
            </a:fld>
            <a:endParaRPr lang="en-US"/>
          </a:p>
        </p:txBody>
      </p:sp>
    </p:spTree>
    <p:extLst>
      <p:ext uri="{BB962C8B-B14F-4D97-AF65-F5344CB8AC3E}">
        <p14:creationId xmlns:p14="http://schemas.microsoft.com/office/powerpoint/2010/main" val="42286397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(Don’t) load and store</a:t>
            </a:r>
          </a:p>
        </p:txBody>
      </p:sp>
      <p:sp>
        <p:nvSpPr>
          <p:cNvPr id="3" name="Content Placeholder 2"/>
          <p:cNvSpPr>
            <a:spLocks noGrp="1"/>
          </p:cNvSpPr>
          <p:nvPr>
            <p:ph idx="1"/>
          </p:nvPr>
        </p:nvSpPr>
        <p:spPr/>
        <p:txBody>
          <a:bodyPr/>
          <a:lstStyle/>
          <a:p>
            <a:r>
              <a:rPr lang="en-GB" dirty="0"/>
              <a:t>If you don’t need off-chip data, don’t ask for it</a:t>
            </a:r>
          </a:p>
          <a:p>
            <a:pPr lvl="1"/>
            <a:r>
              <a:rPr lang="en-GB" dirty="0"/>
              <a:t>Easy to leave transferring accidentally when porting</a:t>
            </a:r>
          </a:p>
          <a:p>
            <a:r>
              <a:rPr lang="en-GB" dirty="0"/>
              <a:t>DONT_CARE better than CLEAR better than LOAD</a:t>
            </a:r>
          </a:p>
          <a:p>
            <a:r>
              <a:rPr lang="en-GB" dirty="0"/>
              <a:t>DONT_CARE better than STORE</a:t>
            </a:r>
          </a:p>
          <a:p>
            <a:r>
              <a:rPr lang="en-GB" dirty="0"/>
              <a:t>N.B. Overriding in later passes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25</a:t>
            </a:fld>
            <a:endParaRPr lang="en-US"/>
          </a:p>
        </p:txBody>
      </p:sp>
    </p:spTree>
    <p:extLst>
      <p:ext uri="{BB962C8B-B14F-4D97-AF65-F5344CB8AC3E}">
        <p14:creationId xmlns:p14="http://schemas.microsoft.com/office/powerpoint/2010/main" val="19150597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(of images)</a:t>
            </a:r>
          </a:p>
        </p:txBody>
      </p:sp>
      <p:sp>
        <p:nvSpPr>
          <p:cNvPr id="3" name="Content Placeholder 2"/>
          <p:cNvSpPr>
            <a:spLocks noGrp="1"/>
          </p:cNvSpPr>
          <p:nvPr>
            <p:ph idx="1"/>
          </p:nvPr>
        </p:nvSpPr>
        <p:spPr/>
        <p:txBody>
          <a:bodyPr/>
          <a:lstStyle/>
          <a:p>
            <a:r>
              <a:rPr lang="en-GB" dirty="0"/>
              <a:t>Raster order doesn’t usually suit textures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26</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775" y="3487562"/>
            <a:ext cx="28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775" y="3487562"/>
            <a:ext cx="28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07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(of images)</a:t>
            </a:r>
          </a:p>
        </p:txBody>
      </p:sp>
      <p:sp>
        <p:nvSpPr>
          <p:cNvPr id="3" name="Content Placeholder 2"/>
          <p:cNvSpPr>
            <a:spLocks noGrp="1"/>
          </p:cNvSpPr>
          <p:nvPr>
            <p:ph idx="1"/>
          </p:nvPr>
        </p:nvSpPr>
        <p:spPr/>
        <p:txBody>
          <a:bodyPr/>
          <a:lstStyle/>
          <a:p>
            <a:r>
              <a:rPr lang="en-GB" dirty="0"/>
              <a:t>Raster order doesn’t usually suit textures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27</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61775" y="3487562"/>
            <a:ext cx="28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1775" y="3487562"/>
            <a:ext cx="28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61775" y="3487562"/>
            <a:ext cx="2880000"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986907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Tiling (of images)</a:t>
            </a:r>
          </a:p>
        </p:txBody>
      </p:sp>
      <p:sp>
        <p:nvSpPr>
          <p:cNvPr id="3" name="Content Placeholder 2"/>
          <p:cNvSpPr>
            <a:spLocks noGrp="1"/>
          </p:cNvSpPr>
          <p:nvPr>
            <p:ph idx="1"/>
          </p:nvPr>
        </p:nvSpPr>
        <p:spPr/>
        <p:txBody>
          <a:bodyPr/>
          <a:lstStyle/>
          <a:p>
            <a:r>
              <a:rPr lang="en-GB" dirty="0"/>
              <a:t>Raster order doesn’t usually suit textures</a:t>
            </a:r>
          </a:p>
          <a:p>
            <a:r>
              <a:rPr lang="en-GB" dirty="0"/>
              <a:t>Linear “tiling” is useful for frequent updates</a:t>
            </a:r>
          </a:p>
          <a:p>
            <a:r>
              <a:rPr lang="en-GB" dirty="0"/>
              <a:t>Use TILING_OPTIMAL for better GPU cache access</a:t>
            </a:r>
          </a:p>
          <a:p>
            <a:pPr lvl="1"/>
            <a:r>
              <a:rPr lang="en-GB" dirty="0"/>
              <a:t>Aka </a:t>
            </a:r>
            <a:r>
              <a:rPr lang="en-GB" dirty="0" err="1"/>
              <a:t>swizzled</a:t>
            </a:r>
            <a:r>
              <a:rPr lang="en-GB" dirty="0"/>
              <a:t> textures</a:t>
            </a:r>
          </a:p>
          <a:p>
            <a:r>
              <a:rPr lang="en-GB" dirty="0"/>
              <a:t>Details are proprietary (to fit caches)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28</a:t>
            </a:fld>
            <a:endParaRPr lang="en-US"/>
          </a:p>
        </p:txBody>
      </p:sp>
    </p:spTree>
    <p:extLst>
      <p:ext uri="{BB962C8B-B14F-4D97-AF65-F5344CB8AC3E}">
        <p14:creationId xmlns:p14="http://schemas.microsoft.com/office/powerpoint/2010/main" val="1772806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“Mobile” vs “Desktop”</a:t>
            </a:r>
          </a:p>
        </p:txBody>
      </p:sp>
      <p:sp>
        <p:nvSpPr>
          <p:cNvPr id="3" name="Text Placeholder 2"/>
          <p:cNvSpPr>
            <a:spLocks noGrp="1"/>
          </p:cNvSpPr>
          <p:nvPr>
            <p:ph type="body" idx="1"/>
          </p:nvPr>
        </p:nvSpPr>
        <p:spPr>
          <a:xfrm>
            <a:off x="961628" y="2003425"/>
            <a:ext cx="5035948" cy="823912"/>
          </a:xfrm>
        </p:spPr>
        <p:txBody>
          <a:bodyPr/>
          <a:lstStyle/>
          <a:p>
            <a:r>
              <a:rPr lang="en-GB" dirty="0"/>
              <a:t>Mobile</a:t>
            </a:r>
          </a:p>
        </p:txBody>
      </p:sp>
      <p:pic>
        <p:nvPicPr>
          <p:cNvPr id="11" name="Content Placeholder 10"/>
          <p:cNvPicPr>
            <a:picLocks noGrp="1" noChangeAspect="1"/>
          </p:cNvPicPr>
          <p:nvPr>
            <p:ph sz="half" idx="2"/>
          </p:nvPr>
        </p:nvPicPr>
        <p:blipFill>
          <a:blip r:embed="rId3"/>
          <a:stretch>
            <a:fillRect/>
          </a:stretch>
        </p:blipFill>
        <p:spPr>
          <a:xfrm>
            <a:off x="961628" y="2829455"/>
            <a:ext cx="4560093" cy="3035827"/>
          </a:xfrm>
        </p:spPr>
      </p:pic>
      <p:sp>
        <p:nvSpPr>
          <p:cNvPr id="5" name="Text Placeholder 4"/>
          <p:cNvSpPr>
            <a:spLocks noGrp="1"/>
          </p:cNvSpPr>
          <p:nvPr>
            <p:ph type="body" sz="quarter" idx="3"/>
          </p:nvPr>
        </p:nvSpPr>
        <p:spPr/>
        <p:txBody>
          <a:bodyPr/>
          <a:lstStyle/>
          <a:p>
            <a:r>
              <a:rPr lang="en-GB" dirty="0"/>
              <a:t>Desktop</a:t>
            </a:r>
          </a:p>
        </p:txBody>
      </p:sp>
      <p:pic>
        <p:nvPicPr>
          <p:cNvPr id="12" name="Content Placeholder 11"/>
          <p:cNvPicPr>
            <a:picLocks noGrp="1" noChangeAspect="1"/>
          </p:cNvPicPr>
          <p:nvPr>
            <p:ph sz="quarter" idx="4"/>
          </p:nvPr>
        </p:nvPicPr>
        <p:blipFill>
          <a:blip r:embed="rId4"/>
          <a:stretch>
            <a:fillRect/>
          </a:stretch>
        </p:blipFill>
        <p:spPr>
          <a:xfrm>
            <a:off x="6173030" y="2829739"/>
            <a:ext cx="5511727" cy="3035259"/>
          </a:xfrm>
        </p:spPr>
      </p:pic>
      <p:sp>
        <p:nvSpPr>
          <p:cNvPr id="7" name="Footer Placeholder 6"/>
          <p:cNvSpPr>
            <a:spLocks noGrp="1"/>
          </p:cNvSpPr>
          <p:nvPr>
            <p:ph type="ftr" sz="quarter" idx="11"/>
          </p:nvPr>
        </p:nvSpPr>
        <p:spPr/>
        <p:txBody>
          <a:bodyPr/>
          <a:lstStyle/>
          <a:p>
            <a:r>
              <a:rPr lang="en-US"/>
              <a:t>© 2018 SIGGRAPH. All Rights Reserved</a:t>
            </a:r>
          </a:p>
        </p:txBody>
      </p:sp>
      <p:sp>
        <p:nvSpPr>
          <p:cNvPr id="8" name="Slide Number Placeholder 7"/>
          <p:cNvSpPr>
            <a:spLocks noGrp="1"/>
          </p:cNvSpPr>
          <p:nvPr>
            <p:ph type="sldNum" sz="quarter" idx="12"/>
          </p:nvPr>
        </p:nvSpPr>
        <p:spPr/>
        <p:txBody>
          <a:bodyPr/>
          <a:lstStyle/>
          <a:p>
            <a:fld id="{E29B65BC-2EC6-6640-9118-3890223F93F3}" type="slidenum">
              <a:rPr lang="en-US" smtClean="0"/>
              <a:t>2</a:t>
            </a:fld>
            <a:endParaRPr lang="en-US"/>
          </a:p>
        </p:txBody>
      </p:sp>
    </p:spTree>
    <p:extLst>
      <p:ext uri="{BB962C8B-B14F-4D97-AF65-F5344CB8AC3E}">
        <p14:creationId xmlns:p14="http://schemas.microsoft.com/office/powerpoint/2010/main" val="26842245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Layout (of images)</a:t>
            </a:r>
          </a:p>
        </p:txBody>
      </p:sp>
      <p:sp>
        <p:nvSpPr>
          <p:cNvPr id="3" name="Content Placeholder 2"/>
          <p:cNvSpPr>
            <a:spLocks noGrp="1"/>
          </p:cNvSpPr>
          <p:nvPr>
            <p:ph idx="1"/>
          </p:nvPr>
        </p:nvSpPr>
        <p:spPr/>
        <p:txBody>
          <a:bodyPr/>
          <a:lstStyle/>
          <a:p>
            <a:r>
              <a:rPr lang="en-GB" dirty="0"/>
              <a:t>Not the same thing as tiling</a:t>
            </a:r>
          </a:p>
          <a:p>
            <a:r>
              <a:rPr lang="en-GB" dirty="0"/>
              <a:t>Intended for things like compression schemes</a:t>
            </a:r>
          </a:p>
          <a:p>
            <a:r>
              <a:rPr lang="en-GB" dirty="0"/>
              <a:t>Don’t assume LAYOUT_GENERAL is always best</a:t>
            </a:r>
          </a:p>
          <a:p>
            <a:pPr lvl="1"/>
            <a:r>
              <a:rPr lang="en-GB" dirty="0"/>
              <a:t>Future hardware/drivers might have custom options</a:t>
            </a:r>
          </a:p>
          <a:p>
            <a:r>
              <a:rPr lang="en-GB" dirty="0"/>
              <a:t>Details are proprietary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29</a:t>
            </a:fld>
            <a:endParaRPr lang="en-US"/>
          </a:p>
        </p:txBody>
      </p:sp>
    </p:spTree>
    <p:extLst>
      <p:ext uri="{BB962C8B-B14F-4D97-AF65-F5344CB8AC3E}">
        <p14:creationId xmlns:p14="http://schemas.microsoft.com/office/powerpoint/2010/main" val="56617717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Texture formats</a:t>
            </a:r>
          </a:p>
        </p:txBody>
      </p:sp>
      <p:sp>
        <p:nvSpPr>
          <p:cNvPr id="3" name="Content Placeholder 2"/>
          <p:cNvSpPr>
            <a:spLocks noGrp="1"/>
          </p:cNvSpPr>
          <p:nvPr>
            <p:ph idx="1"/>
          </p:nvPr>
        </p:nvSpPr>
        <p:spPr/>
        <p:txBody>
          <a:bodyPr/>
          <a:lstStyle/>
          <a:p>
            <a:r>
              <a:rPr lang="en-GB" dirty="0"/>
              <a:t>Next gen API drivers shouldn’t lie to you</a:t>
            </a:r>
          </a:p>
          <a:p>
            <a:pPr lvl="1"/>
            <a:r>
              <a:rPr lang="en-GB" dirty="0"/>
              <a:t>WYAFIWYG - some formats might be “missing”</a:t>
            </a:r>
          </a:p>
          <a:p>
            <a:r>
              <a:rPr lang="en-GB" dirty="0"/>
              <a:t>Compressed textures can help </a:t>
            </a:r>
            <a:r>
              <a:rPr lang="en-GB" i="1" dirty="0"/>
              <a:t>a lot</a:t>
            </a:r>
            <a:endParaRPr lang="en-GB" dirty="0"/>
          </a:p>
          <a:p>
            <a:r>
              <a:rPr lang="en-GB" dirty="0"/>
              <a:t>ASTC can be a lot smaller</a:t>
            </a:r>
          </a:p>
          <a:p>
            <a:r>
              <a:rPr lang="en-GB" dirty="0"/>
              <a:t>Back to bandwidth</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30</a:t>
            </a:fld>
            <a:endParaRPr lang="en-US"/>
          </a:p>
        </p:txBody>
      </p:sp>
    </p:spTree>
    <p:extLst>
      <p:ext uri="{BB962C8B-B14F-4D97-AF65-F5344CB8AC3E}">
        <p14:creationId xmlns:p14="http://schemas.microsoft.com/office/powerpoint/2010/main" val="3845584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Synchronisation</a:t>
            </a:r>
          </a:p>
        </p:txBody>
      </p:sp>
      <p:sp>
        <p:nvSpPr>
          <p:cNvPr id="3" name="Content Placeholder 2"/>
          <p:cNvSpPr>
            <a:spLocks noGrp="1"/>
          </p:cNvSpPr>
          <p:nvPr>
            <p:ph idx="1"/>
          </p:nvPr>
        </p:nvSpPr>
        <p:spPr/>
        <p:txBody>
          <a:bodyPr>
            <a:normAutofit/>
          </a:bodyPr>
          <a:lstStyle/>
          <a:p>
            <a:r>
              <a:rPr lang="en-GB" dirty="0"/>
              <a:t>The mobile pipeline has a big latency gap</a:t>
            </a:r>
          </a:p>
          <a:p>
            <a:r>
              <a:rPr lang="en-GB" dirty="0"/>
              <a:t>Using the right pipeline stage is important</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31</a:t>
            </a:fld>
            <a:endParaRPr lang="en-US"/>
          </a:p>
        </p:txBody>
      </p:sp>
      <p:grpSp>
        <p:nvGrpSpPr>
          <p:cNvPr id="39" name="Group 38"/>
          <p:cNvGrpSpPr/>
          <p:nvPr/>
        </p:nvGrpSpPr>
        <p:grpSpPr>
          <a:xfrm>
            <a:off x="570271" y="3800750"/>
            <a:ext cx="11000943" cy="2103521"/>
            <a:chOff x="964673" y="3648350"/>
            <a:chExt cx="7738352" cy="1399625"/>
          </a:xfrm>
        </p:grpSpPr>
        <p:sp>
          <p:nvSpPr>
            <p:cNvPr id="28" name="Shape 260"/>
            <p:cNvSpPr/>
            <p:nvPr/>
          </p:nvSpPr>
          <p:spPr>
            <a:xfrm>
              <a:off x="1920150" y="3648351"/>
              <a:ext cx="864900" cy="479100"/>
            </a:xfrm>
            <a:prstGeom prst="rect">
              <a:avLst/>
            </a:prstGeom>
            <a:solidFill>
              <a:schemeClr val="accent3">
                <a:lumMod val="40000"/>
                <a:lumOff val="60000"/>
              </a:schemeClr>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Vertex Shader</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29" name="Shape 261"/>
            <p:cNvSpPr/>
            <p:nvPr/>
          </p:nvSpPr>
          <p:spPr>
            <a:xfrm>
              <a:off x="964673" y="3648350"/>
              <a:ext cx="853200" cy="479100"/>
            </a:xfrm>
            <a:prstGeom prst="rect">
              <a:avLst/>
            </a:prstGeom>
            <a:solidFill>
              <a:schemeClr val="accent3">
                <a:lumMod val="40000"/>
                <a:lumOff val="60000"/>
              </a:schemeClr>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cs typeface="Arial"/>
                  <a:sym typeface="Arial"/>
                </a:rPr>
                <a:t>Input </a:t>
              </a:r>
              <a:r>
                <a:rPr kumimoji="0" lang="en-GB" sz="2000" b="0" i="0" u="none" strike="noStrike" kern="0" cap="none" spc="0" normalizeH="0" baseline="0" noProof="0" dirty="0" err="1">
                  <a:ln>
                    <a:noFill/>
                  </a:ln>
                  <a:solidFill>
                    <a:srgbClr val="000000"/>
                  </a:solidFill>
                  <a:effectLst/>
                  <a:uLnTx/>
                  <a:uFillTx/>
                  <a:cs typeface="Arial"/>
                  <a:sym typeface="Arial"/>
                </a:rPr>
                <a:t>assem</a:t>
              </a:r>
              <a:r>
                <a:rPr kumimoji="0" lang="en-GB" sz="2000" b="0" i="0" u="none" strike="noStrike" kern="0" cap="none" spc="0" normalizeH="0" baseline="0" noProof="0" dirty="0">
                  <a:ln>
                    <a:noFill/>
                  </a:ln>
                  <a:solidFill>
                    <a:srgbClr val="000000"/>
                  </a:solidFill>
                  <a:effectLst/>
                  <a:uLnTx/>
                  <a:uFillTx/>
                  <a:cs typeface="Arial"/>
                  <a:sym typeface="Arial"/>
                </a:rPr>
                <a:t>.</a:t>
              </a:r>
              <a:endParaRPr kumimoji="0" sz="2000" b="0" i="0" u="none" strike="noStrike" kern="0" cap="none" spc="0" normalizeH="0" baseline="0" noProof="0" dirty="0">
                <a:ln>
                  <a:noFill/>
                </a:ln>
                <a:solidFill>
                  <a:srgbClr val="000000"/>
                </a:solidFill>
                <a:effectLst/>
                <a:uLnTx/>
                <a:uFillTx/>
                <a:cs typeface="Arial"/>
                <a:sym typeface="Arial"/>
              </a:endParaRPr>
            </a:p>
          </p:txBody>
        </p:sp>
        <p:sp>
          <p:nvSpPr>
            <p:cNvPr id="30" name="Shape 262"/>
            <p:cNvSpPr/>
            <p:nvPr/>
          </p:nvSpPr>
          <p:spPr>
            <a:xfrm>
              <a:off x="2887325" y="3648350"/>
              <a:ext cx="8649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Raster</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1" name="Shape 263"/>
            <p:cNvSpPr/>
            <p:nvPr/>
          </p:nvSpPr>
          <p:spPr>
            <a:xfrm>
              <a:off x="3849350" y="3648350"/>
              <a:ext cx="9780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Fragment</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2" name="Shape 264"/>
            <p:cNvSpPr/>
            <p:nvPr/>
          </p:nvSpPr>
          <p:spPr>
            <a:xfrm>
              <a:off x="4924475" y="3648350"/>
              <a:ext cx="8649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Blend</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3" name="Shape 265"/>
            <p:cNvSpPr/>
            <p:nvPr/>
          </p:nvSpPr>
          <p:spPr>
            <a:xfrm>
              <a:off x="3848137" y="4568875"/>
              <a:ext cx="864900" cy="479100"/>
            </a:xfrm>
            <a:prstGeom prst="rect">
              <a:avLst/>
            </a:prstGeom>
            <a:solidFill>
              <a:schemeClr val="accent3">
                <a:lumMod val="40000"/>
                <a:lumOff val="60000"/>
              </a:schemeClr>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cs typeface="Arial"/>
                  <a:sym typeface="Arial"/>
                </a:rPr>
                <a:t>Vertex Shader</a:t>
              </a:r>
              <a:endParaRPr kumimoji="0" sz="2000" b="0" i="0" u="none" strike="noStrike" kern="0" cap="none" spc="0" normalizeH="0" baseline="0" noProof="0" dirty="0">
                <a:ln>
                  <a:noFill/>
                </a:ln>
                <a:solidFill>
                  <a:srgbClr val="000000"/>
                </a:solidFill>
                <a:effectLst/>
                <a:uLnTx/>
                <a:uFillTx/>
                <a:cs typeface="Arial"/>
                <a:sym typeface="Arial"/>
              </a:endParaRPr>
            </a:p>
          </p:txBody>
        </p:sp>
        <p:sp>
          <p:nvSpPr>
            <p:cNvPr id="34" name="Shape 266"/>
            <p:cNvSpPr/>
            <p:nvPr/>
          </p:nvSpPr>
          <p:spPr>
            <a:xfrm>
              <a:off x="2880957" y="4568875"/>
              <a:ext cx="853200" cy="479100"/>
            </a:xfrm>
            <a:prstGeom prst="rect">
              <a:avLst/>
            </a:prstGeom>
            <a:solidFill>
              <a:schemeClr val="accent3">
                <a:lumMod val="40000"/>
                <a:lumOff val="60000"/>
              </a:schemeClr>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dirty="0">
                  <a:ln>
                    <a:noFill/>
                  </a:ln>
                  <a:solidFill>
                    <a:srgbClr val="000000"/>
                  </a:solidFill>
                  <a:effectLst/>
                  <a:uLnTx/>
                  <a:uFillTx/>
                  <a:cs typeface="Arial"/>
                  <a:sym typeface="Arial"/>
                </a:rPr>
                <a:t>Input </a:t>
              </a:r>
              <a:r>
                <a:rPr kumimoji="0" lang="en-GB" sz="2000" b="0" i="0" u="none" strike="noStrike" kern="0" cap="none" spc="0" normalizeH="0" baseline="0" noProof="0" dirty="0" err="1">
                  <a:ln>
                    <a:noFill/>
                  </a:ln>
                  <a:solidFill>
                    <a:srgbClr val="000000"/>
                  </a:solidFill>
                  <a:effectLst/>
                  <a:uLnTx/>
                  <a:uFillTx/>
                  <a:cs typeface="Arial"/>
                  <a:sym typeface="Arial"/>
                </a:rPr>
                <a:t>assem</a:t>
              </a:r>
              <a:r>
                <a:rPr kumimoji="0" lang="en-GB" sz="2000" b="0" i="0" u="none" strike="noStrike" kern="0" cap="none" spc="0" normalizeH="0" baseline="0" noProof="0" dirty="0">
                  <a:ln>
                    <a:noFill/>
                  </a:ln>
                  <a:solidFill>
                    <a:srgbClr val="000000"/>
                  </a:solidFill>
                  <a:effectLst/>
                  <a:uLnTx/>
                  <a:uFillTx/>
                  <a:cs typeface="Arial"/>
                  <a:sym typeface="Arial"/>
                </a:rPr>
                <a:t>.</a:t>
              </a:r>
              <a:endParaRPr kumimoji="0" sz="2000" b="0" i="0" u="none" strike="noStrike" kern="0" cap="none" spc="0" normalizeH="0" baseline="0" noProof="0" dirty="0">
                <a:ln>
                  <a:noFill/>
                </a:ln>
                <a:solidFill>
                  <a:srgbClr val="000000"/>
                </a:solidFill>
                <a:effectLst/>
                <a:uLnTx/>
                <a:uFillTx/>
                <a:cs typeface="Arial"/>
                <a:sym typeface="Arial"/>
              </a:endParaRPr>
            </a:p>
          </p:txBody>
        </p:sp>
        <p:sp>
          <p:nvSpPr>
            <p:cNvPr id="35" name="Shape 267"/>
            <p:cNvSpPr/>
            <p:nvPr/>
          </p:nvSpPr>
          <p:spPr>
            <a:xfrm>
              <a:off x="5789375" y="4568875"/>
              <a:ext cx="8649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Raster</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6" name="Shape 268"/>
            <p:cNvSpPr/>
            <p:nvPr/>
          </p:nvSpPr>
          <p:spPr>
            <a:xfrm>
              <a:off x="6757200" y="4568875"/>
              <a:ext cx="9780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Fragment</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7" name="Shape 269"/>
            <p:cNvSpPr/>
            <p:nvPr/>
          </p:nvSpPr>
          <p:spPr>
            <a:xfrm>
              <a:off x="7838125" y="4568875"/>
              <a:ext cx="864900" cy="479100"/>
            </a:xfrm>
            <a:prstGeom prst="rect">
              <a:avLst/>
            </a:prstGeom>
            <a:solidFill>
              <a:srgbClr val="92D05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000000"/>
                  </a:solidFill>
                  <a:effectLst/>
                  <a:uLnTx/>
                  <a:uFillTx/>
                  <a:cs typeface="Arial"/>
                  <a:sym typeface="Arial"/>
                </a:rPr>
                <a:t>Blend</a:t>
              </a:r>
              <a:endParaRPr kumimoji="0" sz="2000" b="0" i="0" u="none" strike="noStrike" kern="0" cap="none" spc="0" normalizeH="0" baseline="0" noProof="0">
                <a:ln>
                  <a:noFill/>
                </a:ln>
                <a:solidFill>
                  <a:srgbClr val="000000"/>
                </a:solidFill>
                <a:effectLst/>
                <a:uLnTx/>
                <a:uFillTx/>
                <a:cs typeface="Arial"/>
                <a:sym typeface="Arial"/>
              </a:endParaRPr>
            </a:p>
          </p:txBody>
        </p:sp>
        <p:sp>
          <p:nvSpPr>
            <p:cNvPr id="38" name="Shape 270"/>
            <p:cNvSpPr/>
            <p:nvPr/>
          </p:nvSpPr>
          <p:spPr>
            <a:xfrm>
              <a:off x="5140000" y="4127451"/>
              <a:ext cx="1320600" cy="441300"/>
            </a:xfrm>
            <a:prstGeom prst="upDownArrow">
              <a:avLst>
                <a:gd name="adj1" fmla="val 72646"/>
                <a:gd name="adj2" fmla="val 20964"/>
              </a:avLst>
            </a:prstGeom>
            <a:solidFill>
              <a:srgbClr val="CC0000"/>
            </a:solidFill>
            <a:ln w="9525" cap="flat" cmpd="sng">
              <a:solidFill>
                <a:srgbClr val="30303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a:ln>
                    <a:noFill/>
                  </a:ln>
                  <a:solidFill>
                    <a:srgbClr val="FFFFFF"/>
                  </a:solidFill>
                  <a:effectLst/>
                  <a:uLnTx/>
                  <a:uFillTx/>
                  <a:cs typeface="Arial"/>
                  <a:sym typeface="Arial"/>
                </a:rPr>
                <a:t>Barrier</a:t>
              </a:r>
              <a:endParaRPr kumimoji="0" sz="2000" b="1" i="0" u="none" strike="noStrike" kern="0" cap="none" spc="0" normalizeH="0" baseline="0" noProof="0">
                <a:ln>
                  <a:noFill/>
                </a:ln>
                <a:solidFill>
                  <a:srgbClr val="FFFFFF"/>
                </a:solidFill>
                <a:effectLst/>
                <a:uLnTx/>
                <a:uFillTx/>
                <a:cs typeface="Arial"/>
                <a:sym typeface="Arial"/>
              </a:endParaRPr>
            </a:p>
          </p:txBody>
        </p:sp>
      </p:grpSp>
      <p:sp>
        <p:nvSpPr>
          <p:cNvPr id="6" name="TextBox 5">
            <a:extLst>
              <a:ext uri="{FF2B5EF4-FFF2-40B4-BE49-F238E27FC236}">
                <a16:creationId xmlns:a16="http://schemas.microsoft.com/office/drawing/2014/main" xmlns="" id="{ADE7257A-34A7-A24C-A630-DB1DD2A87CFE}"/>
              </a:ext>
            </a:extLst>
          </p:cNvPr>
          <p:cNvSpPr txBox="1"/>
          <p:nvPr/>
        </p:nvSpPr>
        <p:spPr>
          <a:xfrm>
            <a:off x="8962761" y="3800750"/>
            <a:ext cx="900931" cy="523220"/>
          </a:xfrm>
          <a:prstGeom prst="rect">
            <a:avLst/>
          </a:prstGeom>
          <a:noFill/>
        </p:spPr>
        <p:txBody>
          <a:bodyPr wrap="square" rtlCol="0">
            <a:spAutoFit/>
          </a:bodyPr>
          <a:lstStyle/>
          <a:p>
            <a:pPr>
              <a:spcAft>
                <a:spcPts val="600"/>
              </a:spcAft>
            </a:pPr>
            <a:r>
              <a:rPr lang="en-US" sz="2800" dirty="0">
                <a:solidFill>
                  <a:schemeClr val="bg1"/>
                </a:solidFill>
              </a:rPr>
              <a:t>Key:</a:t>
            </a:r>
          </a:p>
        </p:txBody>
      </p:sp>
      <p:sp>
        <p:nvSpPr>
          <p:cNvPr id="7" name="Rectangle 6">
            <a:extLst>
              <a:ext uri="{FF2B5EF4-FFF2-40B4-BE49-F238E27FC236}">
                <a16:creationId xmlns:a16="http://schemas.microsoft.com/office/drawing/2014/main" xmlns="" id="{CB4B0C17-061C-C84C-8576-AF6FFE9860C3}"/>
              </a:ext>
            </a:extLst>
          </p:cNvPr>
          <p:cNvSpPr/>
          <p:nvPr/>
        </p:nvSpPr>
        <p:spPr>
          <a:xfrm>
            <a:off x="9863692" y="3670300"/>
            <a:ext cx="1707522" cy="39206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Binning</a:t>
            </a:r>
          </a:p>
        </p:txBody>
      </p:sp>
      <p:sp>
        <p:nvSpPr>
          <p:cNvPr id="20" name="Rectangle 19">
            <a:extLst>
              <a:ext uri="{FF2B5EF4-FFF2-40B4-BE49-F238E27FC236}">
                <a16:creationId xmlns:a16="http://schemas.microsoft.com/office/drawing/2014/main" xmlns="" id="{35340DB3-58ED-BD4E-8FCC-33D6F99BFCF2}"/>
              </a:ext>
            </a:extLst>
          </p:cNvPr>
          <p:cNvSpPr/>
          <p:nvPr/>
        </p:nvSpPr>
        <p:spPr>
          <a:xfrm>
            <a:off x="9863692" y="4127940"/>
            <a:ext cx="1707522" cy="39206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accent6"/>
                </a:solidFill>
              </a:rPr>
              <a:t>Shading</a:t>
            </a:r>
          </a:p>
        </p:txBody>
      </p:sp>
    </p:spTree>
    <p:extLst>
      <p:ext uri="{BB962C8B-B14F-4D97-AF65-F5344CB8AC3E}">
        <p14:creationId xmlns:p14="http://schemas.microsoft.com/office/powerpoint/2010/main" val="31808115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Synchronisation</a:t>
            </a:r>
          </a:p>
        </p:txBody>
      </p:sp>
      <p:sp>
        <p:nvSpPr>
          <p:cNvPr id="3" name="Content Placeholder 2"/>
          <p:cNvSpPr>
            <a:spLocks noGrp="1"/>
          </p:cNvSpPr>
          <p:nvPr>
            <p:ph idx="1"/>
          </p:nvPr>
        </p:nvSpPr>
        <p:spPr>
          <a:xfrm>
            <a:off x="474508" y="2005013"/>
            <a:ext cx="11096707" cy="4071322"/>
          </a:xfrm>
        </p:spPr>
        <p:txBody>
          <a:bodyPr>
            <a:normAutofit/>
          </a:bodyPr>
          <a:lstStyle/>
          <a:p>
            <a:r>
              <a:rPr lang="en-GB" dirty="0"/>
              <a:t>The mobile pipeline has a big latency gap</a:t>
            </a:r>
          </a:p>
          <a:p>
            <a:r>
              <a:rPr lang="en-GB" dirty="0"/>
              <a:t>Using the right pipeline stage is important</a:t>
            </a:r>
          </a:p>
          <a:p>
            <a:pPr lvl="1"/>
            <a:r>
              <a:rPr lang="en-GB" dirty="0"/>
              <a:t>Don’t leave too big a gap (performance)</a:t>
            </a:r>
          </a:p>
          <a:p>
            <a:pPr lvl="1"/>
            <a:r>
              <a:rPr lang="en-GB" dirty="0"/>
              <a:t>Don’t leave too small a gap! (errors)</a:t>
            </a:r>
          </a:p>
          <a:p>
            <a:pPr lvl="1"/>
            <a:r>
              <a:rPr lang="en-GB" dirty="0"/>
              <a:t>Don’t assume all hardware is the same</a:t>
            </a:r>
          </a:p>
          <a:p>
            <a:pPr lvl="1"/>
            <a:r>
              <a:rPr lang="en-GB" dirty="0"/>
              <a:t>Tobias Hector has a helpful library!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32</a:t>
            </a:fld>
            <a:endParaRPr lang="en-US"/>
          </a:p>
        </p:txBody>
      </p:sp>
    </p:spTree>
    <p:extLst>
      <p:ext uri="{BB962C8B-B14F-4D97-AF65-F5344CB8AC3E}">
        <p14:creationId xmlns:p14="http://schemas.microsoft.com/office/powerpoint/2010/main" val="49364454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Command buffers</a:t>
            </a:r>
          </a:p>
        </p:txBody>
      </p:sp>
      <p:sp>
        <p:nvSpPr>
          <p:cNvPr id="3" name="Content Placeholder 2"/>
          <p:cNvSpPr>
            <a:spLocks noGrp="1"/>
          </p:cNvSpPr>
          <p:nvPr>
            <p:ph idx="1"/>
          </p:nvPr>
        </p:nvSpPr>
        <p:spPr/>
        <p:txBody>
          <a:bodyPr/>
          <a:lstStyle/>
          <a:p>
            <a:r>
              <a:rPr lang="en-GB" dirty="0"/>
              <a:t>Command buffer building is the slow bit</a:t>
            </a:r>
          </a:p>
          <a:p>
            <a:pPr lvl="1"/>
            <a:r>
              <a:rPr lang="en-GB" dirty="0"/>
              <a:t>Don’t do it on the main submission thread</a:t>
            </a:r>
          </a:p>
          <a:p>
            <a:r>
              <a:rPr lang="en-GB" dirty="0"/>
              <a:t>Parallelise (there are lots of cores)</a:t>
            </a:r>
          </a:p>
          <a:p>
            <a:r>
              <a:rPr lang="en-GB" dirty="0"/>
              <a:t>Use secondary command buffers only if needed</a:t>
            </a:r>
          </a:p>
          <a:p>
            <a:r>
              <a:rPr lang="en-GB" dirty="0"/>
              <a:t>Watch lifetimes – don’t kill a buffer that’s in use</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33</a:t>
            </a:fld>
            <a:endParaRPr lang="en-US"/>
          </a:p>
        </p:txBody>
      </p:sp>
    </p:spTree>
    <p:extLst>
      <p:ext uri="{BB962C8B-B14F-4D97-AF65-F5344CB8AC3E}">
        <p14:creationId xmlns:p14="http://schemas.microsoft.com/office/powerpoint/2010/main" val="32125359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Memory heaps</a:t>
            </a:r>
          </a:p>
        </p:txBody>
      </p:sp>
      <p:sp>
        <p:nvSpPr>
          <p:cNvPr id="3" name="Content Placeholder 2"/>
          <p:cNvSpPr>
            <a:spLocks noGrp="1"/>
          </p:cNvSpPr>
          <p:nvPr>
            <p:ph idx="1"/>
          </p:nvPr>
        </p:nvSpPr>
        <p:spPr/>
        <p:txBody>
          <a:bodyPr/>
          <a:lstStyle/>
          <a:p>
            <a:r>
              <a:rPr lang="en-GB" dirty="0"/>
              <a:t>It’s complicated (AMD has a library)</a:t>
            </a:r>
          </a:p>
          <a:p>
            <a:r>
              <a:rPr lang="en-GB" dirty="0"/>
              <a:t>Getting an allocation is slow</a:t>
            </a:r>
          </a:p>
          <a:p>
            <a:pPr lvl="1"/>
            <a:r>
              <a:rPr lang="en-GB" i="1" dirty="0"/>
              <a:t>Please</a:t>
            </a:r>
            <a:r>
              <a:rPr lang="en-GB" dirty="0"/>
              <a:t> sub-allocate (except for very big images)</a:t>
            </a:r>
          </a:p>
          <a:p>
            <a:r>
              <a:rPr lang="en-GB" dirty="0"/>
              <a:t>Different requirements might need different heaps</a:t>
            </a:r>
          </a:p>
          <a:p>
            <a:r>
              <a:rPr lang="en-GB" dirty="0"/>
              <a:t>Different hardware handles this differently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34</a:t>
            </a:fld>
            <a:endParaRPr lang="en-US"/>
          </a:p>
        </p:txBody>
      </p:sp>
    </p:spTree>
    <p:extLst>
      <p:ext uri="{BB962C8B-B14F-4D97-AF65-F5344CB8AC3E}">
        <p14:creationId xmlns:p14="http://schemas.microsoft.com/office/powerpoint/2010/main" val="23270155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Frame buffers</a:t>
            </a:r>
          </a:p>
        </p:txBody>
      </p:sp>
      <p:sp>
        <p:nvSpPr>
          <p:cNvPr id="3" name="Content Placeholder 2"/>
          <p:cNvSpPr>
            <a:spLocks noGrp="1"/>
          </p:cNvSpPr>
          <p:nvPr>
            <p:ph idx="1"/>
          </p:nvPr>
        </p:nvSpPr>
        <p:spPr/>
        <p:txBody>
          <a:bodyPr/>
          <a:lstStyle/>
          <a:p>
            <a:r>
              <a:rPr lang="en-GB" dirty="0" err="1"/>
              <a:t>Framebuffers</a:t>
            </a:r>
            <a:r>
              <a:rPr lang="en-GB" dirty="0"/>
              <a:t> are tied to render passes</a:t>
            </a:r>
          </a:p>
          <a:p>
            <a:pPr lvl="1"/>
            <a:r>
              <a:rPr lang="en-GB" dirty="0"/>
              <a:t>Hardware needs this interaction to be configured properly</a:t>
            </a:r>
          </a:p>
          <a:p>
            <a:r>
              <a:rPr lang="en-GB" dirty="0"/>
              <a:t>Ensure you can get the information you need</a:t>
            </a:r>
          </a:p>
          <a:p>
            <a:r>
              <a:rPr lang="en-GB" dirty="0"/>
              <a:t>Don’t forget you can reuse memory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35</a:t>
            </a:fld>
            <a:endParaRPr lang="en-US"/>
          </a:p>
        </p:txBody>
      </p:sp>
    </p:spTree>
    <p:extLst>
      <p:ext uri="{BB962C8B-B14F-4D97-AF65-F5344CB8AC3E}">
        <p14:creationId xmlns:p14="http://schemas.microsoft.com/office/powerpoint/2010/main" val="6458006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Pipelines</a:t>
            </a:r>
          </a:p>
        </p:txBody>
      </p:sp>
      <p:sp>
        <p:nvSpPr>
          <p:cNvPr id="3" name="Content Placeholder 2"/>
          <p:cNvSpPr>
            <a:spLocks noGrp="1"/>
          </p:cNvSpPr>
          <p:nvPr>
            <p:ph idx="1"/>
          </p:nvPr>
        </p:nvSpPr>
        <p:spPr/>
        <p:txBody>
          <a:bodyPr>
            <a:normAutofit fontScale="92500"/>
          </a:bodyPr>
          <a:lstStyle/>
          <a:p>
            <a:r>
              <a:rPr lang="en-GB" dirty="0"/>
              <a:t>Drivers need the full </a:t>
            </a:r>
            <a:r>
              <a:rPr lang="en-GB" dirty="0" err="1"/>
              <a:t>shader</a:t>
            </a:r>
            <a:r>
              <a:rPr lang="en-GB" dirty="0"/>
              <a:t> sequence to build the pipeline (there’s cross-stage optimisation)</a:t>
            </a:r>
          </a:p>
          <a:p>
            <a:r>
              <a:rPr lang="en-GB" dirty="0"/>
              <a:t>Mix-and-match </a:t>
            </a:r>
            <a:r>
              <a:rPr lang="en-GB" dirty="0" err="1"/>
              <a:t>shaders</a:t>
            </a:r>
            <a:r>
              <a:rPr lang="en-GB" dirty="0"/>
              <a:t> can be a problem</a:t>
            </a:r>
          </a:p>
          <a:p>
            <a:pPr lvl="1"/>
            <a:r>
              <a:rPr lang="en-GB" dirty="0"/>
              <a:t>Some engines have thousands of </a:t>
            </a:r>
            <a:r>
              <a:rPr lang="en-GB" dirty="0" err="1"/>
              <a:t>shaders</a:t>
            </a:r>
            <a:r>
              <a:rPr lang="en-GB" dirty="0"/>
              <a:t> that are unused</a:t>
            </a:r>
          </a:p>
          <a:p>
            <a:r>
              <a:rPr lang="en-GB" dirty="0"/>
              <a:t>If you can simplify up front, do</a:t>
            </a:r>
          </a:p>
          <a:p>
            <a:r>
              <a:rPr lang="en-GB" dirty="0"/>
              <a:t>Use the caches (deltas are less important)</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36</a:t>
            </a:fld>
            <a:endParaRPr lang="en-US"/>
          </a:p>
        </p:txBody>
      </p:sp>
    </p:spTree>
    <p:extLst>
      <p:ext uri="{BB962C8B-B14F-4D97-AF65-F5344CB8AC3E}">
        <p14:creationId xmlns:p14="http://schemas.microsoft.com/office/powerpoint/2010/main" val="1445590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Problems</a:t>
            </a:r>
          </a:p>
        </p:txBody>
      </p:sp>
      <p:sp>
        <p:nvSpPr>
          <p:cNvPr id="3" name="Text Placeholder 2"/>
          <p:cNvSpPr>
            <a:spLocks noGrp="1"/>
          </p:cNvSpPr>
          <p:nvPr>
            <p:ph type="body" idx="1"/>
          </p:nvPr>
        </p:nvSpPr>
        <p:spPr/>
        <p:txBody>
          <a:bodyPr/>
          <a:lstStyle/>
          <a:p>
            <a:r>
              <a:rPr lang="en-GB" dirty="0"/>
              <a:t>Opportunities!</a:t>
            </a:r>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199074139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Driver updates</a:t>
            </a:r>
          </a:p>
        </p:txBody>
      </p:sp>
      <p:sp>
        <p:nvSpPr>
          <p:cNvPr id="3" name="Content Placeholder 2"/>
          <p:cNvSpPr>
            <a:spLocks noGrp="1"/>
          </p:cNvSpPr>
          <p:nvPr>
            <p:ph idx="1"/>
          </p:nvPr>
        </p:nvSpPr>
        <p:spPr/>
        <p:txBody>
          <a:bodyPr/>
          <a:lstStyle/>
          <a:p>
            <a:r>
              <a:rPr lang="en-GB" dirty="0"/>
              <a:t>The chain from hardware vendor to customer is long</a:t>
            </a:r>
          </a:p>
          <a:p>
            <a:r>
              <a:rPr lang="en-GB" dirty="0"/>
              <a:t>Bug fixes and new features may take months</a:t>
            </a:r>
          </a:p>
          <a:p>
            <a:r>
              <a:rPr lang="en-GB" dirty="0"/>
              <a:t>On older/low-end devices they may never arrive</a:t>
            </a:r>
          </a:p>
          <a:p>
            <a:r>
              <a:rPr lang="en-GB" dirty="0"/>
              <a:t>Sorry, you probably need to work around issues</a:t>
            </a:r>
          </a:p>
          <a:p>
            <a:r>
              <a:rPr lang="en-GB" dirty="0"/>
              <a:t>This is getting better (slowly)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38</a:t>
            </a:fld>
            <a:endParaRPr lang="en-US"/>
          </a:p>
        </p:txBody>
      </p:sp>
    </p:spTree>
    <p:extLst>
      <p:ext uri="{BB962C8B-B14F-4D97-AF65-F5344CB8AC3E}">
        <p14:creationId xmlns:p14="http://schemas.microsoft.com/office/powerpoint/2010/main" val="3519388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“desktop”?</a:t>
            </a:r>
          </a:p>
        </p:txBody>
      </p:sp>
      <p:sp>
        <p:nvSpPr>
          <p:cNvPr id="3" name="Content Placeholder 2"/>
          <p:cNvSpPr>
            <a:spLocks noGrp="1"/>
          </p:cNvSpPr>
          <p:nvPr>
            <p:ph idx="1"/>
          </p:nvPr>
        </p:nvSpPr>
        <p:spPr/>
        <p:txBody>
          <a:bodyPr/>
          <a:lstStyle/>
          <a:p>
            <a:r>
              <a:rPr lang="en-GB" dirty="0"/>
              <a:t>Relatively unlimited power budget</a:t>
            </a:r>
          </a:p>
          <a:p>
            <a:pPr lvl="1"/>
            <a:r>
              <a:rPr lang="en-GB" dirty="0"/>
              <a:t>Mains powered or big batteries</a:t>
            </a:r>
          </a:p>
          <a:p>
            <a:r>
              <a:rPr lang="en-GB" dirty="0"/>
              <a:t>Active cooling (usually)</a:t>
            </a:r>
          </a:p>
          <a:p>
            <a:r>
              <a:rPr lang="en-GB" dirty="0"/>
              <a:t>Dedicated memory interface (usually)</a:t>
            </a:r>
          </a:p>
          <a:p>
            <a:r>
              <a:rPr lang="en-GB" dirty="0"/>
              <a:t>Might be “mobile” (laptops, tablets)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a:t>
            </a:fld>
            <a:endParaRPr lang="en-US"/>
          </a:p>
        </p:txBody>
      </p:sp>
    </p:spTree>
    <p:extLst>
      <p:ext uri="{BB962C8B-B14F-4D97-AF65-F5344CB8AC3E}">
        <p14:creationId xmlns:p14="http://schemas.microsoft.com/office/powerpoint/2010/main" val="413411866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Driver quality</a:t>
            </a:r>
          </a:p>
        </p:txBody>
      </p:sp>
      <p:sp>
        <p:nvSpPr>
          <p:cNvPr id="3" name="Content Placeholder 2"/>
          <p:cNvSpPr>
            <a:spLocks noGrp="1"/>
          </p:cNvSpPr>
          <p:nvPr>
            <p:ph idx="1"/>
          </p:nvPr>
        </p:nvSpPr>
        <p:spPr/>
        <p:txBody>
          <a:bodyPr/>
          <a:lstStyle/>
          <a:p>
            <a:r>
              <a:rPr lang="en-GB" dirty="0"/>
              <a:t>Mobile driver teams are generally small</a:t>
            </a:r>
          </a:p>
          <a:p>
            <a:r>
              <a:rPr lang="en-GB" dirty="0"/>
              <a:t>There are a lot of SKUs</a:t>
            </a:r>
          </a:p>
          <a:p>
            <a:r>
              <a:rPr lang="en-GB" dirty="0"/>
              <a:t>It’s hard to push out frequent updates</a:t>
            </a:r>
          </a:p>
          <a:p>
            <a:r>
              <a:rPr lang="en-GB" dirty="0"/>
              <a:t>There’s a concerted effort to improve this (CTS)</a:t>
            </a:r>
          </a:p>
          <a:p>
            <a:r>
              <a:rPr lang="en-GB" dirty="0"/>
              <a:t>Please bear with us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39</a:t>
            </a:fld>
            <a:endParaRPr lang="en-US"/>
          </a:p>
        </p:txBody>
      </p:sp>
    </p:spTree>
    <p:extLst>
      <p:ext uri="{BB962C8B-B14F-4D97-AF65-F5344CB8AC3E}">
        <p14:creationId xmlns:p14="http://schemas.microsoft.com/office/powerpoint/2010/main" val="7224434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Feature limitations</a:t>
            </a:r>
          </a:p>
        </p:txBody>
      </p:sp>
      <p:sp>
        <p:nvSpPr>
          <p:cNvPr id="3" name="Content Placeholder 2"/>
          <p:cNvSpPr>
            <a:spLocks noGrp="1"/>
          </p:cNvSpPr>
          <p:nvPr>
            <p:ph idx="1"/>
          </p:nvPr>
        </p:nvSpPr>
        <p:spPr/>
        <p:txBody>
          <a:bodyPr/>
          <a:lstStyle/>
          <a:p>
            <a:r>
              <a:rPr lang="en-GB" dirty="0"/>
              <a:t>Don’t expect desktop limits and features on mobile</a:t>
            </a:r>
          </a:p>
          <a:p>
            <a:r>
              <a:rPr lang="en-GB" dirty="0"/>
              <a:t>New APIs won’t emulate functionality</a:t>
            </a:r>
          </a:p>
          <a:p>
            <a:pPr lvl="1"/>
            <a:r>
              <a:rPr lang="en-GB" dirty="0"/>
              <a:t>“But you can do this in GL”</a:t>
            </a:r>
          </a:p>
          <a:p>
            <a:pPr lvl="1"/>
            <a:r>
              <a:rPr lang="en-GB" dirty="0"/>
              <a:t>Developers want predictable performance, not this</a:t>
            </a:r>
          </a:p>
          <a:p>
            <a:r>
              <a:rPr lang="en-GB" dirty="0"/>
              <a:t>Check per device – limits are raising</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40</a:t>
            </a:fld>
            <a:endParaRPr lang="en-US"/>
          </a:p>
        </p:txBody>
      </p:sp>
    </p:spTree>
    <p:extLst>
      <p:ext uri="{BB962C8B-B14F-4D97-AF65-F5344CB8AC3E}">
        <p14:creationId xmlns:p14="http://schemas.microsoft.com/office/powerpoint/2010/main" val="8803346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Tooling</a:t>
            </a:r>
          </a:p>
        </p:txBody>
      </p:sp>
      <p:sp>
        <p:nvSpPr>
          <p:cNvPr id="3" name="Content Placeholder 2"/>
          <p:cNvSpPr>
            <a:spLocks noGrp="1"/>
          </p:cNvSpPr>
          <p:nvPr>
            <p:ph idx="1"/>
          </p:nvPr>
        </p:nvSpPr>
        <p:spPr/>
        <p:txBody>
          <a:bodyPr/>
          <a:lstStyle/>
          <a:p>
            <a:r>
              <a:rPr lang="en-GB" dirty="0"/>
              <a:t>Vendor-specific tools are often quite good</a:t>
            </a:r>
          </a:p>
          <a:p>
            <a:r>
              <a:rPr lang="en-GB" dirty="0"/>
              <a:t>General tools are more limited (WIP)</a:t>
            </a:r>
          </a:p>
          <a:p>
            <a:r>
              <a:rPr lang="en-GB" dirty="0"/>
              <a:t>Use validation</a:t>
            </a:r>
          </a:p>
          <a:p>
            <a:pPr lvl="1"/>
            <a:r>
              <a:rPr lang="en-GB" dirty="0"/>
              <a:t>It won’t catch everything, but it’ll catch a lot</a:t>
            </a:r>
          </a:p>
          <a:p>
            <a:pPr lvl="1"/>
            <a:r>
              <a:rPr lang="en-GB" dirty="0"/>
              <a:t>Unless you’re embedded, future devices may change</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41</a:t>
            </a:fld>
            <a:endParaRPr lang="en-US"/>
          </a:p>
        </p:txBody>
      </p:sp>
    </p:spTree>
    <p:extLst>
      <p:ext uri="{BB962C8B-B14F-4D97-AF65-F5344CB8AC3E}">
        <p14:creationId xmlns:p14="http://schemas.microsoft.com/office/powerpoint/2010/main" val="4305566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Legacy engines</a:t>
            </a:r>
          </a:p>
        </p:txBody>
      </p:sp>
      <p:sp>
        <p:nvSpPr>
          <p:cNvPr id="3" name="Content Placeholder 2"/>
          <p:cNvSpPr>
            <a:spLocks noGrp="1"/>
          </p:cNvSpPr>
          <p:nvPr>
            <p:ph idx="1"/>
          </p:nvPr>
        </p:nvSpPr>
        <p:spPr/>
        <p:txBody>
          <a:bodyPr/>
          <a:lstStyle/>
          <a:p>
            <a:r>
              <a:rPr lang="en-GB" dirty="0"/>
              <a:t>“But our engine doesn’t work like that”</a:t>
            </a:r>
          </a:p>
          <a:p>
            <a:pPr lvl="1"/>
            <a:r>
              <a:rPr lang="en-GB" dirty="0"/>
              <a:t>We’ve been warning you…</a:t>
            </a:r>
          </a:p>
          <a:p>
            <a:r>
              <a:rPr lang="en-GB" dirty="0"/>
              <a:t>Drivers don’t do hidden optimisations any more</a:t>
            </a:r>
          </a:p>
          <a:p>
            <a:pPr lvl="1"/>
            <a:r>
              <a:rPr lang="en-GB" dirty="0"/>
              <a:t>Predictable performance is predictably </a:t>
            </a:r>
            <a:r>
              <a:rPr lang="en-GB" i="1" dirty="0"/>
              <a:t>low</a:t>
            </a:r>
            <a:r>
              <a:rPr lang="en-GB" dirty="0"/>
              <a:t>!</a:t>
            </a:r>
          </a:p>
          <a:p>
            <a:r>
              <a:rPr lang="en-GB" dirty="0"/>
              <a:t>Much better news if you’re starting from scratch</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42</a:t>
            </a:fld>
            <a:endParaRPr lang="en-US"/>
          </a:p>
        </p:txBody>
      </p:sp>
    </p:spTree>
    <p:extLst>
      <p:ext uri="{BB962C8B-B14F-4D97-AF65-F5344CB8AC3E}">
        <p14:creationId xmlns:p14="http://schemas.microsoft.com/office/powerpoint/2010/main" val="39277738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Design for the target</a:t>
            </a:r>
          </a:p>
        </p:txBody>
      </p:sp>
      <p:sp>
        <p:nvSpPr>
          <p:cNvPr id="3" name="Text Placeholder 2"/>
          <p:cNvSpPr>
            <a:spLocks noGrp="1"/>
          </p:cNvSpPr>
          <p:nvPr>
            <p:ph type="body" idx="1"/>
          </p:nvPr>
        </p:nvSpPr>
        <p:spPr/>
        <p:txBody>
          <a:bodyPr>
            <a:normAutofit/>
          </a:bodyPr>
          <a:lstStyle/>
          <a:p>
            <a:r>
              <a:rPr lang="en-GB" dirty="0"/>
              <a:t>Inconsolable: </a:t>
            </a:r>
            <a:r>
              <a:rPr lang="en-GB" i="1" dirty="0"/>
              <a:t>adj., won’t run on PlayStation, Xbox or Switch</a:t>
            </a:r>
            <a:endParaRPr lang="en-GB" dirty="0"/>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15856684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Don’t render as much</a:t>
            </a:r>
          </a:p>
        </p:txBody>
      </p:sp>
      <p:sp>
        <p:nvSpPr>
          <p:cNvPr id="3" name="Content Placeholder 2"/>
          <p:cNvSpPr>
            <a:spLocks noGrp="1"/>
          </p:cNvSpPr>
          <p:nvPr>
            <p:ph idx="1"/>
          </p:nvPr>
        </p:nvSpPr>
        <p:spPr/>
        <p:txBody>
          <a:bodyPr/>
          <a:lstStyle/>
          <a:p>
            <a:r>
              <a:rPr lang="en-GB" dirty="0"/>
              <a:t>Drop the resolution (and upscale)</a:t>
            </a:r>
          </a:p>
          <a:p>
            <a:r>
              <a:rPr lang="en-GB" dirty="0"/>
              <a:t>Drop the frame rate</a:t>
            </a:r>
          </a:p>
          <a:p>
            <a:r>
              <a:rPr lang="en-GB" dirty="0"/>
              <a:t>Hide things behind the UI</a:t>
            </a:r>
          </a:p>
          <a:p>
            <a:r>
              <a:rPr lang="en-GB" dirty="0"/>
              <a:t>Hide things behind the hands</a:t>
            </a:r>
          </a:p>
          <a:p>
            <a:r>
              <a:rPr lang="en-GB" dirty="0"/>
              <a:t>You can do this selectively</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44</a:t>
            </a:fld>
            <a:endParaRPr lang="en-US"/>
          </a:p>
        </p:txBody>
      </p:sp>
    </p:spTree>
    <p:extLst>
      <p:ext uri="{BB962C8B-B14F-4D97-AF65-F5344CB8AC3E}">
        <p14:creationId xmlns:p14="http://schemas.microsoft.com/office/powerpoint/2010/main" val="264384340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Let things cool down</a:t>
            </a:r>
          </a:p>
        </p:txBody>
      </p:sp>
      <p:sp>
        <p:nvSpPr>
          <p:cNvPr id="3" name="Content Placeholder 2"/>
          <p:cNvSpPr>
            <a:spLocks noGrp="1"/>
          </p:cNvSpPr>
          <p:nvPr>
            <p:ph idx="1"/>
          </p:nvPr>
        </p:nvSpPr>
        <p:spPr/>
        <p:txBody>
          <a:bodyPr/>
          <a:lstStyle/>
          <a:p>
            <a:r>
              <a:rPr lang="en-GB" dirty="0"/>
              <a:t>Design </a:t>
            </a:r>
            <a:r>
              <a:rPr lang="en-GB" dirty="0" err="1"/>
              <a:t>bursty</a:t>
            </a:r>
            <a:r>
              <a:rPr lang="en-GB" dirty="0"/>
              <a:t> sections</a:t>
            </a:r>
          </a:p>
          <a:p>
            <a:r>
              <a:rPr lang="en-GB" dirty="0"/>
              <a:t>Cool off in loading screens</a:t>
            </a:r>
          </a:p>
          <a:p>
            <a:r>
              <a:rPr lang="en-GB" dirty="0"/>
              <a:t>Do hard work early to avoid stuttering</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45</a:t>
            </a:fld>
            <a:endParaRPr lang="en-US"/>
          </a:p>
        </p:txBody>
      </p:sp>
    </p:spTree>
    <p:extLst>
      <p:ext uri="{BB962C8B-B14F-4D97-AF65-F5344CB8AC3E}">
        <p14:creationId xmlns:p14="http://schemas.microsoft.com/office/powerpoint/2010/main" val="127046026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 limits</a:t>
            </a:r>
          </a:p>
        </p:txBody>
      </p:sp>
      <p:sp>
        <p:nvSpPr>
          <p:cNvPr id="3" name="Content Placeholder 2"/>
          <p:cNvSpPr>
            <a:spLocks noGrp="1"/>
          </p:cNvSpPr>
          <p:nvPr>
            <p:ph idx="1"/>
          </p:nvPr>
        </p:nvSpPr>
        <p:spPr/>
        <p:txBody>
          <a:bodyPr/>
          <a:lstStyle/>
          <a:p>
            <a:r>
              <a:rPr lang="en-GB" dirty="0"/>
              <a:t>Use memory wisely (OOM killer!)</a:t>
            </a:r>
          </a:p>
          <a:p>
            <a:r>
              <a:rPr lang="en-GB" dirty="0"/>
              <a:t>Bandwidth isn’t always free</a:t>
            </a:r>
          </a:p>
          <a:p>
            <a:r>
              <a:rPr lang="en-GB" dirty="0"/>
              <a:t>Large games need to earn </a:t>
            </a:r>
            <a:r>
              <a:rPr lang="en-GB"/>
              <a:t>their storage</a:t>
            </a:r>
            <a:endParaRPr lang="en-GB" dirty="0"/>
          </a:p>
          <a:p>
            <a:r>
              <a:rPr lang="en-GB" dirty="0"/>
              <a:t>Games that kill the battery get deleted</a:t>
            </a:r>
          </a:p>
          <a:p>
            <a:pPr lvl="1"/>
            <a:r>
              <a:rPr lang="en-GB" dirty="0"/>
              <a:t>Make sure you’re not running in the background!</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46</a:t>
            </a:fld>
            <a:endParaRPr lang="en-US"/>
          </a:p>
        </p:txBody>
      </p:sp>
    </p:spTree>
    <p:extLst>
      <p:ext uri="{BB962C8B-B14F-4D97-AF65-F5344CB8AC3E}">
        <p14:creationId xmlns:p14="http://schemas.microsoft.com/office/powerpoint/2010/main" val="36942472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Summary</a:t>
            </a:r>
          </a:p>
        </p:txBody>
      </p:sp>
      <p:sp>
        <p:nvSpPr>
          <p:cNvPr id="3" name="Text Placeholder 2"/>
          <p:cNvSpPr>
            <a:spLocks noGrp="1"/>
          </p:cNvSpPr>
          <p:nvPr>
            <p:ph type="body" idx="1"/>
          </p:nvPr>
        </p:nvSpPr>
        <p:spPr/>
        <p:txBody>
          <a:bodyPr/>
          <a:lstStyle/>
          <a:p>
            <a:r>
              <a:rPr lang="en-GB" dirty="0"/>
              <a:t>Wake up now</a:t>
            </a:r>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413016405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Take-home messages</a:t>
            </a:r>
          </a:p>
        </p:txBody>
      </p:sp>
      <p:sp>
        <p:nvSpPr>
          <p:cNvPr id="3" name="Content Placeholder 2"/>
          <p:cNvSpPr>
            <a:spLocks noGrp="1"/>
          </p:cNvSpPr>
          <p:nvPr>
            <p:ph idx="1"/>
          </p:nvPr>
        </p:nvSpPr>
        <p:spPr/>
        <p:txBody>
          <a:bodyPr/>
          <a:lstStyle/>
          <a:p>
            <a:r>
              <a:rPr lang="en-GB" dirty="0"/>
              <a:t>The RAM is evil</a:t>
            </a:r>
          </a:p>
          <a:p>
            <a:endParaRPr lang="en-GB" dirty="0"/>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48</a:t>
            </a:fld>
            <a:endParaRPr lang="en-US"/>
          </a:p>
        </p:txBody>
      </p:sp>
      <p:pic>
        <p:nvPicPr>
          <p:cNvPr id="6" name="Picture 5"/>
          <p:cNvPicPr>
            <a:picLocks noChangeAspect="1"/>
          </p:cNvPicPr>
          <p:nvPr/>
        </p:nvPicPr>
        <p:blipFill>
          <a:blip r:embed="rId3"/>
          <a:stretch>
            <a:fillRect/>
          </a:stretch>
        </p:blipFill>
        <p:spPr>
          <a:xfrm>
            <a:off x="5354779" y="1514036"/>
            <a:ext cx="4149670" cy="4175051"/>
          </a:xfrm>
          <a:prstGeom prst="rect">
            <a:avLst/>
          </a:prstGeom>
          <a:solidFill>
            <a:schemeClr val="bg1"/>
          </a:solidFill>
          <a:ln w="76200">
            <a:solidFill>
              <a:schemeClr val="tx1"/>
            </a:solidFill>
          </a:ln>
        </p:spPr>
      </p:pic>
    </p:spTree>
    <p:extLst>
      <p:ext uri="{BB962C8B-B14F-4D97-AF65-F5344CB8AC3E}">
        <p14:creationId xmlns:p14="http://schemas.microsoft.com/office/powerpoint/2010/main" val="2279595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What’s “mobile”?</a:t>
            </a:r>
          </a:p>
        </p:txBody>
      </p:sp>
      <p:sp>
        <p:nvSpPr>
          <p:cNvPr id="3" name="Content Placeholder 2"/>
          <p:cNvSpPr>
            <a:spLocks noGrp="1"/>
          </p:cNvSpPr>
          <p:nvPr>
            <p:ph idx="1"/>
          </p:nvPr>
        </p:nvSpPr>
        <p:spPr/>
        <p:txBody>
          <a:bodyPr/>
          <a:lstStyle/>
          <a:p>
            <a:r>
              <a:rPr lang="en-GB" dirty="0"/>
              <a:t>Limited power budget</a:t>
            </a:r>
          </a:p>
          <a:p>
            <a:pPr lvl="1"/>
            <a:r>
              <a:rPr lang="en-GB" dirty="0"/>
              <a:t>Small batteries or low cable power</a:t>
            </a:r>
          </a:p>
          <a:p>
            <a:r>
              <a:rPr lang="en-GB" dirty="0"/>
              <a:t>Passive cooling (usually)</a:t>
            </a:r>
          </a:p>
          <a:p>
            <a:r>
              <a:rPr lang="en-GB" dirty="0"/>
              <a:t>Shared memory interface (usually)</a:t>
            </a:r>
          </a:p>
          <a:p>
            <a:r>
              <a:rPr lang="en-GB" dirty="0"/>
              <a:t>Might not be “mobile” (embedded, STB, automotive)</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a:t>
            </a:fld>
            <a:endParaRPr lang="en-US"/>
          </a:p>
        </p:txBody>
      </p:sp>
    </p:spTree>
    <p:extLst>
      <p:ext uri="{BB962C8B-B14F-4D97-AF65-F5344CB8AC3E}">
        <p14:creationId xmlns:p14="http://schemas.microsoft.com/office/powerpoint/2010/main" val="14440020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Take-home messages</a:t>
            </a:r>
          </a:p>
        </p:txBody>
      </p:sp>
      <p:sp>
        <p:nvSpPr>
          <p:cNvPr id="3" name="Content Placeholder 2"/>
          <p:cNvSpPr>
            <a:spLocks noGrp="1"/>
          </p:cNvSpPr>
          <p:nvPr>
            <p:ph idx="1"/>
          </p:nvPr>
        </p:nvSpPr>
        <p:spPr/>
        <p:txBody>
          <a:bodyPr/>
          <a:lstStyle/>
          <a:p>
            <a:r>
              <a:rPr lang="en-GB" dirty="0"/>
              <a:t>The RAM is evil</a:t>
            </a:r>
          </a:p>
          <a:p>
            <a:r>
              <a:rPr lang="en-GB" dirty="0"/>
              <a:t>All GPUs are different</a:t>
            </a:r>
          </a:p>
          <a:p>
            <a:r>
              <a:rPr lang="en-GB" dirty="0"/>
              <a:t>Some are more different than others</a:t>
            </a:r>
          </a:p>
          <a:p>
            <a:r>
              <a:rPr lang="en-GB" dirty="0"/>
              <a:t>The situation is improving</a:t>
            </a:r>
          </a:p>
          <a:p>
            <a:r>
              <a:rPr lang="en-GB" dirty="0"/>
              <a:t>We need your help</a:t>
            </a:r>
          </a:p>
          <a:p>
            <a:endParaRPr lang="en-GB" dirty="0"/>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49</a:t>
            </a:fld>
            <a:endParaRPr lang="en-US"/>
          </a:p>
        </p:txBody>
      </p:sp>
    </p:spTree>
    <p:extLst>
      <p:ext uri="{BB962C8B-B14F-4D97-AF65-F5344CB8AC3E}">
        <p14:creationId xmlns:p14="http://schemas.microsoft.com/office/powerpoint/2010/main" val="32084632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More information</a:t>
            </a:r>
          </a:p>
        </p:txBody>
      </p:sp>
      <p:sp>
        <p:nvSpPr>
          <p:cNvPr id="3" name="Content Placeholder 2"/>
          <p:cNvSpPr>
            <a:spLocks noGrp="1"/>
          </p:cNvSpPr>
          <p:nvPr>
            <p:ph idx="1"/>
          </p:nvPr>
        </p:nvSpPr>
        <p:spPr/>
        <p:txBody>
          <a:bodyPr/>
          <a:lstStyle/>
          <a:p>
            <a:r>
              <a:rPr lang="en-GB" dirty="0">
                <a:hlinkClick r:id="rId2"/>
              </a:rPr>
              <a:t>https://developer.samsung.com/game/</a:t>
            </a:r>
            <a:endParaRPr lang="en-GB" dirty="0"/>
          </a:p>
          <a:p>
            <a:r>
              <a:rPr lang="en-GB" dirty="0" err="1"/>
              <a:t>a.garrard</a:t>
            </a:r>
            <a:r>
              <a:rPr lang="en-GB" dirty="0"/>
              <a:t> at samsung.com</a:t>
            </a:r>
          </a:p>
          <a:p>
            <a:r>
              <a:rPr lang="en-GB" dirty="0"/>
              <a:t>Talk to us, your chip vendors and Khronos!</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50</a:t>
            </a:fld>
            <a:endParaRPr lang="en-US"/>
          </a:p>
        </p:txBody>
      </p:sp>
    </p:spTree>
    <p:extLst>
      <p:ext uri="{BB962C8B-B14F-4D97-AF65-F5344CB8AC3E}">
        <p14:creationId xmlns:p14="http://schemas.microsoft.com/office/powerpoint/2010/main" val="12252838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091" y="458076"/>
            <a:ext cx="6552241" cy="799224"/>
          </a:xfrm>
        </p:spPr>
        <p:txBody>
          <a:bodyPr/>
          <a:lstStyle/>
          <a:p>
            <a:r>
              <a:rPr lang="en-GB" dirty="0"/>
              <a:t>Totally unfair comparison</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5</a:t>
            </a:fld>
            <a:endParaRPr lang="en-US"/>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490369798"/>
              </p:ext>
            </p:extLst>
          </p:nvPr>
        </p:nvGraphicFramePr>
        <p:xfrm>
          <a:off x="625475" y="2139950"/>
          <a:ext cx="10823575" cy="3525838"/>
        </p:xfrm>
        <a:graphic>
          <a:graphicData uri="http://schemas.openxmlformats.org/drawingml/2006/chart">
            <c:chart xmlns:c="http://schemas.openxmlformats.org/drawingml/2006/chart" xmlns:r="http://schemas.openxmlformats.org/officeDocument/2006/relationships" r:id="rId3"/>
          </a:graphicData>
        </a:graphic>
      </p:graphicFrame>
      <p:sp>
        <p:nvSpPr>
          <p:cNvPr id="6" name="AutoShape 3"/>
          <p:cNvSpPr>
            <a:spLocks noChangeAspect="1" noChangeArrowheads="1" noTextEdit="1"/>
          </p:cNvSpPr>
          <p:nvPr/>
        </p:nvSpPr>
        <p:spPr bwMode="auto">
          <a:xfrm>
            <a:off x="485775" y="2005013"/>
            <a:ext cx="11102975" cy="3849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 name="Rectangle 5"/>
          <p:cNvSpPr>
            <a:spLocks noChangeArrowheads="1"/>
          </p:cNvSpPr>
          <p:nvPr/>
        </p:nvSpPr>
        <p:spPr bwMode="auto">
          <a:xfrm>
            <a:off x="485775" y="1645921"/>
            <a:ext cx="11104563" cy="4208780"/>
          </a:xfrm>
          <a:prstGeom prst="rect">
            <a:avLst/>
          </a:prstGeom>
          <a:solidFill>
            <a:srgbClr val="F3F3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 name="Freeform 6"/>
          <p:cNvSpPr>
            <a:spLocks noEditPoints="1"/>
          </p:cNvSpPr>
          <p:nvPr/>
        </p:nvSpPr>
        <p:spPr bwMode="auto">
          <a:xfrm>
            <a:off x="625475" y="1814830"/>
            <a:ext cx="10823575" cy="2216150"/>
          </a:xfrm>
          <a:custGeom>
            <a:avLst/>
            <a:gdLst>
              <a:gd name="T0" fmla="*/ 0 w 6818"/>
              <a:gd name="T1" fmla="*/ 1390 h 1396"/>
              <a:gd name="T2" fmla="*/ 6818 w 6818"/>
              <a:gd name="T3" fmla="*/ 1390 h 1396"/>
              <a:gd name="T4" fmla="*/ 6818 w 6818"/>
              <a:gd name="T5" fmla="*/ 1396 h 1396"/>
              <a:gd name="T6" fmla="*/ 0 w 6818"/>
              <a:gd name="T7" fmla="*/ 1396 h 1396"/>
              <a:gd name="T8" fmla="*/ 0 w 6818"/>
              <a:gd name="T9" fmla="*/ 1390 h 1396"/>
              <a:gd name="T10" fmla="*/ 0 w 6818"/>
              <a:gd name="T11" fmla="*/ 1043 h 1396"/>
              <a:gd name="T12" fmla="*/ 6818 w 6818"/>
              <a:gd name="T13" fmla="*/ 1043 h 1396"/>
              <a:gd name="T14" fmla="*/ 6818 w 6818"/>
              <a:gd name="T15" fmla="*/ 1049 h 1396"/>
              <a:gd name="T16" fmla="*/ 0 w 6818"/>
              <a:gd name="T17" fmla="*/ 1049 h 1396"/>
              <a:gd name="T18" fmla="*/ 0 w 6818"/>
              <a:gd name="T19" fmla="*/ 1043 h 1396"/>
              <a:gd name="T20" fmla="*/ 0 w 6818"/>
              <a:gd name="T21" fmla="*/ 695 h 1396"/>
              <a:gd name="T22" fmla="*/ 6818 w 6818"/>
              <a:gd name="T23" fmla="*/ 695 h 1396"/>
              <a:gd name="T24" fmla="*/ 6818 w 6818"/>
              <a:gd name="T25" fmla="*/ 701 h 1396"/>
              <a:gd name="T26" fmla="*/ 0 w 6818"/>
              <a:gd name="T27" fmla="*/ 701 h 1396"/>
              <a:gd name="T28" fmla="*/ 0 w 6818"/>
              <a:gd name="T29" fmla="*/ 695 h 1396"/>
              <a:gd name="T30" fmla="*/ 0 w 6818"/>
              <a:gd name="T31" fmla="*/ 348 h 1396"/>
              <a:gd name="T32" fmla="*/ 6818 w 6818"/>
              <a:gd name="T33" fmla="*/ 348 h 1396"/>
              <a:gd name="T34" fmla="*/ 6818 w 6818"/>
              <a:gd name="T35" fmla="*/ 354 h 1396"/>
              <a:gd name="T36" fmla="*/ 0 w 6818"/>
              <a:gd name="T37" fmla="*/ 354 h 1396"/>
              <a:gd name="T38" fmla="*/ 0 w 6818"/>
              <a:gd name="T39" fmla="*/ 348 h 1396"/>
              <a:gd name="T40" fmla="*/ 0 w 6818"/>
              <a:gd name="T41" fmla="*/ 0 h 1396"/>
              <a:gd name="T42" fmla="*/ 6818 w 6818"/>
              <a:gd name="T43" fmla="*/ 0 h 1396"/>
              <a:gd name="T44" fmla="*/ 6818 w 6818"/>
              <a:gd name="T45" fmla="*/ 6 h 1396"/>
              <a:gd name="T46" fmla="*/ 0 w 6818"/>
              <a:gd name="T47" fmla="*/ 6 h 1396"/>
              <a:gd name="T48" fmla="*/ 0 w 6818"/>
              <a:gd name="T49" fmla="*/ 0 h 1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818" h="1396">
                <a:moveTo>
                  <a:pt x="0" y="1390"/>
                </a:moveTo>
                <a:lnTo>
                  <a:pt x="6818" y="1390"/>
                </a:lnTo>
                <a:lnTo>
                  <a:pt x="6818" y="1396"/>
                </a:lnTo>
                <a:lnTo>
                  <a:pt x="0" y="1396"/>
                </a:lnTo>
                <a:lnTo>
                  <a:pt x="0" y="1390"/>
                </a:lnTo>
                <a:close/>
                <a:moveTo>
                  <a:pt x="0" y="1043"/>
                </a:moveTo>
                <a:lnTo>
                  <a:pt x="6818" y="1043"/>
                </a:lnTo>
                <a:lnTo>
                  <a:pt x="6818" y="1049"/>
                </a:lnTo>
                <a:lnTo>
                  <a:pt x="0" y="1049"/>
                </a:lnTo>
                <a:lnTo>
                  <a:pt x="0" y="1043"/>
                </a:lnTo>
                <a:close/>
                <a:moveTo>
                  <a:pt x="0" y="695"/>
                </a:moveTo>
                <a:lnTo>
                  <a:pt x="6818" y="695"/>
                </a:lnTo>
                <a:lnTo>
                  <a:pt x="6818" y="701"/>
                </a:lnTo>
                <a:lnTo>
                  <a:pt x="0" y="701"/>
                </a:lnTo>
                <a:lnTo>
                  <a:pt x="0" y="695"/>
                </a:lnTo>
                <a:close/>
                <a:moveTo>
                  <a:pt x="0" y="348"/>
                </a:moveTo>
                <a:lnTo>
                  <a:pt x="6818" y="348"/>
                </a:lnTo>
                <a:lnTo>
                  <a:pt x="6818" y="354"/>
                </a:lnTo>
                <a:lnTo>
                  <a:pt x="0" y="354"/>
                </a:lnTo>
                <a:lnTo>
                  <a:pt x="0" y="348"/>
                </a:lnTo>
                <a:close/>
                <a:moveTo>
                  <a:pt x="0" y="0"/>
                </a:moveTo>
                <a:lnTo>
                  <a:pt x="6818" y="0"/>
                </a:lnTo>
                <a:lnTo>
                  <a:pt x="6818" y="6"/>
                </a:lnTo>
                <a:lnTo>
                  <a:pt x="0" y="6"/>
                </a:lnTo>
                <a:lnTo>
                  <a:pt x="0" y="0"/>
                </a:lnTo>
                <a:close/>
              </a:path>
            </a:pathLst>
          </a:custGeom>
          <a:solidFill>
            <a:srgbClr val="BBDFFF"/>
          </a:solidFill>
          <a:ln w="1588" cap="flat">
            <a:solidFill>
              <a:srgbClr val="BBDFF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9" name="Rectangle 9"/>
          <p:cNvSpPr>
            <a:spLocks noChangeArrowheads="1"/>
          </p:cNvSpPr>
          <p:nvPr/>
        </p:nvSpPr>
        <p:spPr bwMode="auto">
          <a:xfrm>
            <a:off x="625475" y="4572318"/>
            <a:ext cx="10823575" cy="9525"/>
          </a:xfrm>
          <a:prstGeom prst="rect">
            <a:avLst/>
          </a:prstGeom>
          <a:solidFill>
            <a:srgbClr val="BBDFFF"/>
          </a:solidFill>
          <a:ln w="1588" cap="flat">
            <a:solidFill>
              <a:srgbClr val="BBDFFF"/>
            </a:solidFill>
            <a:prstDash val="solid"/>
            <a:bevel/>
            <a:headEnd/>
            <a:tailEnd/>
          </a:ln>
        </p:spPr>
        <p:txBody>
          <a:bodyPr vert="horz" wrap="square" lIns="91440" tIns="45720" rIns="91440" bIns="45720" numCol="1" anchor="t" anchorCtr="0" compatLnSpc="1">
            <a:prstTxWarp prst="textNoShape">
              <a:avLst/>
            </a:prstTxWarp>
          </a:bodyPr>
          <a:lstStyle/>
          <a:p>
            <a:endParaRPr lang="en-GB"/>
          </a:p>
        </p:txBody>
      </p:sp>
      <p:sp>
        <p:nvSpPr>
          <p:cNvPr id="10" name="Rectangle 18"/>
          <p:cNvSpPr>
            <a:spLocks noChangeArrowheads="1"/>
          </p:cNvSpPr>
          <p:nvPr/>
        </p:nvSpPr>
        <p:spPr bwMode="auto">
          <a:xfrm>
            <a:off x="8040688" y="1970405"/>
            <a:ext cx="1269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2960x1440</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sp>
        <p:nvSpPr>
          <p:cNvPr id="11" name="Rectangle 20"/>
          <p:cNvSpPr>
            <a:spLocks noChangeArrowheads="1"/>
          </p:cNvSpPr>
          <p:nvPr/>
        </p:nvSpPr>
        <p:spPr bwMode="auto">
          <a:xfrm>
            <a:off x="745173" y="4641215"/>
            <a:ext cx="1840247"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rPr>
              <a:t>RAM Bandwidth</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(22.7x)</a:t>
            </a:r>
            <a:endParaRPr kumimoji="0" lang="en-US" altLang="en-US" sz="1800" b="0" i="0" u="none" strike="noStrike" cap="none" normalizeH="0" baseline="0" dirty="0">
              <a:ln>
                <a:noFill/>
              </a:ln>
              <a:effectLst/>
              <a:latin typeface="Arial" panose="020B0604020202020204" pitchFamily="34" charset="0"/>
            </a:endParaRPr>
          </a:p>
        </p:txBody>
      </p:sp>
      <p:sp>
        <p:nvSpPr>
          <p:cNvPr id="13" name="Rectangle 21"/>
          <p:cNvSpPr>
            <a:spLocks noChangeArrowheads="1"/>
          </p:cNvSpPr>
          <p:nvPr/>
        </p:nvSpPr>
        <p:spPr bwMode="auto">
          <a:xfrm>
            <a:off x="3374390" y="4641215"/>
            <a:ext cx="10403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rPr>
              <a:t>GFLOPS</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(36.8x)</a:t>
            </a:r>
            <a:endParaRPr kumimoji="0" lang="en-US" altLang="en-US" sz="1800" b="0" i="0" u="none" strike="noStrike" cap="none" normalizeH="0" baseline="0" dirty="0">
              <a:ln>
                <a:noFill/>
              </a:ln>
              <a:effectLst/>
              <a:latin typeface="Arial" panose="020B0604020202020204" pitchFamily="34" charset="0"/>
            </a:endParaRPr>
          </a:p>
        </p:txBody>
      </p:sp>
      <p:sp>
        <p:nvSpPr>
          <p:cNvPr id="14" name="Rectangle 22"/>
          <p:cNvSpPr>
            <a:spLocks noChangeArrowheads="1"/>
          </p:cNvSpPr>
          <p:nvPr/>
        </p:nvSpPr>
        <p:spPr bwMode="auto">
          <a:xfrm>
            <a:off x="5387211" y="4641215"/>
            <a:ext cx="131125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rPr>
              <a:t>GPU Cores</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(256x)</a:t>
            </a:r>
            <a:endParaRPr kumimoji="0" lang="en-US" altLang="en-US" sz="1800" b="0" i="0" u="none" strike="noStrike" cap="none" normalizeH="0" baseline="0" dirty="0">
              <a:ln>
                <a:noFill/>
              </a:ln>
              <a:effectLst/>
              <a:latin typeface="Arial" panose="020B0604020202020204" pitchFamily="34" charset="0"/>
            </a:endParaRPr>
          </a:p>
        </p:txBody>
      </p:sp>
      <p:sp>
        <p:nvSpPr>
          <p:cNvPr id="15" name="Rectangle 23"/>
          <p:cNvSpPr>
            <a:spLocks noChangeArrowheads="1"/>
          </p:cNvSpPr>
          <p:nvPr/>
        </p:nvSpPr>
        <p:spPr bwMode="auto">
          <a:xfrm>
            <a:off x="7415848" y="4641215"/>
            <a:ext cx="157094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rPr>
              <a:t>Display pixels</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(0.49x)</a:t>
            </a:r>
            <a:endParaRPr kumimoji="0" lang="en-US" altLang="en-US" sz="1800" b="0" i="0" u="none" strike="noStrike" cap="none" normalizeH="0" baseline="0" dirty="0">
              <a:ln>
                <a:noFill/>
              </a:ln>
              <a:effectLst/>
              <a:latin typeface="Arial" panose="020B0604020202020204" pitchFamily="34" charset="0"/>
            </a:endParaRPr>
          </a:p>
        </p:txBody>
      </p:sp>
      <p:sp>
        <p:nvSpPr>
          <p:cNvPr id="16" name="Rectangle 24"/>
          <p:cNvSpPr>
            <a:spLocks noChangeArrowheads="1"/>
          </p:cNvSpPr>
          <p:nvPr/>
        </p:nvSpPr>
        <p:spPr bwMode="auto">
          <a:xfrm>
            <a:off x="10015538" y="4641215"/>
            <a:ext cx="732573"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effectLst/>
                <a:latin typeface="Arial" panose="020B0604020202020204" pitchFamily="34" charset="0"/>
              </a:rPr>
              <a:t>Power</a:t>
            </a:r>
            <a:br>
              <a:rPr kumimoji="0" lang="en-US" altLang="en-US" sz="2000" b="0" i="0" u="none" strike="noStrike" cap="none" normalizeH="0" baseline="0" dirty="0">
                <a:ln>
                  <a:noFill/>
                </a:ln>
                <a:effectLst/>
                <a:latin typeface="Arial" panose="020B0604020202020204" pitchFamily="34" charset="0"/>
              </a:rPr>
            </a:br>
            <a:r>
              <a:rPr kumimoji="0" lang="en-US" altLang="en-US" sz="2000" b="0" i="0" u="none" strike="noStrike" cap="none" normalizeH="0" baseline="0" dirty="0">
                <a:ln>
                  <a:noFill/>
                </a:ln>
                <a:effectLst/>
                <a:latin typeface="Arial" panose="020B0604020202020204" pitchFamily="34" charset="0"/>
              </a:rPr>
              <a:t>(~60x)</a:t>
            </a:r>
            <a:endParaRPr kumimoji="0" lang="en-US" altLang="en-US" sz="1800" b="0" i="0" u="none" strike="noStrike" cap="none" normalizeH="0" baseline="0" dirty="0">
              <a:ln>
                <a:noFill/>
              </a:ln>
              <a:effectLst/>
              <a:latin typeface="Arial" panose="020B0604020202020204" pitchFamily="34" charset="0"/>
            </a:endParaRPr>
          </a:p>
        </p:txBody>
      </p:sp>
      <p:sp>
        <p:nvSpPr>
          <p:cNvPr id="17" name="Rectangle 25"/>
          <p:cNvSpPr>
            <a:spLocks noChangeArrowheads="1"/>
          </p:cNvSpPr>
          <p:nvPr/>
        </p:nvSpPr>
        <p:spPr bwMode="auto">
          <a:xfrm>
            <a:off x="1717675" y="5537200"/>
            <a:ext cx="127000" cy="128587"/>
          </a:xfrm>
          <a:prstGeom prst="rect">
            <a:avLst/>
          </a:prstGeom>
          <a:solidFill>
            <a:srgbClr val="76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Rectangle 26"/>
          <p:cNvSpPr>
            <a:spLocks noChangeArrowheads="1"/>
          </p:cNvSpPr>
          <p:nvPr/>
        </p:nvSpPr>
        <p:spPr bwMode="auto">
          <a:xfrm>
            <a:off x="1905000" y="5453063"/>
            <a:ext cx="349191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NVIDIA GV100-400-A1 Titan V</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19" name="Rectangle 27"/>
          <p:cNvSpPr>
            <a:spLocks noChangeArrowheads="1"/>
          </p:cNvSpPr>
          <p:nvPr/>
        </p:nvSpPr>
        <p:spPr bwMode="auto">
          <a:xfrm>
            <a:off x="6011863" y="5537200"/>
            <a:ext cx="127000" cy="128587"/>
          </a:xfrm>
          <a:prstGeom prst="rect">
            <a:avLst/>
          </a:prstGeom>
          <a:solidFill>
            <a:srgbClr val="1428A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Rectangle 28"/>
          <p:cNvSpPr>
            <a:spLocks noChangeArrowheads="1"/>
          </p:cNvSpPr>
          <p:nvPr/>
        </p:nvSpPr>
        <p:spPr bwMode="auto">
          <a:xfrm>
            <a:off x="6199188" y="5453063"/>
            <a:ext cx="427360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Samsung </a:t>
            </a:r>
            <a:r>
              <a:rPr kumimoji="0" lang="en-US" altLang="en-US" sz="2000" b="0" i="0" u="none" strike="noStrike" cap="none" normalizeH="0" baseline="0" dirty="0" err="1">
                <a:ln>
                  <a:noFill/>
                </a:ln>
                <a:solidFill>
                  <a:srgbClr val="1428A0"/>
                </a:solidFill>
                <a:effectLst/>
                <a:latin typeface="Arial" panose="020B0604020202020204" pitchFamily="34" charset="0"/>
              </a:rPr>
              <a:t>Exynos</a:t>
            </a:r>
            <a:r>
              <a:rPr kumimoji="0" lang="en-US" altLang="en-US" sz="2000" b="0" i="0" u="none" strike="noStrike" cap="none" normalizeH="0" baseline="0" dirty="0">
                <a:ln>
                  <a:noFill/>
                </a:ln>
                <a:solidFill>
                  <a:srgbClr val="1428A0"/>
                </a:solidFill>
                <a:effectLst/>
                <a:latin typeface="Arial" panose="020B0604020202020204" pitchFamily="34" charset="0"/>
              </a:rPr>
              <a:t> 9 8895 (Galaxy S8)</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sp>
        <p:nvSpPr>
          <p:cNvPr id="21" name="Freeform 7"/>
          <p:cNvSpPr>
            <a:spLocks noEditPoints="1"/>
          </p:cNvSpPr>
          <p:nvPr/>
        </p:nvSpPr>
        <p:spPr bwMode="auto">
          <a:xfrm>
            <a:off x="969963" y="3475355"/>
            <a:ext cx="9197975" cy="1101725"/>
          </a:xfrm>
          <a:custGeom>
            <a:avLst/>
            <a:gdLst>
              <a:gd name="T0" fmla="*/ 0 w 5794"/>
              <a:gd name="T1" fmla="*/ 0 h 694"/>
              <a:gd name="T2" fmla="*/ 339 w 5794"/>
              <a:gd name="T3" fmla="*/ 0 h 694"/>
              <a:gd name="T4" fmla="*/ 339 w 5794"/>
              <a:gd name="T5" fmla="*/ 694 h 694"/>
              <a:gd name="T6" fmla="*/ 0 w 5794"/>
              <a:gd name="T7" fmla="*/ 694 h 694"/>
              <a:gd name="T8" fmla="*/ 0 w 5794"/>
              <a:gd name="T9" fmla="*/ 0 h 694"/>
              <a:gd name="T10" fmla="*/ 1364 w 5794"/>
              <a:gd name="T11" fmla="*/ 0 h 694"/>
              <a:gd name="T12" fmla="*/ 1703 w 5794"/>
              <a:gd name="T13" fmla="*/ 0 h 694"/>
              <a:gd name="T14" fmla="*/ 1703 w 5794"/>
              <a:gd name="T15" fmla="*/ 694 h 694"/>
              <a:gd name="T16" fmla="*/ 1364 w 5794"/>
              <a:gd name="T17" fmla="*/ 694 h 694"/>
              <a:gd name="T18" fmla="*/ 1364 w 5794"/>
              <a:gd name="T19" fmla="*/ 0 h 694"/>
              <a:gd name="T20" fmla="*/ 2727 w 5794"/>
              <a:gd name="T21" fmla="*/ 0 h 694"/>
              <a:gd name="T22" fmla="*/ 3066 w 5794"/>
              <a:gd name="T23" fmla="*/ 0 h 694"/>
              <a:gd name="T24" fmla="*/ 3066 w 5794"/>
              <a:gd name="T25" fmla="*/ 694 h 694"/>
              <a:gd name="T26" fmla="*/ 2727 w 5794"/>
              <a:gd name="T27" fmla="*/ 694 h 694"/>
              <a:gd name="T28" fmla="*/ 2727 w 5794"/>
              <a:gd name="T29" fmla="*/ 0 h 694"/>
              <a:gd name="T30" fmla="*/ 4091 w 5794"/>
              <a:gd name="T31" fmla="*/ 0 h 694"/>
              <a:gd name="T32" fmla="*/ 4430 w 5794"/>
              <a:gd name="T33" fmla="*/ 0 h 694"/>
              <a:gd name="T34" fmla="*/ 4430 w 5794"/>
              <a:gd name="T35" fmla="*/ 694 h 694"/>
              <a:gd name="T36" fmla="*/ 4091 w 5794"/>
              <a:gd name="T37" fmla="*/ 694 h 694"/>
              <a:gd name="T38" fmla="*/ 4091 w 5794"/>
              <a:gd name="T39" fmla="*/ 0 h 694"/>
              <a:gd name="T40" fmla="*/ 5454 w 5794"/>
              <a:gd name="T41" fmla="*/ 0 h 694"/>
              <a:gd name="T42" fmla="*/ 5794 w 5794"/>
              <a:gd name="T43" fmla="*/ 0 h 694"/>
              <a:gd name="T44" fmla="*/ 5794 w 5794"/>
              <a:gd name="T45" fmla="*/ 694 h 694"/>
              <a:gd name="T46" fmla="*/ 5454 w 5794"/>
              <a:gd name="T47" fmla="*/ 694 h 694"/>
              <a:gd name="T48" fmla="*/ 5454 w 5794"/>
              <a:gd name="T49" fmla="*/ 0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94" h="694">
                <a:moveTo>
                  <a:pt x="0" y="0"/>
                </a:moveTo>
                <a:lnTo>
                  <a:pt x="339" y="0"/>
                </a:lnTo>
                <a:lnTo>
                  <a:pt x="339" y="694"/>
                </a:lnTo>
                <a:lnTo>
                  <a:pt x="0" y="694"/>
                </a:lnTo>
                <a:lnTo>
                  <a:pt x="0" y="0"/>
                </a:lnTo>
                <a:close/>
                <a:moveTo>
                  <a:pt x="1364" y="0"/>
                </a:moveTo>
                <a:lnTo>
                  <a:pt x="1703" y="0"/>
                </a:lnTo>
                <a:lnTo>
                  <a:pt x="1703" y="694"/>
                </a:lnTo>
                <a:lnTo>
                  <a:pt x="1364" y="694"/>
                </a:lnTo>
                <a:lnTo>
                  <a:pt x="1364" y="0"/>
                </a:lnTo>
                <a:close/>
                <a:moveTo>
                  <a:pt x="2727" y="0"/>
                </a:moveTo>
                <a:lnTo>
                  <a:pt x="3066" y="0"/>
                </a:lnTo>
                <a:lnTo>
                  <a:pt x="3066" y="694"/>
                </a:lnTo>
                <a:lnTo>
                  <a:pt x="2727" y="694"/>
                </a:lnTo>
                <a:lnTo>
                  <a:pt x="2727" y="0"/>
                </a:lnTo>
                <a:close/>
                <a:moveTo>
                  <a:pt x="4091" y="0"/>
                </a:moveTo>
                <a:lnTo>
                  <a:pt x="4430" y="0"/>
                </a:lnTo>
                <a:lnTo>
                  <a:pt x="4430" y="694"/>
                </a:lnTo>
                <a:lnTo>
                  <a:pt x="4091" y="694"/>
                </a:lnTo>
                <a:lnTo>
                  <a:pt x="4091" y="0"/>
                </a:lnTo>
                <a:close/>
                <a:moveTo>
                  <a:pt x="5454" y="0"/>
                </a:moveTo>
                <a:lnTo>
                  <a:pt x="5794" y="0"/>
                </a:lnTo>
                <a:lnTo>
                  <a:pt x="5794" y="694"/>
                </a:lnTo>
                <a:lnTo>
                  <a:pt x="5454" y="694"/>
                </a:lnTo>
                <a:lnTo>
                  <a:pt x="5454" y="0"/>
                </a:lnTo>
                <a:close/>
              </a:path>
            </a:pathLst>
          </a:custGeom>
          <a:solidFill>
            <a:srgbClr val="76B9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8"/>
          <p:cNvSpPr>
            <a:spLocks noEditPoints="1"/>
          </p:cNvSpPr>
          <p:nvPr/>
        </p:nvSpPr>
        <p:spPr bwMode="auto">
          <a:xfrm>
            <a:off x="1908175" y="2308543"/>
            <a:ext cx="9196388" cy="2268537"/>
          </a:xfrm>
          <a:custGeom>
            <a:avLst/>
            <a:gdLst>
              <a:gd name="T0" fmla="*/ 0 w 5793"/>
              <a:gd name="T1" fmla="*/ 1399 h 1429"/>
              <a:gd name="T2" fmla="*/ 339 w 5793"/>
              <a:gd name="T3" fmla="*/ 1399 h 1429"/>
              <a:gd name="T4" fmla="*/ 339 w 5793"/>
              <a:gd name="T5" fmla="*/ 1429 h 1429"/>
              <a:gd name="T6" fmla="*/ 0 w 5793"/>
              <a:gd name="T7" fmla="*/ 1429 h 1429"/>
              <a:gd name="T8" fmla="*/ 0 w 5793"/>
              <a:gd name="T9" fmla="*/ 1399 h 1429"/>
              <a:gd name="T10" fmla="*/ 1363 w 5793"/>
              <a:gd name="T11" fmla="*/ 1411 h 1429"/>
              <a:gd name="T12" fmla="*/ 1702 w 5793"/>
              <a:gd name="T13" fmla="*/ 1411 h 1429"/>
              <a:gd name="T14" fmla="*/ 1702 w 5793"/>
              <a:gd name="T15" fmla="*/ 1429 h 1429"/>
              <a:gd name="T16" fmla="*/ 1363 w 5793"/>
              <a:gd name="T17" fmla="*/ 1429 h 1429"/>
              <a:gd name="T18" fmla="*/ 1363 w 5793"/>
              <a:gd name="T19" fmla="*/ 1411 h 1429"/>
              <a:gd name="T20" fmla="*/ 2727 w 5793"/>
              <a:gd name="T21" fmla="*/ 1427 h 1429"/>
              <a:gd name="T22" fmla="*/ 3066 w 5793"/>
              <a:gd name="T23" fmla="*/ 1427 h 1429"/>
              <a:gd name="T24" fmla="*/ 3066 w 5793"/>
              <a:gd name="T25" fmla="*/ 1429 h 1429"/>
              <a:gd name="T26" fmla="*/ 2727 w 5793"/>
              <a:gd name="T27" fmla="*/ 1429 h 1429"/>
              <a:gd name="T28" fmla="*/ 2727 w 5793"/>
              <a:gd name="T29" fmla="*/ 1427 h 1429"/>
              <a:gd name="T30" fmla="*/ 4090 w 5793"/>
              <a:gd name="T31" fmla="*/ 0 h 1429"/>
              <a:gd name="T32" fmla="*/ 4429 w 5793"/>
              <a:gd name="T33" fmla="*/ 0 h 1429"/>
              <a:gd name="T34" fmla="*/ 4429 w 5793"/>
              <a:gd name="T35" fmla="*/ 1429 h 1429"/>
              <a:gd name="T36" fmla="*/ 4090 w 5793"/>
              <a:gd name="T37" fmla="*/ 1429 h 1429"/>
              <a:gd name="T38" fmla="*/ 4090 w 5793"/>
              <a:gd name="T39" fmla="*/ 0 h 1429"/>
              <a:gd name="T40" fmla="*/ 5454 w 5793"/>
              <a:gd name="T41" fmla="*/ 1419 h 1429"/>
              <a:gd name="T42" fmla="*/ 5793 w 5793"/>
              <a:gd name="T43" fmla="*/ 1419 h 1429"/>
              <a:gd name="T44" fmla="*/ 5793 w 5793"/>
              <a:gd name="T45" fmla="*/ 1429 h 1429"/>
              <a:gd name="T46" fmla="*/ 5454 w 5793"/>
              <a:gd name="T47" fmla="*/ 1429 h 1429"/>
              <a:gd name="T48" fmla="*/ 5454 w 5793"/>
              <a:gd name="T49" fmla="*/ 1419 h 1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93" h="1429">
                <a:moveTo>
                  <a:pt x="0" y="1399"/>
                </a:moveTo>
                <a:lnTo>
                  <a:pt x="339" y="1399"/>
                </a:lnTo>
                <a:lnTo>
                  <a:pt x="339" y="1429"/>
                </a:lnTo>
                <a:lnTo>
                  <a:pt x="0" y="1429"/>
                </a:lnTo>
                <a:lnTo>
                  <a:pt x="0" y="1399"/>
                </a:lnTo>
                <a:close/>
                <a:moveTo>
                  <a:pt x="1363" y="1411"/>
                </a:moveTo>
                <a:lnTo>
                  <a:pt x="1702" y="1411"/>
                </a:lnTo>
                <a:lnTo>
                  <a:pt x="1702" y="1429"/>
                </a:lnTo>
                <a:lnTo>
                  <a:pt x="1363" y="1429"/>
                </a:lnTo>
                <a:lnTo>
                  <a:pt x="1363" y="1411"/>
                </a:lnTo>
                <a:close/>
                <a:moveTo>
                  <a:pt x="2727" y="1427"/>
                </a:moveTo>
                <a:lnTo>
                  <a:pt x="3066" y="1427"/>
                </a:lnTo>
                <a:lnTo>
                  <a:pt x="3066" y="1429"/>
                </a:lnTo>
                <a:lnTo>
                  <a:pt x="2727" y="1429"/>
                </a:lnTo>
                <a:lnTo>
                  <a:pt x="2727" y="1427"/>
                </a:lnTo>
                <a:close/>
                <a:moveTo>
                  <a:pt x="4090" y="0"/>
                </a:moveTo>
                <a:lnTo>
                  <a:pt x="4429" y="0"/>
                </a:lnTo>
                <a:lnTo>
                  <a:pt x="4429" y="1429"/>
                </a:lnTo>
                <a:lnTo>
                  <a:pt x="4090" y="1429"/>
                </a:lnTo>
                <a:lnTo>
                  <a:pt x="4090" y="0"/>
                </a:lnTo>
                <a:close/>
                <a:moveTo>
                  <a:pt x="5454" y="1419"/>
                </a:moveTo>
                <a:lnTo>
                  <a:pt x="5793" y="1419"/>
                </a:lnTo>
                <a:lnTo>
                  <a:pt x="5793" y="1429"/>
                </a:lnTo>
                <a:lnTo>
                  <a:pt x="5454" y="1429"/>
                </a:lnTo>
                <a:lnTo>
                  <a:pt x="5454" y="1419"/>
                </a:lnTo>
                <a:close/>
              </a:path>
            </a:pathLst>
          </a:custGeom>
          <a:solidFill>
            <a:srgbClr val="1428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Rectangle 10"/>
          <p:cNvSpPr>
            <a:spLocks noChangeArrowheads="1"/>
          </p:cNvSpPr>
          <p:nvPr/>
        </p:nvSpPr>
        <p:spPr bwMode="auto">
          <a:xfrm>
            <a:off x="638175" y="3135630"/>
            <a:ext cx="121026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652.8GB/s</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24" name="Rectangle 11"/>
          <p:cNvSpPr>
            <a:spLocks noChangeArrowheads="1"/>
          </p:cNvSpPr>
          <p:nvPr/>
        </p:nvSpPr>
        <p:spPr bwMode="auto">
          <a:xfrm>
            <a:off x="3049588" y="3135630"/>
            <a:ext cx="7133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13800</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25" name="Rectangle 12"/>
          <p:cNvSpPr>
            <a:spLocks noChangeArrowheads="1"/>
          </p:cNvSpPr>
          <p:nvPr/>
        </p:nvSpPr>
        <p:spPr bwMode="auto">
          <a:xfrm>
            <a:off x="5286375" y="3135630"/>
            <a:ext cx="57066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5120</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26" name="Rectangle 13"/>
          <p:cNvSpPr>
            <a:spLocks noChangeArrowheads="1"/>
          </p:cNvSpPr>
          <p:nvPr/>
        </p:nvSpPr>
        <p:spPr bwMode="auto">
          <a:xfrm>
            <a:off x="7102475" y="3135630"/>
            <a:ext cx="12695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1920x1080</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27" name="Rectangle 14"/>
          <p:cNvSpPr>
            <a:spLocks noChangeArrowheads="1"/>
          </p:cNvSpPr>
          <p:nvPr/>
        </p:nvSpPr>
        <p:spPr bwMode="auto">
          <a:xfrm>
            <a:off x="9564688" y="3135630"/>
            <a:ext cx="67005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006000"/>
                </a:solidFill>
                <a:effectLst/>
                <a:latin typeface="Arial" panose="020B0604020202020204" pitchFamily="34" charset="0"/>
              </a:rPr>
              <a:t>250W</a:t>
            </a:r>
            <a:endParaRPr kumimoji="0" lang="en-US" altLang="en-US" sz="1800" b="0" i="0" u="none" strike="noStrike" cap="none" normalizeH="0" baseline="0" dirty="0">
              <a:ln>
                <a:noFill/>
              </a:ln>
              <a:solidFill>
                <a:srgbClr val="006000"/>
              </a:solidFill>
              <a:effectLst/>
              <a:latin typeface="Arial" panose="020B0604020202020204" pitchFamily="34" charset="0"/>
            </a:endParaRPr>
          </a:p>
        </p:txBody>
      </p:sp>
      <p:sp>
        <p:nvSpPr>
          <p:cNvPr id="28" name="Rectangle 15"/>
          <p:cNvSpPr>
            <a:spLocks noChangeArrowheads="1"/>
          </p:cNvSpPr>
          <p:nvPr/>
        </p:nvSpPr>
        <p:spPr bwMode="auto">
          <a:xfrm>
            <a:off x="1646238" y="4189730"/>
            <a:ext cx="10676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28.7GB/s</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sp>
        <p:nvSpPr>
          <p:cNvPr id="29" name="Rectangle 16"/>
          <p:cNvSpPr>
            <a:spLocks noChangeArrowheads="1"/>
          </p:cNvSpPr>
          <p:nvPr/>
        </p:nvSpPr>
        <p:spPr bwMode="auto">
          <a:xfrm>
            <a:off x="4129088" y="4208780"/>
            <a:ext cx="42800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375</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sp>
        <p:nvSpPr>
          <p:cNvPr id="30" name="Rectangle 17"/>
          <p:cNvSpPr>
            <a:spLocks noChangeArrowheads="1"/>
          </p:cNvSpPr>
          <p:nvPr/>
        </p:nvSpPr>
        <p:spPr bwMode="auto">
          <a:xfrm>
            <a:off x="6364288" y="4234180"/>
            <a:ext cx="28533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20</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sp>
        <p:nvSpPr>
          <p:cNvPr id="31" name="Rectangle 19"/>
          <p:cNvSpPr>
            <a:spLocks noChangeArrowheads="1"/>
          </p:cNvSpPr>
          <p:nvPr/>
        </p:nvSpPr>
        <p:spPr bwMode="auto">
          <a:xfrm>
            <a:off x="10569575" y="4221480"/>
            <a:ext cx="5338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1428A0"/>
                </a:solidFill>
                <a:effectLst/>
                <a:latin typeface="Arial" panose="020B0604020202020204" pitchFamily="34" charset="0"/>
              </a:rPr>
              <a:t>~4W</a:t>
            </a:r>
            <a:endParaRPr kumimoji="0" lang="en-US" altLang="en-US" sz="1800" b="0" i="0" u="none" strike="noStrike" cap="none" normalizeH="0" baseline="0" dirty="0">
              <a:ln>
                <a:noFill/>
              </a:ln>
              <a:solidFill>
                <a:srgbClr val="1428A0"/>
              </a:solidFill>
              <a:effectLst/>
              <a:latin typeface="Arial" panose="020B0604020202020204" pitchFamily="34" charset="0"/>
            </a:endParaRPr>
          </a:p>
        </p:txBody>
      </p:sp>
      <p:cxnSp>
        <p:nvCxnSpPr>
          <p:cNvPr id="32" name="Straight Connector 31"/>
          <p:cNvCxnSpPr/>
          <p:nvPr/>
        </p:nvCxnSpPr>
        <p:spPr>
          <a:xfrm>
            <a:off x="2794000" y="1814830"/>
            <a:ext cx="0" cy="276701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4937760" y="1814830"/>
            <a:ext cx="0" cy="276701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7101840" y="1814830"/>
            <a:ext cx="0" cy="276701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316720" y="1814830"/>
            <a:ext cx="0" cy="2767013"/>
          </a:xfrm>
          <a:prstGeom prst="line">
            <a:avLst/>
          </a:prstGeom>
          <a:ln w="19050">
            <a:solidFill>
              <a:schemeClr val="accent6"/>
            </a:solidFill>
            <a:prstDash val="sysDot"/>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7833360" y="6085840"/>
            <a:ext cx="3484880" cy="523220"/>
          </a:xfrm>
          <a:prstGeom prst="rect">
            <a:avLst/>
          </a:prstGeom>
          <a:noFill/>
        </p:spPr>
        <p:txBody>
          <a:bodyPr wrap="square" rtlCol="0">
            <a:spAutoFit/>
          </a:bodyPr>
          <a:lstStyle/>
          <a:p>
            <a:pPr>
              <a:spcAft>
                <a:spcPts val="600"/>
              </a:spcAft>
            </a:pPr>
            <a:r>
              <a:rPr lang="en-GB" sz="2800" dirty="0">
                <a:solidFill>
                  <a:schemeClr val="bg1"/>
                </a:solidFill>
              </a:rPr>
              <a:t>Source: Wikipedia</a:t>
            </a:r>
          </a:p>
        </p:txBody>
      </p:sp>
    </p:spTree>
    <p:extLst>
      <p:ext uri="{BB962C8B-B14F-4D97-AF65-F5344CB8AC3E}">
        <p14:creationId xmlns:p14="http://schemas.microsoft.com/office/powerpoint/2010/main" val="31512072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you do that?</a:t>
            </a:r>
          </a:p>
        </p:txBody>
      </p:sp>
      <p:sp>
        <p:nvSpPr>
          <p:cNvPr id="3" name="Content Placeholder 2"/>
          <p:cNvSpPr>
            <a:spLocks noGrp="1"/>
          </p:cNvSpPr>
          <p:nvPr>
            <p:ph idx="1"/>
          </p:nvPr>
        </p:nvSpPr>
        <p:spPr/>
        <p:txBody>
          <a:bodyPr/>
          <a:lstStyle/>
          <a:p>
            <a:r>
              <a:rPr lang="en-GB" dirty="0"/>
              <a:t>Thoughts are cheap</a:t>
            </a:r>
          </a:p>
          <a:p>
            <a:r>
              <a:rPr lang="en-GB" dirty="0"/>
              <a:t>Memories are golden</a:t>
            </a:r>
          </a:p>
          <a:p>
            <a:r>
              <a:rPr lang="en-GB" dirty="0"/>
              <a:t>It all depends what you’re doing</a:t>
            </a:r>
          </a:p>
          <a:p>
            <a:pPr lvl="1"/>
            <a:r>
              <a:rPr lang="en-GB" dirty="0"/>
              <a:t>“Have you tried optimising the software?”</a:t>
            </a:r>
          </a:p>
          <a:p>
            <a:pPr lvl="1"/>
            <a:r>
              <a:rPr lang="en-GB" dirty="0"/>
              <a:t>If you can’t do it right, cheat</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6</a:t>
            </a:fld>
            <a:endParaRPr lang="en-US"/>
          </a:p>
        </p:txBody>
      </p:sp>
    </p:spTree>
    <p:extLst>
      <p:ext uri="{BB962C8B-B14F-4D97-AF65-F5344CB8AC3E}">
        <p14:creationId xmlns:p14="http://schemas.microsoft.com/office/powerpoint/2010/main" val="16426609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do </a:t>
            </a:r>
            <a:r>
              <a:rPr lang="en-GB" i="1" dirty="0"/>
              <a:t>they</a:t>
            </a:r>
            <a:r>
              <a:rPr lang="en-GB" dirty="0"/>
              <a:t> do that?</a:t>
            </a:r>
          </a:p>
        </p:txBody>
      </p:sp>
      <p:sp>
        <p:nvSpPr>
          <p:cNvPr id="3" name="Text Placeholder 2"/>
          <p:cNvSpPr>
            <a:spLocks noGrp="1"/>
          </p:cNvSpPr>
          <p:nvPr>
            <p:ph type="body" idx="1"/>
          </p:nvPr>
        </p:nvSpPr>
        <p:spPr/>
        <p:txBody>
          <a:bodyPr/>
          <a:lstStyle/>
          <a:p>
            <a:r>
              <a:rPr lang="en-GB" dirty="0"/>
              <a:t>I get by with a little help from my friends</a:t>
            </a:r>
          </a:p>
        </p:txBody>
      </p:sp>
      <p:sp>
        <p:nvSpPr>
          <p:cNvPr id="4" name="Footer Placeholder 3"/>
          <p:cNvSpPr>
            <a:spLocks noGrp="1"/>
          </p:cNvSpPr>
          <p:nvPr>
            <p:ph type="ftr" sz="quarter" idx="11"/>
          </p:nvPr>
        </p:nvSpPr>
        <p:spPr/>
        <p:txBody>
          <a:bodyPr/>
          <a:lstStyle/>
          <a:p>
            <a:r>
              <a:rPr lang="en-US"/>
              <a:t>© 2018 SIGGRAPH. All Rights Reserved</a:t>
            </a:r>
          </a:p>
        </p:txBody>
      </p:sp>
    </p:spTree>
    <p:extLst>
      <p:ext uri="{BB962C8B-B14F-4D97-AF65-F5344CB8AC3E}">
        <p14:creationId xmlns:p14="http://schemas.microsoft.com/office/powerpoint/2010/main" val="2785173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Main differences</a:t>
            </a:r>
          </a:p>
        </p:txBody>
      </p:sp>
      <p:sp>
        <p:nvSpPr>
          <p:cNvPr id="3" name="Content Placeholder 2"/>
          <p:cNvSpPr>
            <a:spLocks noGrp="1"/>
          </p:cNvSpPr>
          <p:nvPr>
            <p:ph idx="1"/>
          </p:nvPr>
        </p:nvSpPr>
        <p:spPr/>
        <p:txBody>
          <a:bodyPr/>
          <a:lstStyle/>
          <a:p>
            <a:r>
              <a:rPr lang="en-GB" dirty="0"/>
              <a:t>Shared memory</a:t>
            </a:r>
          </a:p>
          <a:p>
            <a:r>
              <a:rPr lang="en-GB" dirty="0"/>
              <a:t>Tiled rendering</a:t>
            </a:r>
          </a:p>
          <a:p>
            <a:r>
              <a:rPr lang="en-GB" dirty="0"/>
              <a:t>Cache usage</a:t>
            </a:r>
          </a:p>
          <a:p>
            <a:r>
              <a:rPr lang="en-GB" dirty="0"/>
              <a:t>Thermal throttling</a:t>
            </a:r>
          </a:p>
        </p:txBody>
      </p:sp>
      <p:sp>
        <p:nvSpPr>
          <p:cNvPr id="4" name="Footer Placeholder 3"/>
          <p:cNvSpPr>
            <a:spLocks noGrp="1"/>
          </p:cNvSpPr>
          <p:nvPr>
            <p:ph type="ftr" sz="quarter" idx="11"/>
          </p:nvPr>
        </p:nvSpPr>
        <p:spPr/>
        <p:txBody>
          <a:bodyPr/>
          <a:lstStyle/>
          <a:p>
            <a:r>
              <a:rPr lang="en-US"/>
              <a:t>© 2018 SIGGRAPH. All Rights Reserved</a:t>
            </a:r>
            <a:endParaRPr lang="en-US" dirty="0"/>
          </a:p>
        </p:txBody>
      </p:sp>
      <p:sp>
        <p:nvSpPr>
          <p:cNvPr id="5" name="Slide Number Placeholder 4"/>
          <p:cNvSpPr>
            <a:spLocks noGrp="1"/>
          </p:cNvSpPr>
          <p:nvPr>
            <p:ph type="sldNum" sz="quarter" idx="12"/>
          </p:nvPr>
        </p:nvSpPr>
        <p:spPr/>
        <p:txBody>
          <a:bodyPr/>
          <a:lstStyle/>
          <a:p>
            <a:fld id="{E29B65BC-2EC6-6640-9118-3890223F93F3}" type="slidenum">
              <a:rPr lang="en-US" smtClean="0"/>
              <a:t>8</a:t>
            </a:fld>
            <a:endParaRPr lang="en-US"/>
          </a:p>
        </p:txBody>
      </p:sp>
    </p:spTree>
    <p:extLst>
      <p:ext uri="{BB962C8B-B14F-4D97-AF65-F5344CB8AC3E}">
        <p14:creationId xmlns:p14="http://schemas.microsoft.com/office/powerpoint/2010/main" val="50165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SIGGRAPH 2018">
      <a:dk1>
        <a:srgbClr val="001E38"/>
      </a:dk1>
      <a:lt1>
        <a:srgbClr val="FFFFFF"/>
      </a:lt1>
      <a:dk2>
        <a:srgbClr val="001E38"/>
      </a:dk2>
      <a:lt2>
        <a:srgbClr val="FEFFFF"/>
      </a:lt2>
      <a:accent1>
        <a:srgbClr val="F3F3F2"/>
      </a:accent1>
      <a:accent2>
        <a:srgbClr val="C1D6D5"/>
      </a:accent2>
      <a:accent3>
        <a:srgbClr val="FDBC40"/>
      </a:accent3>
      <a:accent4>
        <a:srgbClr val="FF9738"/>
      </a:accent4>
      <a:accent5>
        <a:srgbClr val="F64641"/>
      </a:accent5>
      <a:accent6>
        <a:srgbClr val="001E38"/>
      </a:accent6>
      <a:hlink>
        <a:srgbClr val="F64642"/>
      </a:hlink>
      <a:folHlink>
        <a:srgbClr val="F6464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6"/>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spcAft>
            <a:spcPts val="600"/>
          </a:spcAft>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22556</TotalTime>
  <Words>6640</Words>
  <Application>Microsoft Office PowerPoint</Application>
  <PresentationFormat>Widescreen</PresentationFormat>
  <Paragraphs>588</Paragraphs>
  <Slides>51</Slides>
  <Notes>49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Wingdings</vt:lpstr>
      <vt:lpstr>1_Office Theme</vt:lpstr>
      <vt:lpstr>Moving Mobile Graphics: Mobile Graphics 101</vt:lpstr>
      <vt:lpstr>What makes a mobile GPU*?</vt:lpstr>
      <vt:lpstr>“Mobile” vs “Desktop”</vt:lpstr>
      <vt:lpstr>What’s “desktop”?</vt:lpstr>
      <vt:lpstr>What’s “mobile”?</vt:lpstr>
      <vt:lpstr>Totally unfair comparison</vt:lpstr>
      <vt:lpstr>How do you do that?</vt:lpstr>
      <vt:lpstr>How do they do that?</vt:lpstr>
      <vt:lpstr>Main differences</vt:lpstr>
      <vt:lpstr>Shared memory</vt:lpstr>
      <vt:lpstr>Shared memory</vt:lpstr>
      <vt:lpstr>Tiling: Classical IMR</vt:lpstr>
      <vt:lpstr>Tiling: Classical IMR</vt:lpstr>
      <vt:lpstr>Tiling: Binning pass</vt:lpstr>
      <vt:lpstr>Tiling: Rasterising</vt:lpstr>
      <vt:lpstr>Tiling: Benefits</vt:lpstr>
      <vt:lpstr>Tiling: Problems</vt:lpstr>
      <vt:lpstr>Tiling: deferred shading</vt:lpstr>
      <vt:lpstr>Cache</vt:lpstr>
      <vt:lpstr>Thermal throttling</vt:lpstr>
      <vt:lpstr>Stay cool</vt:lpstr>
      <vt:lpstr>API porting</vt:lpstr>
      <vt:lpstr>Next-gen graphics API features</vt:lpstr>
      <vt:lpstr>Render passes</vt:lpstr>
      <vt:lpstr>Subpasses</vt:lpstr>
      <vt:lpstr>(Don’t) load and store</vt:lpstr>
      <vt:lpstr>Tiling (of images)</vt:lpstr>
      <vt:lpstr>Tiling (of images)</vt:lpstr>
      <vt:lpstr>Tiling (of images)</vt:lpstr>
      <vt:lpstr>Layout (of images)</vt:lpstr>
      <vt:lpstr>Texture formats</vt:lpstr>
      <vt:lpstr>Synchronisation</vt:lpstr>
      <vt:lpstr>Synchronisation</vt:lpstr>
      <vt:lpstr>Command buffers</vt:lpstr>
      <vt:lpstr>Memory heaps</vt:lpstr>
      <vt:lpstr>Frame buffers</vt:lpstr>
      <vt:lpstr>Pipelines</vt:lpstr>
      <vt:lpstr>Problems</vt:lpstr>
      <vt:lpstr>Driver updates</vt:lpstr>
      <vt:lpstr>Driver quality</vt:lpstr>
      <vt:lpstr>Feature limitations</vt:lpstr>
      <vt:lpstr>Tooling</vt:lpstr>
      <vt:lpstr>Legacy engines</vt:lpstr>
      <vt:lpstr>Design for the target</vt:lpstr>
      <vt:lpstr>Don’t render as much</vt:lpstr>
      <vt:lpstr>Let things cool down</vt:lpstr>
      <vt:lpstr>Resource limits</vt:lpstr>
      <vt:lpstr>Summary</vt:lpstr>
      <vt:lpstr>Take-home messages</vt:lpstr>
      <vt:lpstr>Take-home messages</vt:lpstr>
      <vt:lpstr>More information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Rocio Hernandez</dc:creator>
  <cp:lastModifiedBy>Andrew Garrard</cp:lastModifiedBy>
  <cp:revision>233</cp:revision>
  <dcterms:created xsi:type="dcterms:W3CDTF">2017-07-26T18:20:52Z</dcterms:created>
  <dcterms:modified xsi:type="dcterms:W3CDTF">2018-09-05T10:18:08Z</dcterms:modified>
</cp:coreProperties>
</file>